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6" r:id="rId3"/>
    <p:sldId id="261" r:id="rId4"/>
    <p:sldId id="262" r:id="rId5"/>
    <p:sldId id="277" r:id="rId6"/>
    <p:sldId id="278" r:id="rId7"/>
    <p:sldId id="286" r:id="rId8"/>
    <p:sldId id="287" r:id="rId9"/>
    <p:sldId id="288" r:id="rId10"/>
    <p:sldId id="264" r:id="rId11"/>
    <p:sldId id="319" r:id="rId12"/>
    <p:sldId id="282" r:id="rId13"/>
    <p:sldId id="279" r:id="rId14"/>
    <p:sldId id="285" r:id="rId15"/>
    <p:sldId id="291" r:id="rId16"/>
    <p:sldId id="294" r:id="rId17"/>
    <p:sldId id="309" r:id="rId18"/>
    <p:sldId id="308" r:id="rId19"/>
    <p:sldId id="295" r:id="rId20"/>
    <p:sldId id="313" r:id="rId21"/>
    <p:sldId id="297" r:id="rId22"/>
    <p:sldId id="296" r:id="rId23"/>
    <p:sldId id="314" r:id="rId24"/>
    <p:sldId id="312" r:id="rId25"/>
    <p:sldId id="315" r:id="rId26"/>
    <p:sldId id="316" r:id="rId27"/>
    <p:sldId id="317" r:id="rId28"/>
    <p:sldId id="318" r:id="rId29"/>
    <p:sldId id="303" r:id="rId30"/>
  </p:sldIdLst>
  <p:sldSz cx="9144000" cy="6858000" type="screen4x3"/>
  <p:notesSz cx="6669088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E8A3A-77E7-41E5-9B1A-9BC89A7BBED4}" type="datetimeFigureOut">
              <a:rPr lang="de-AT" smtClean="0"/>
              <a:t>26.05.2014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AB782-1902-4498-B9F4-E8293A7100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381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C730C-9EFE-4622-A77E-B92416B57E0C}" type="datetimeFigureOut">
              <a:rPr lang="de-AT" smtClean="0"/>
              <a:t>26.05.2014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39CFF-D3C6-4C46-A3CB-731ED86AF59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699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76" name="Picture 28" descr="balken_unten_hell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5413"/>
            <a:ext cx="9144000" cy="6604000"/>
          </a:xfrm>
          <a:prstGeom prst="rect">
            <a:avLst/>
          </a:prstGeom>
          <a:noFill/>
        </p:spPr>
      </p:pic>
      <p:pic>
        <p:nvPicPr>
          <p:cNvPr id="27664" name="Picture 16" descr="claim_gre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776" y="6445250"/>
            <a:ext cx="3598863" cy="223838"/>
          </a:xfrm>
          <a:prstGeom prst="rect">
            <a:avLst/>
          </a:prstGeom>
          <a:noFill/>
        </p:spPr>
      </p:pic>
      <p:sp>
        <p:nvSpPr>
          <p:cNvPr id="2765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220788" y="2133600"/>
            <a:ext cx="7099300" cy="13716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de-AT" dirty="0" smtClean="0"/>
              <a:t>Prototypische Headline</a:t>
            </a:r>
            <a:br>
              <a:rPr lang="de-AT" dirty="0" smtClean="0"/>
            </a:br>
            <a:r>
              <a:rPr lang="de-AT" dirty="0" smtClean="0"/>
              <a:t>für Deckblatt</a:t>
            </a:r>
            <a:endParaRPr lang="de-AT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11189" y="3729038"/>
            <a:ext cx="7729537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AT" dirty="0" smtClean="0"/>
              <a:t>Schriftzusatz in Kleinbuchstaben.</a:t>
            </a:r>
            <a:endParaRPr lang="de-AT" dirty="0"/>
          </a:p>
        </p:txBody>
      </p:sp>
      <p:pic>
        <p:nvPicPr>
          <p:cNvPr id="27675" name="Picture 27" descr="cubu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" y="2173288"/>
            <a:ext cx="1200150" cy="1200150"/>
          </a:xfrm>
          <a:prstGeom prst="rect">
            <a:avLst/>
          </a:prstGeom>
          <a:noFill/>
        </p:spPr>
      </p:pic>
      <p:pic>
        <p:nvPicPr>
          <p:cNvPr id="27677" name="Picture 29" descr="WKO_singular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6070601"/>
            <a:ext cx="1687512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400"/>
            </a:lvl1pPr>
            <a:lvl2pPr marL="457200" indent="-187325">
              <a:buFont typeface="Wingdings" pitchFamily="2" charset="2"/>
              <a:buChar char="§"/>
              <a:defRPr sz="1200"/>
            </a:lvl2pPr>
            <a:lvl3pPr marL="914400" indent="-287338">
              <a:buFont typeface="Symbol" pitchFamily="18" charset="2"/>
              <a:buChar char="-"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D2457E-9482-4127-9268-A9166FE27573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66739" y="1484315"/>
            <a:ext cx="8001000" cy="453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FF4078-6B08-47DA-92A9-BF781C90A8A8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3840" y="188914"/>
            <a:ext cx="2001837" cy="5832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66739" y="188914"/>
            <a:ext cx="5854700" cy="5832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9FADD1-01BC-46F4-9AC1-D3A6B8446942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 flipH="1" flipV="1">
            <a:off x="6502400" y="-3"/>
            <a:ext cx="0" cy="6197603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Prototypische einzeilige Headline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66739" y="1484315"/>
            <a:ext cx="8001000" cy="453707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de-DE" dirty="0" smtClean="0"/>
              <a:t>Sie lesen eben einen Blindtext beziehungsweise Musterworte, um die Optik besser sehen zu können.</a:t>
            </a:r>
          </a:p>
          <a:p>
            <a:pPr lvl="0"/>
            <a:r>
              <a:rPr lang="de-DE" dirty="0" smtClean="0"/>
              <a:t>Der Text ist daher an sich redundant, aber Sie können nun die Abtrennungen besser sehen.</a:t>
            </a:r>
          </a:p>
          <a:p>
            <a:pPr lvl="1"/>
            <a:r>
              <a:rPr lang="de-DE" dirty="0" smtClean="0"/>
              <a:t>Beispielsweise wäre die zweite Ebene jene, die jetzt</a:t>
            </a:r>
          </a:p>
          <a:p>
            <a:pPr lvl="1"/>
            <a:r>
              <a:rPr lang="de-DE" dirty="0" smtClean="0"/>
              <a:t>folgt.</a:t>
            </a:r>
          </a:p>
          <a:p>
            <a:pPr lvl="2"/>
            <a:r>
              <a:rPr lang="de-DE" dirty="0" smtClean="0"/>
              <a:t>Beispielsweise wäre die dritte Ebene jene, die jetzt</a:t>
            </a:r>
          </a:p>
          <a:p>
            <a:pPr lvl="2"/>
            <a:r>
              <a:rPr lang="de-DE" dirty="0" smtClean="0"/>
              <a:t>folgt.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920E2B-FC99-4A38-BFFD-416A818AECB0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Lauf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Prototypische zweizeilige Headline</a:t>
            </a:r>
            <a:br>
              <a:rPr lang="de-DE" dirty="0" smtClean="0"/>
            </a:br>
            <a:r>
              <a:rPr lang="de-DE" dirty="0" smtClean="0"/>
              <a:t>Prototypische Headline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66739" y="1484315"/>
            <a:ext cx="8001000" cy="45370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>
              <a:buNone/>
            </a:pPr>
            <a:r>
              <a:rPr lang="de-AT" dirty="0" err="1" smtClean="0"/>
              <a:t>Lorem</a:t>
            </a:r>
            <a:r>
              <a:rPr lang="de-AT" dirty="0" smtClean="0"/>
              <a:t> </a:t>
            </a:r>
            <a:r>
              <a:rPr lang="de-AT" dirty="0" err="1" smtClean="0"/>
              <a:t>ipsum</a:t>
            </a:r>
            <a:r>
              <a:rPr lang="de-AT" dirty="0" smtClean="0"/>
              <a:t> </a:t>
            </a:r>
            <a:r>
              <a:rPr lang="de-AT" dirty="0" err="1" smtClean="0"/>
              <a:t>dolor</a:t>
            </a:r>
            <a:r>
              <a:rPr lang="de-AT" dirty="0" smtClean="0"/>
              <a:t> </a:t>
            </a:r>
            <a:r>
              <a:rPr lang="de-AT" dirty="0" err="1" smtClean="0"/>
              <a:t>sit</a:t>
            </a:r>
            <a:r>
              <a:rPr lang="de-AT" dirty="0" smtClean="0"/>
              <a:t> </a:t>
            </a:r>
            <a:r>
              <a:rPr lang="de-AT" dirty="0" err="1" smtClean="0"/>
              <a:t>amet</a:t>
            </a:r>
            <a:r>
              <a:rPr lang="de-AT" dirty="0" smtClean="0"/>
              <a:t>, </a:t>
            </a:r>
            <a:r>
              <a:rPr lang="de-AT" dirty="0" err="1" smtClean="0"/>
              <a:t>sed</a:t>
            </a:r>
            <a:r>
              <a:rPr lang="de-AT" dirty="0" smtClean="0"/>
              <a:t> </a:t>
            </a:r>
            <a:r>
              <a:rPr lang="de-AT" dirty="0" err="1" smtClean="0"/>
              <a:t>diam</a:t>
            </a:r>
            <a:r>
              <a:rPr lang="de-AT" dirty="0" smtClean="0"/>
              <a:t> </a:t>
            </a:r>
            <a:r>
              <a:rPr lang="de-AT" dirty="0" err="1" smtClean="0"/>
              <a:t>nonummy</a:t>
            </a:r>
            <a:r>
              <a:rPr lang="de-AT" dirty="0" smtClean="0"/>
              <a:t> </a:t>
            </a:r>
            <a:r>
              <a:rPr lang="de-AT" dirty="0" err="1" smtClean="0"/>
              <a:t>nibh</a:t>
            </a:r>
            <a:r>
              <a:rPr lang="de-AT" dirty="0" smtClean="0"/>
              <a:t> </a:t>
            </a:r>
            <a:r>
              <a:rPr lang="de-AT" dirty="0" err="1" smtClean="0"/>
              <a:t>euismod</a:t>
            </a:r>
            <a:r>
              <a:rPr lang="de-AT" dirty="0" smtClean="0"/>
              <a:t> </a:t>
            </a:r>
            <a:r>
              <a:rPr lang="de-AT" dirty="0" err="1" smtClean="0"/>
              <a:t>tincidunt</a:t>
            </a:r>
            <a:r>
              <a:rPr lang="de-AT" dirty="0" smtClean="0"/>
              <a:t> </a:t>
            </a:r>
            <a:r>
              <a:rPr lang="de-AT" dirty="0" err="1" smtClean="0"/>
              <a:t>ut</a:t>
            </a:r>
            <a:r>
              <a:rPr lang="de-AT" dirty="0" smtClean="0"/>
              <a:t> </a:t>
            </a:r>
            <a:r>
              <a:rPr lang="de-AT" dirty="0" err="1" smtClean="0"/>
              <a:t>laoreet</a:t>
            </a:r>
            <a:r>
              <a:rPr lang="de-AT" dirty="0" smtClean="0"/>
              <a:t> </a:t>
            </a:r>
            <a:r>
              <a:rPr lang="de-AT" dirty="0" err="1" smtClean="0"/>
              <a:t>dolore</a:t>
            </a:r>
            <a:r>
              <a:rPr lang="de-AT" dirty="0" smtClean="0"/>
              <a:t> magna </a:t>
            </a:r>
            <a:r>
              <a:rPr lang="de-AT" dirty="0" err="1" smtClean="0"/>
              <a:t>aliquam</a:t>
            </a:r>
            <a:r>
              <a:rPr lang="de-AT" dirty="0" smtClean="0"/>
              <a:t> </a:t>
            </a:r>
            <a:r>
              <a:rPr lang="de-AT" dirty="0" err="1" smtClean="0"/>
              <a:t>erat</a:t>
            </a:r>
            <a:r>
              <a:rPr lang="de-AT" dirty="0" smtClean="0"/>
              <a:t> </a:t>
            </a:r>
            <a:r>
              <a:rPr lang="de-AT" dirty="0" err="1" smtClean="0"/>
              <a:t>volutpat</a:t>
            </a:r>
            <a:r>
              <a:rPr lang="de-AT" dirty="0" smtClean="0"/>
              <a:t>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Duis </a:t>
            </a:r>
            <a:r>
              <a:rPr lang="de-AT" dirty="0" err="1" smtClean="0"/>
              <a:t>autem</a:t>
            </a:r>
            <a:r>
              <a:rPr lang="de-AT" dirty="0" smtClean="0"/>
              <a:t> </a:t>
            </a:r>
            <a:r>
              <a:rPr lang="de-AT" dirty="0" err="1" smtClean="0"/>
              <a:t>vel</a:t>
            </a:r>
            <a:r>
              <a:rPr lang="de-AT" dirty="0" smtClean="0"/>
              <a:t> </a:t>
            </a:r>
            <a:r>
              <a:rPr lang="de-AT" dirty="0" err="1" smtClean="0"/>
              <a:t>eum</a:t>
            </a:r>
            <a:r>
              <a:rPr lang="de-AT" dirty="0" smtClean="0"/>
              <a:t> </a:t>
            </a:r>
            <a:r>
              <a:rPr lang="de-AT" dirty="0" err="1" smtClean="0"/>
              <a:t>iriure</a:t>
            </a:r>
            <a:r>
              <a:rPr lang="de-AT" dirty="0" smtClean="0"/>
              <a:t> </a:t>
            </a:r>
            <a:r>
              <a:rPr lang="de-AT" dirty="0" err="1" smtClean="0"/>
              <a:t>dolor</a:t>
            </a:r>
            <a:r>
              <a:rPr lang="de-AT" dirty="0" smtClean="0"/>
              <a:t> in </a:t>
            </a:r>
            <a:r>
              <a:rPr lang="de-AT" dirty="0" err="1" smtClean="0"/>
              <a:t>hendrerit</a:t>
            </a:r>
            <a:r>
              <a:rPr lang="de-AT" dirty="0" smtClean="0"/>
              <a:t> in </a:t>
            </a:r>
            <a:r>
              <a:rPr lang="de-AT" dirty="0" err="1" smtClean="0"/>
              <a:t>vulputate</a:t>
            </a:r>
            <a:r>
              <a:rPr lang="de-AT" dirty="0" smtClean="0"/>
              <a:t> </a:t>
            </a:r>
            <a:r>
              <a:rPr lang="de-AT" dirty="0" err="1" smtClean="0"/>
              <a:t>velit</a:t>
            </a:r>
            <a:r>
              <a:rPr lang="de-AT" dirty="0" smtClean="0"/>
              <a:t> esse </a:t>
            </a:r>
            <a:r>
              <a:rPr lang="de-AT" dirty="0" err="1" smtClean="0"/>
              <a:t>molestie</a:t>
            </a:r>
            <a:r>
              <a:rPr lang="de-AT" dirty="0" smtClean="0"/>
              <a:t> </a:t>
            </a:r>
            <a:r>
              <a:rPr lang="de-AT" dirty="0" err="1" smtClean="0"/>
              <a:t>consequat</a:t>
            </a:r>
            <a:r>
              <a:rPr lang="de-AT" dirty="0" smtClean="0"/>
              <a:t>, </a:t>
            </a:r>
            <a:r>
              <a:rPr lang="de-AT" dirty="0" err="1" smtClean="0"/>
              <a:t>vel</a:t>
            </a:r>
            <a:r>
              <a:rPr lang="de-AT" dirty="0" smtClean="0"/>
              <a:t> </a:t>
            </a:r>
            <a:r>
              <a:rPr lang="de-AT" dirty="0" err="1" smtClean="0"/>
              <a:t>illum</a:t>
            </a:r>
            <a:r>
              <a:rPr lang="de-AT" dirty="0" smtClean="0"/>
              <a:t> </a:t>
            </a:r>
            <a:r>
              <a:rPr lang="de-AT" dirty="0" err="1" smtClean="0"/>
              <a:t>dolore</a:t>
            </a:r>
            <a:r>
              <a:rPr lang="de-AT" dirty="0" smtClean="0"/>
              <a:t> </a:t>
            </a:r>
            <a:r>
              <a:rPr lang="de-AT" dirty="0" err="1" smtClean="0"/>
              <a:t>eu</a:t>
            </a:r>
            <a:r>
              <a:rPr lang="de-AT" dirty="0" smtClean="0"/>
              <a:t> </a:t>
            </a:r>
            <a:r>
              <a:rPr lang="de-AT" dirty="0" err="1" smtClean="0"/>
              <a:t>feugiat</a:t>
            </a:r>
            <a:r>
              <a:rPr lang="de-AT" dirty="0" smtClean="0"/>
              <a:t> </a:t>
            </a:r>
            <a:r>
              <a:rPr lang="de-AT" dirty="0" err="1" smtClean="0"/>
              <a:t>nulla</a:t>
            </a:r>
            <a:r>
              <a:rPr lang="de-AT" dirty="0" smtClean="0"/>
              <a:t> </a:t>
            </a:r>
            <a:r>
              <a:rPr lang="de-AT" dirty="0" err="1" smtClean="0"/>
              <a:t>facilisis</a:t>
            </a:r>
            <a:r>
              <a:rPr lang="de-AT" dirty="0" smtClean="0"/>
              <a:t> </a:t>
            </a:r>
            <a:r>
              <a:rPr lang="de-AT" dirty="0" err="1" smtClean="0"/>
              <a:t>at</a:t>
            </a:r>
            <a:r>
              <a:rPr lang="de-AT" dirty="0" smtClean="0"/>
              <a:t> </a:t>
            </a:r>
            <a:r>
              <a:rPr lang="de-AT" dirty="0" err="1" smtClean="0"/>
              <a:t>vero</a:t>
            </a:r>
            <a:r>
              <a:rPr lang="de-AT" dirty="0" smtClean="0"/>
              <a:t> et </a:t>
            </a:r>
            <a:r>
              <a:rPr lang="de-AT" dirty="0" err="1" smtClean="0"/>
              <a:t>accumsan</a:t>
            </a:r>
            <a:r>
              <a:rPr lang="de-AT" dirty="0" smtClean="0"/>
              <a:t> et </a:t>
            </a:r>
            <a:r>
              <a:rPr lang="de-AT" dirty="0" err="1" smtClean="0"/>
              <a:t>iusto</a:t>
            </a:r>
            <a:r>
              <a:rPr lang="de-AT" dirty="0" smtClean="0"/>
              <a:t> </a:t>
            </a:r>
            <a:r>
              <a:rPr lang="de-AT" dirty="0" err="1" smtClean="0"/>
              <a:t>odio</a:t>
            </a:r>
            <a:r>
              <a:rPr lang="de-AT" dirty="0" smtClean="0"/>
              <a:t> </a:t>
            </a:r>
            <a:r>
              <a:rPr lang="de-AT" dirty="0" err="1" smtClean="0"/>
              <a:t>dignissim</a:t>
            </a:r>
            <a:r>
              <a:rPr lang="de-AT" dirty="0" smtClean="0"/>
              <a:t> </a:t>
            </a:r>
            <a:r>
              <a:rPr lang="de-AT" dirty="0" err="1" smtClean="0"/>
              <a:t>qui</a:t>
            </a:r>
            <a:r>
              <a:rPr lang="de-AT" dirty="0" smtClean="0"/>
              <a:t> </a:t>
            </a:r>
            <a:r>
              <a:rPr lang="de-AT" dirty="0" err="1" smtClean="0"/>
              <a:t>blandit</a:t>
            </a:r>
            <a:r>
              <a:rPr lang="de-AT" dirty="0" smtClean="0"/>
              <a:t> </a:t>
            </a:r>
            <a:r>
              <a:rPr lang="de-AT" dirty="0" err="1" smtClean="0"/>
              <a:t>praesent</a:t>
            </a:r>
            <a:r>
              <a:rPr lang="de-AT" dirty="0" smtClean="0"/>
              <a:t> </a:t>
            </a:r>
            <a:r>
              <a:rPr lang="de-AT" dirty="0" err="1" smtClean="0"/>
              <a:t>luptatum</a:t>
            </a:r>
            <a:r>
              <a:rPr lang="de-AT" dirty="0" smtClean="0"/>
              <a:t> </a:t>
            </a:r>
            <a:r>
              <a:rPr lang="de-AT" dirty="0" err="1" smtClean="0"/>
              <a:t>zzril</a:t>
            </a:r>
            <a:r>
              <a:rPr lang="de-AT" dirty="0" smtClean="0"/>
              <a:t> </a:t>
            </a:r>
            <a:r>
              <a:rPr lang="de-AT" dirty="0" err="1" smtClean="0"/>
              <a:t>delenit</a:t>
            </a:r>
            <a:r>
              <a:rPr lang="de-AT" dirty="0" smtClean="0"/>
              <a:t> </a:t>
            </a:r>
            <a:r>
              <a:rPr lang="de-AT" dirty="0" err="1" smtClean="0"/>
              <a:t>augue</a:t>
            </a:r>
            <a:r>
              <a:rPr lang="de-AT" dirty="0" smtClean="0"/>
              <a:t> </a:t>
            </a:r>
            <a:r>
              <a:rPr lang="de-AT" dirty="0" err="1" smtClean="0"/>
              <a:t>duis</a:t>
            </a:r>
            <a:r>
              <a:rPr lang="de-AT" dirty="0" smtClean="0"/>
              <a:t> </a:t>
            </a:r>
            <a:r>
              <a:rPr lang="de-AT" dirty="0" err="1" smtClean="0"/>
              <a:t>dolore</a:t>
            </a:r>
            <a:r>
              <a:rPr lang="de-AT" dirty="0" smtClean="0"/>
              <a:t> </a:t>
            </a:r>
            <a:r>
              <a:rPr lang="de-AT" dirty="0" err="1" smtClean="0"/>
              <a:t>te</a:t>
            </a:r>
            <a:r>
              <a:rPr lang="de-AT" dirty="0" smtClean="0"/>
              <a:t> </a:t>
            </a:r>
            <a:r>
              <a:rPr lang="de-AT" dirty="0" err="1" smtClean="0"/>
              <a:t>feugait</a:t>
            </a:r>
            <a:r>
              <a:rPr lang="de-AT" dirty="0" smtClean="0"/>
              <a:t> </a:t>
            </a:r>
            <a:r>
              <a:rPr lang="de-AT" dirty="0" err="1" smtClean="0"/>
              <a:t>nulla</a:t>
            </a:r>
            <a:r>
              <a:rPr lang="de-AT" dirty="0" smtClean="0"/>
              <a:t> </a:t>
            </a:r>
            <a:r>
              <a:rPr lang="de-AT" dirty="0" err="1" smtClean="0"/>
              <a:t>facilisi</a:t>
            </a:r>
            <a:r>
              <a:rPr lang="de-AT" dirty="0" smtClean="0"/>
              <a:t>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920E2B-FC99-4A38-BFFD-416A818AECB0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4896" y="2673896"/>
            <a:ext cx="7772400" cy="1362075"/>
          </a:xfrm>
        </p:spPr>
        <p:txBody>
          <a:bodyPr anchor="t">
            <a:normAutofit/>
          </a:bodyPr>
          <a:lstStyle>
            <a:lvl1pPr algn="l">
              <a:defRPr sz="34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04895" y="404753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  <a:lvl2pPr marL="627063" indent="-269875">
              <a:buFont typeface="Wingdings" pitchFamily="2" charset="2"/>
              <a:buChar char="§"/>
              <a:defRPr sz="1800"/>
            </a:lvl2pPr>
            <a:lvl3pPr marL="914400" indent="-287338">
              <a:buFont typeface="Symbol" pitchFamily="18" charset="2"/>
              <a:buChar char="-"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31F813-4BA3-4827-8E55-372EE6655F87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66740" y="1484315"/>
            <a:ext cx="3924300" cy="453707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40" y="1484315"/>
            <a:ext cx="3924300" cy="453707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55C770-9D76-44A7-B3EB-A40A89005603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435102"/>
            <a:ext cx="4040188" cy="73977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435102"/>
            <a:ext cx="4041774" cy="73977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4" cy="395128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41CF51-9DD8-44D8-9FC2-E537D07F8618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DA101C-1C77-4D48-BD39-A39536584314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4" name="Line 11"/>
          <p:cNvSpPr>
            <a:spLocks noChangeShapeType="1"/>
          </p:cNvSpPr>
          <p:nvPr userDrawn="1"/>
        </p:nvSpPr>
        <p:spPr bwMode="auto">
          <a:xfrm flipH="1">
            <a:off x="0" y="1273175"/>
            <a:ext cx="9144000" cy="0"/>
          </a:xfrm>
          <a:prstGeom prst="line">
            <a:avLst/>
          </a:prstGeom>
          <a:noFill/>
          <a:ln w="19050">
            <a:solidFill>
              <a:srgbClr val="4C5D68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AC9611-BD30-46E2-A07B-CD5A3A7C3066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3000" b="0"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1400"/>
            </a:lvl1pPr>
            <a:lvl2pPr marL="539750" indent="-269875">
              <a:buFont typeface="Wingdings" pitchFamily="2" charset="2"/>
              <a:buChar char="§"/>
              <a:defRPr sz="1200"/>
            </a:lvl2pPr>
            <a:lvl3pPr marL="914400" indent="-374650">
              <a:buFont typeface="Symbol" pitchFamily="18" charset="2"/>
              <a:buChar char="-"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A5547C-C2D5-4D2D-84FE-5CA36B8B2314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47" name="Picture 23" descr="balken_unten_hell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61102"/>
            <a:ext cx="9144000" cy="468313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88915"/>
            <a:ext cx="8001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dirty="0" smtClean="0"/>
              <a:t>Titelmasterformat durch Klicken bearbeiten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97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4C5D68"/>
                </a:solidFill>
                <a:latin typeface="+mn-lt"/>
              </a:defRPr>
            </a:lvl1pPr>
          </a:lstStyle>
          <a:p>
            <a:fld id="{53411996-E14A-4808-B0AE-FE4357D1C128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26644" name="Picture 20" descr="claim_gre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2776" y="6445250"/>
            <a:ext cx="3598863" cy="223838"/>
          </a:xfrm>
          <a:prstGeom prst="rect">
            <a:avLst/>
          </a:prstGeom>
          <a:noFill/>
        </p:spPr>
      </p:pic>
      <p:pic>
        <p:nvPicPr>
          <p:cNvPr id="26648" name="Picture 24" descr="WKO_singular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740651" y="6323013"/>
            <a:ext cx="1116013" cy="347662"/>
          </a:xfrm>
          <a:prstGeom prst="rect">
            <a:avLst/>
          </a:prstGeom>
          <a:noFill/>
        </p:spPr>
      </p:pic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8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4C5D68"/>
          </a:solidFill>
          <a:latin typeface="Trebuchet MS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ED1C24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4C5D6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Tx/>
        <a:buFont typeface="Symbol" pitchFamily="18" charset="2"/>
        <a:buChar char="-"/>
        <a:defRPr sz="18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Tx/>
        <a:buFont typeface="Symbol" pitchFamily="18" charset="2"/>
        <a:buChar char="-"/>
        <a:defRPr sz="18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Tx/>
        <a:buFont typeface="Symbol" pitchFamily="18" charset="2"/>
        <a:buChar char="-"/>
        <a:defRPr sz="18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ko.at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20788" y="2133600"/>
            <a:ext cx="7527676" cy="1371600"/>
          </a:xfrm>
        </p:spPr>
        <p:txBody>
          <a:bodyPr>
            <a:normAutofit/>
          </a:bodyPr>
          <a:lstStyle/>
          <a:p>
            <a:r>
              <a:rPr lang="de-AT" dirty="0" smtClean="0"/>
              <a:t>Neuerungen im E-Commerce – </a:t>
            </a:r>
            <a:r>
              <a:rPr lang="de-AT" sz="2400" dirty="0" smtClean="0"/>
              <a:t>Fernabsatzverträge und Rücktrittsrecht</a:t>
            </a:r>
            <a:endParaRPr lang="de-AT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189" y="3729038"/>
            <a:ext cx="7729537" cy="2148234"/>
          </a:xfrm>
        </p:spPr>
        <p:txBody>
          <a:bodyPr>
            <a:normAutofit/>
          </a:bodyPr>
          <a:lstStyle/>
          <a:p>
            <a:pPr algn="ctr"/>
            <a:r>
              <a:rPr lang="de-AT" dirty="0"/>
              <a:t>Huberta </a:t>
            </a:r>
            <a:r>
              <a:rPr lang="de-AT" dirty="0" err="1"/>
              <a:t>Maitz-Straßnig</a:t>
            </a:r>
            <a:endParaRPr lang="de-AT" dirty="0"/>
          </a:p>
          <a:p>
            <a:pPr algn="ctr"/>
            <a:r>
              <a:rPr lang="de-AT" sz="1800" dirty="0"/>
              <a:t>WKÖ</a:t>
            </a:r>
          </a:p>
          <a:p>
            <a:pPr algn="ctr"/>
            <a:r>
              <a:rPr lang="de-AT" sz="1800" dirty="0" smtClean="0"/>
              <a:t>26. Mai 2014</a:t>
            </a:r>
          </a:p>
          <a:p>
            <a:pPr algn="ctr"/>
            <a:endParaRPr lang="de-AT" dirty="0" smtClean="0"/>
          </a:p>
          <a:p>
            <a:pPr algn="ctr"/>
            <a:r>
              <a:rPr lang="de-AT" sz="1800" dirty="0"/>
              <a:t>Spartenhaus der WKW, </a:t>
            </a:r>
            <a:r>
              <a:rPr lang="de-AT" sz="1800" dirty="0" smtClean="0"/>
              <a:t> </a:t>
            </a:r>
            <a:r>
              <a:rPr lang="de-AT" sz="1800" dirty="0" err="1"/>
              <a:t>Schwarzenbergplatz</a:t>
            </a:r>
            <a:r>
              <a:rPr lang="de-AT" sz="1800" dirty="0"/>
              <a:t> </a:t>
            </a:r>
            <a:r>
              <a:rPr lang="de-AT" sz="1800" dirty="0" smtClean="0"/>
              <a:t>14, Wien</a:t>
            </a:r>
            <a:endParaRPr lang="de-AT" sz="1800" dirty="0"/>
          </a:p>
          <a:p>
            <a:pPr algn="ctr"/>
            <a:r>
              <a:rPr lang="de-AT" sz="1800" dirty="0" smtClean="0"/>
              <a:t>FG </a:t>
            </a:r>
            <a:r>
              <a:rPr lang="de-AT" sz="1800" dirty="0"/>
              <a:t>UBIT Wien und Gremium des Internethandels Wien</a:t>
            </a:r>
          </a:p>
          <a:p>
            <a:pPr algn="ctr"/>
            <a:endParaRPr lang="de-AT" sz="1800" dirty="0"/>
          </a:p>
          <a:p>
            <a:pPr algn="ctr"/>
            <a:endParaRPr lang="de-AT" sz="1800" dirty="0" smtClean="0"/>
          </a:p>
          <a:p>
            <a:pPr algn="ctr"/>
            <a:endParaRPr lang="de-AT" dirty="0"/>
          </a:p>
          <a:p>
            <a:pPr algn="ctr"/>
            <a:endParaRPr lang="de-AT" dirty="0" smtClean="0"/>
          </a:p>
          <a:p>
            <a:pPr algn="ctr"/>
            <a:endParaRPr lang="de-AT" dirty="0"/>
          </a:p>
          <a:p>
            <a:pPr algn="ctr"/>
            <a:endParaRPr lang="de-AT" dirty="0" smtClean="0"/>
          </a:p>
          <a:p>
            <a:pPr algn="ctr"/>
            <a:endParaRPr lang="de-AT" dirty="0"/>
          </a:p>
          <a:p>
            <a:pPr algn="ctr"/>
            <a:endParaRPr lang="de-AT" dirty="0" smtClean="0"/>
          </a:p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1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 </a:t>
            </a:r>
            <a:r>
              <a:rPr lang="de-AT" dirty="0"/>
              <a:t/>
            </a:r>
            <a:br>
              <a:rPr lang="de-AT" dirty="0"/>
            </a:br>
            <a:r>
              <a:rPr lang="de-AT" sz="3100" dirty="0" smtClean="0"/>
              <a:t>Information über Rücktrittsrecht </a:t>
            </a:r>
            <a:r>
              <a:rPr lang="de-AT" dirty="0" smtClean="0"/>
              <a:t>(</a:t>
            </a:r>
            <a:r>
              <a:rPr lang="de-AT" dirty="0" smtClean="0">
                <a:solidFill>
                  <a:srgbClr val="FF0000"/>
                </a:solidFill>
              </a:rPr>
              <a:t>neu!</a:t>
            </a:r>
            <a:r>
              <a:rPr lang="de-AT" dirty="0" smtClean="0"/>
              <a:t>)</a:t>
            </a:r>
            <a:br>
              <a:rPr lang="de-AT" dirty="0" smtClean="0"/>
            </a:br>
            <a:r>
              <a:rPr lang="de-AT" dirty="0" smtClean="0"/>
              <a:t> </a:t>
            </a:r>
            <a:r>
              <a:rPr lang="de-AT" sz="2700" dirty="0" smtClean="0"/>
              <a:t>§ 4 (1) Z 8, Anhang I A FAGG</a:t>
            </a:r>
            <a:endParaRPr lang="de-AT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400" dirty="0"/>
              <a:t>Im Falle des Bestehens eines </a:t>
            </a:r>
            <a:r>
              <a:rPr lang="de-AT" sz="2400" dirty="0" smtClean="0"/>
              <a:t>Rücktrittsrechts vorvertragliche Information über:</a:t>
            </a:r>
          </a:p>
          <a:p>
            <a:endParaRPr lang="de-AT" sz="2400" dirty="0"/>
          </a:p>
          <a:p>
            <a:pPr lvl="1"/>
            <a:r>
              <a:rPr lang="de-AT" sz="2200" b="1" dirty="0"/>
              <a:t>Bedingungen, Fristen u. Verfahren </a:t>
            </a:r>
            <a:r>
              <a:rPr lang="de-AT" sz="2200" dirty="0"/>
              <a:t>für Ausübung des </a:t>
            </a:r>
            <a:r>
              <a:rPr lang="de-AT" sz="2200" dirty="0" smtClean="0"/>
              <a:t>RR</a:t>
            </a:r>
            <a:endParaRPr lang="de-AT" sz="2200" dirty="0"/>
          </a:p>
          <a:p>
            <a:pPr lvl="1"/>
            <a:r>
              <a:rPr lang="de-AT" sz="2200" b="1" dirty="0" smtClean="0"/>
              <a:t>Zurverfügungstellung</a:t>
            </a:r>
            <a:r>
              <a:rPr lang="de-AT" sz="2200" dirty="0" smtClean="0"/>
              <a:t> des </a:t>
            </a:r>
            <a:r>
              <a:rPr lang="de-AT" sz="2200" b="1" dirty="0" smtClean="0"/>
              <a:t>Musterwiderrufsformulars</a:t>
            </a:r>
            <a:r>
              <a:rPr lang="de-AT" sz="2200" dirty="0" smtClean="0"/>
              <a:t> (Anhang I Teil B)  </a:t>
            </a:r>
          </a:p>
          <a:p>
            <a:pPr marL="471487" lvl="1" indent="0">
              <a:buNone/>
            </a:pPr>
            <a:endParaRPr lang="de-AT" dirty="0" smtClean="0"/>
          </a:p>
          <a:p>
            <a:pPr marL="471487" lvl="1" indent="0">
              <a:buNone/>
            </a:pPr>
            <a:endParaRPr lang="de-AT" dirty="0" smtClean="0"/>
          </a:p>
          <a:p>
            <a:r>
              <a:rPr lang="de-AT" dirty="0" smtClean="0">
                <a:solidFill>
                  <a:srgbClr val="FF0000"/>
                </a:solidFill>
              </a:rPr>
              <a:t>Tipp! </a:t>
            </a:r>
            <a:r>
              <a:rPr lang="de-AT" dirty="0" smtClean="0"/>
              <a:t>Für Belehrung über RR in </a:t>
            </a:r>
            <a:r>
              <a:rPr lang="de-AT" b="1" dirty="0" smtClean="0"/>
              <a:t>Anhang I Teil A </a:t>
            </a:r>
            <a:r>
              <a:rPr lang="de-AT" dirty="0" smtClean="0"/>
              <a:t>ein </a:t>
            </a:r>
            <a:r>
              <a:rPr lang="de-AT" b="1" dirty="0" smtClean="0"/>
              <a:t>Muster mit Textbausteinen</a:t>
            </a: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220072" y="6165304"/>
            <a:ext cx="1981200" cy="476250"/>
          </a:xfrm>
        </p:spPr>
        <p:txBody>
          <a:bodyPr/>
          <a:lstStyle/>
          <a:p>
            <a:fld id="{01920E2B-FC99-4A38-BFFD-416A818AECB0}" type="slidenum">
              <a:rPr lang="de-AT" smtClean="0"/>
              <a:pPr/>
              <a:t>10</a:t>
            </a:fld>
            <a:endParaRPr lang="de-AT"/>
          </a:p>
        </p:txBody>
      </p:sp>
      <p:pic>
        <p:nvPicPr>
          <p:cNvPr id="6" name="Picture 4" descr="D:\Users\XYSCHUL02\AppData\Local\Microsoft\Windows\Temporary Internet Files\Content.IE5\2073OYE1\MC9003182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081519" cy="140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Users\XYSCHUL02\AppData\Local\Microsoft\Windows\Temporary Internet Files\Content.IE5\0VO9TZQK\MP9004392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476">
            <a:off x="5824144" y="1983181"/>
            <a:ext cx="1744288" cy="79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98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C9611-BD30-46E2-A07B-CD5A3A7C3066}" type="slidenum">
              <a:rPr lang="de-AT" smtClean="0"/>
              <a:pPr/>
              <a:t>11</a:t>
            </a:fld>
            <a:endParaRPr lang="de-A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873"/>
            <a:ext cx="4392488" cy="6126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9296"/>
            <a:ext cx="4248472" cy="601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526072" cy="429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07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Folgen der mangelhaften </a:t>
            </a:r>
            <a:r>
              <a:rPr lang="de-AT" sz="2800" dirty="0" smtClean="0"/>
              <a:t>Information </a:t>
            </a:r>
            <a:r>
              <a:rPr lang="de-AT" sz="2800" dirty="0"/>
              <a:t>über das </a:t>
            </a:r>
            <a:r>
              <a:rPr lang="de-AT" sz="2800" dirty="0" smtClean="0"/>
              <a:t>Rücktrittsrecht </a:t>
            </a:r>
            <a:r>
              <a:rPr lang="de-AT" sz="2000" dirty="0" smtClean="0"/>
              <a:t>(bei Bestehen)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12</a:t>
            </a:fld>
            <a:endParaRPr lang="de-AT"/>
          </a:p>
        </p:txBody>
      </p:sp>
      <p:pic>
        <p:nvPicPr>
          <p:cNvPr id="5" name="Picture 3" descr="D:\Users\maitzstrassnigh\AppData\Local\Microsoft\Windows\Temporary Internet Files\Content.IE5\BOUL0L50\MP90034171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04867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Gerade Verbindung 7"/>
          <p:cNvCxnSpPr/>
          <p:nvPr/>
        </p:nvCxnSpPr>
        <p:spPr>
          <a:xfrm flipV="1">
            <a:off x="755576" y="1412776"/>
            <a:ext cx="7200800" cy="45365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84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z="2800" dirty="0" smtClean="0"/>
              <a:t>Folgen der mangelhaften Information über das </a:t>
            </a:r>
            <a:r>
              <a:rPr lang="de-AT" sz="2800" dirty="0"/>
              <a:t>Rücktrittsrecht </a:t>
            </a:r>
            <a:r>
              <a:rPr lang="de-AT" sz="2200" dirty="0"/>
              <a:t>(bei Bestehen)  </a:t>
            </a:r>
            <a:r>
              <a:rPr lang="de-AT" sz="2800" dirty="0" smtClean="0"/>
              <a:t>– </a:t>
            </a:r>
            <a:r>
              <a:rPr lang="de-AT" sz="2400" dirty="0" smtClean="0"/>
              <a:t>§§ 12, 16 (2), 15 (4) FAGG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b="1" dirty="0" smtClean="0"/>
              <a:t>Verlängerung der Rücktrittsfrist</a:t>
            </a:r>
            <a:r>
              <a:rPr lang="de-AT" dirty="0" smtClean="0"/>
              <a:t>, </a:t>
            </a:r>
          </a:p>
          <a:p>
            <a:pPr lvl="1"/>
            <a:r>
              <a:rPr lang="de-AT" sz="2200" dirty="0" smtClean="0"/>
              <a:t>um 12 Monate (</a:t>
            </a:r>
            <a:r>
              <a:rPr lang="de-AT" sz="2200" b="1" dirty="0" smtClean="0"/>
              <a:t>12 Monate </a:t>
            </a:r>
            <a:r>
              <a:rPr lang="de-AT" sz="2200" b="1" dirty="0"/>
              <a:t>+</a:t>
            </a:r>
            <a:r>
              <a:rPr lang="de-AT" sz="2200" b="1" dirty="0" smtClean="0"/>
              <a:t> 14 Tage)</a:t>
            </a:r>
            <a:endParaRPr lang="de-AT" sz="2200" dirty="0" smtClean="0"/>
          </a:p>
          <a:p>
            <a:pPr lvl="1"/>
            <a:r>
              <a:rPr lang="de-AT" sz="2200" dirty="0" smtClean="0"/>
              <a:t>wenn Belehrung binnen 12 Monaten nachgeholt -&gt; 14 Tage nach Erhalt dieser Belehrung</a:t>
            </a:r>
          </a:p>
          <a:p>
            <a:pPr marL="471487" lvl="1" indent="0">
              <a:buNone/>
            </a:pPr>
            <a:endParaRPr lang="de-AT" sz="2200" dirty="0" smtClean="0"/>
          </a:p>
          <a:p>
            <a:r>
              <a:rPr lang="de-AT" b="1" dirty="0"/>
              <a:t>keine! Zahlungspflicht </a:t>
            </a:r>
            <a:r>
              <a:rPr lang="de-AT" b="1" dirty="0" smtClean="0"/>
              <a:t>des Verbrauchers </a:t>
            </a:r>
            <a:r>
              <a:rPr lang="de-AT" dirty="0" smtClean="0"/>
              <a:t>für </a:t>
            </a:r>
            <a:r>
              <a:rPr lang="de-AT" b="1" dirty="0" smtClean="0"/>
              <a:t>während der RR-Frist </a:t>
            </a:r>
            <a:r>
              <a:rPr lang="de-AT" dirty="0" smtClean="0"/>
              <a:t>erbrachte DL oder die Lieferung von Gas, Wasser, Strom, Fernwärme im Rücktrittsfall</a:t>
            </a:r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   </a:t>
            </a:r>
          </a:p>
          <a:p>
            <a:pPr marL="0" indent="0">
              <a:buNone/>
            </a:pPr>
            <a:endParaRPr lang="de-AT" dirty="0" smtClean="0"/>
          </a:p>
          <a:p>
            <a:r>
              <a:rPr lang="de-AT" b="1" dirty="0" smtClean="0"/>
              <a:t>keine Haftung </a:t>
            </a:r>
            <a:r>
              <a:rPr lang="de-AT" dirty="0" smtClean="0"/>
              <a:t>des Verbrauchers </a:t>
            </a:r>
          </a:p>
          <a:p>
            <a:pPr marL="0" indent="0">
              <a:buNone/>
              <a:tabLst>
                <a:tab pos="452438" algn="l"/>
              </a:tabLst>
            </a:pPr>
            <a:r>
              <a:rPr lang="de-AT" dirty="0" smtClean="0"/>
              <a:t>	für </a:t>
            </a:r>
            <a:r>
              <a:rPr lang="de-AT" b="1" dirty="0" smtClean="0"/>
              <a:t>Wertverlust</a:t>
            </a:r>
            <a:r>
              <a:rPr lang="de-AT" dirty="0" smtClean="0"/>
              <a:t> bei Waren im Rücktrittsfall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13</a:t>
            </a:fld>
            <a:endParaRPr lang="de-AT"/>
          </a:p>
        </p:txBody>
      </p:sp>
      <p:pic>
        <p:nvPicPr>
          <p:cNvPr id="5" name="Picture 2" descr="D:\Users\maitzstrassnigh\AppData\Local\Microsoft\Windows\Temporary Internet Files\Content.IE5\R8U4IKJV\MC9004113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412776"/>
            <a:ext cx="720080" cy="62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Users\maitzstrassnigh\AppData\Local\Microsoft\Windows\Temporary Internet Files\Content.IE5\R8U4IKJV\MC9004113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21023"/>
            <a:ext cx="720080" cy="62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Users\maitzstrassnigh\AppData\Local\Microsoft\Windows\Temporary Internet Files\Content.IE5\R8U4IKJV\MC9004113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544" y="5229200"/>
            <a:ext cx="720080" cy="62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70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Ausdrückliches Verlangen auf „vorzeitige“ Erbringung (</a:t>
            </a:r>
            <a:r>
              <a:rPr lang="de-AT" sz="2800" dirty="0" smtClean="0">
                <a:solidFill>
                  <a:srgbClr val="FF0000"/>
                </a:solidFill>
              </a:rPr>
              <a:t>neu!) </a:t>
            </a:r>
            <a:r>
              <a:rPr lang="de-AT" sz="2800" dirty="0" smtClean="0"/>
              <a:t>- </a:t>
            </a:r>
            <a:r>
              <a:rPr lang="de-AT" sz="2400" dirty="0" smtClean="0"/>
              <a:t>§ 10 FAGG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dirty="0" smtClean="0"/>
              <a:t>Wenn Verbraucher wünscht, dass  </a:t>
            </a:r>
            <a:r>
              <a:rPr lang="de-AT" b="1" dirty="0" smtClean="0"/>
              <a:t>DL</a:t>
            </a:r>
            <a:r>
              <a:rPr lang="de-AT" dirty="0" smtClean="0"/>
              <a:t> oder </a:t>
            </a:r>
            <a:r>
              <a:rPr lang="de-AT" b="1" dirty="0" smtClean="0"/>
              <a:t>Lieferung</a:t>
            </a:r>
            <a:r>
              <a:rPr lang="de-AT" dirty="0" smtClean="0"/>
              <a:t> von </a:t>
            </a:r>
            <a:r>
              <a:rPr lang="de-AT" b="1" dirty="0" smtClean="0"/>
              <a:t>Gas, Wasser, Strom, Fernwärme </a:t>
            </a:r>
            <a:r>
              <a:rPr lang="de-AT" dirty="0" smtClean="0"/>
              <a:t>während der </a:t>
            </a:r>
            <a:r>
              <a:rPr lang="de-AT" b="1" dirty="0" smtClean="0"/>
              <a:t>Rücktrittsfrist</a:t>
            </a:r>
            <a:r>
              <a:rPr lang="de-AT" dirty="0" smtClean="0"/>
              <a:t> beginnt,</a:t>
            </a:r>
          </a:p>
          <a:p>
            <a:endParaRPr lang="de-AT" dirty="0" smtClean="0"/>
          </a:p>
          <a:p>
            <a:pPr lvl="1"/>
            <a:r>
              <a:rPr lang="de-AT" sz="2200" dirty="0" smtClean="0"/>
              <a:t>Erklärung eines </a:t>
            </a:r>
            <a:r>
              <a:rPr lang="de-AT" sz="2200" dirty="0" err="1" smtClean="0"/>
              <a:t>entspr</a:t>
            </a:r>
            <a:r>
              <a:rPr lang="de-AT" sz="2200" dirty="0" smtClean="0"/>
              <a:t>. </a:t>
            </a:r>
            <a:r>
              <a:rPr lang="de-AT" sz="2200" b="1" dirty="0" smtClean="0"/>
              <a:t>„ausdrücklichen Verlangens</a:t>
            </a:r>
            <a:r>
              <a:rPr lang="de-AT" sz="2200" dirty="0" smtClean="0"/>
              <a:t>“</a:t>
            </a:r>
          </a:p>
          <a:p>
            <a:pPr marL="471487" lvl="1" indent="0">
              <a:buNone/>
            </a:pPr>
            <a:r>
              <a:rPr lang="de-AT" sz="2200" dirty="0"/>
              <a:t> </a:t>
            </a:r>
            <a:r>
              <a:rPr lang="de-AT" sz="2200" dirty="0" smtClean="0"/>
              <a:t>     des Verbrauchers </a:t>
            </a:r>
            <a:r>
              <a:rPr lang="de-AT" sz="2200" b="1" dirty="0" smtClean="0"/>
              <a:t> </a:t>
            </a:r>
          </a:p>
          <a:p>
            <a:pPr marL="471487" lvl="1" indent="0">
              <a:buNone/>
            </a:pPr>
            <a:r>
              <a:rPr lang="de-AT" sz="2200" dirty="0"/>
              <a:t> </a:t>
            </a:r>
            <a:r>
              <a:rPr lang="de-AT" sz="2200" dirty="0" smtClean="0"/>
              <a:t>     erforderlich!</a:t>
            </a:r>
            <a:endParaRPr lang="de-AT" sz="2200" dirty="0"/>
          </a:p>
          <a:p>
            <a:pPr marL="0" indent="0">
              <a:buNone/>
            </a:pPr>
            <a:r>
              <a:rPr lang="de-AT" b="1" dirty="0" smtClean="0"/>
              <a:t>   </a:t>
            </a:r>
            <a:endParaRPr lang="de-AT" dirty="0" smtClean="0"/>
          </a:p>
          <a:p>
            <a:r>
              <a:rPr lang="de-AT" dirty="0" smtClean="0"/>
              <a:t>Auch bei Vorliegen eines ausdrücklichen Verlangens auf Erbringung der DL </a:t>
            </a:r>
            <a:r>
              <a:rPr lang="de-AT" dirty="0" err="1" smtClean="0"/>
              <a:t>bzw</a:t>
            </a:r>
            <a:r>
              <a:rPr lang="de-AT" dirty="0" smtClean="0"/>
              <a:t> Lieferung bei Versorgungsverträgen besteht (grundsätzlich) ein RR</a:t>
            </a:r>
          </a:p>
          <a:p>
            <a:pPr marL="471487" lvl="1" indent="0">
              <a:buNone/>
            </a:pPr>
            <a:r>
              <a:rPr lang="de-AT" sz="2200" dirty="0" smtClean="0"/>
              <a:t> </a:t>
            </a:r>
          </a:p>
          <a:p>
            <a:pPr marL="471487" lvl="1" indent="0">
              <a:buNone/>
            </a:pPr>
            <a:r>
              <a:rPr lang="de-AT" sz="2200" dirty="0" smtClean="0"/>
              <a:t> </a:t>
            </a:r>
            <a:endParaRPr lang="de-AT" sz="2200" dirty="0"/>
          </a:p>
          <a:p>
            <a:pPr marL="471487" lvl="1" indent="0">
              <a:buNone/>
            </a:pPr>
            <a:endParaRPr lang="de-AT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14</a:t>
            </a:fld>
            <a:endParaRPr lang="de-AT"/>
          </a:p>
        </p:txBody>
      </p:sp>
      <p:pic>
        <p:nvPicPr>
          <p:cNvPr id="7" name="Picture 2" descr="D:\Users\XYSCHUL02\AppData\Local\Microsoft\Windows\Temporary Internet Files\Content.IE5\0VO9TZQK\MP9004392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476">
            <a:off x="4694184" y="3495349"/>
            <a:ext cx="1744288" cy="79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98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8915"/>
            <a:ext cx="8496944" cy="936625"/>
          </a:xfrm>
        </p:spPr>
        <p:txBody>
          <a:bodyPr>
            <a:normAutofit fontScale="90000"/>
          </a:bodyPr>
          <a:lstStyle/>
          <a:p>
            <a:r>
              <a:rPr lang="de-AT" sz="3100" dirty="0" smtClean="0"/>
              <a:t>Kostentragung bei DL und Versorgungsleistungen im Rücktrittsfall </a:t>
            </a:r>
            <a:r>
              <a:rPr lang="de-AT" sz="2700" dirty="0" smtClean="0"/>
              <a:t>(</a:t>
            </a:r>
            <a:r>
              <a:rPr lang="de-AT" sz="2700" dirty="0" smtClean="0">
                <a:solidFill>
                  <a:srgbClr val="FF0000"/>
                </a:solidFill>
              </a:rPr>
              <a:t>neu!</a:t>
            </a:r>
            <a:r>
              <a:rPr lang="de-AT" sz="2700" dirty="0" smtClean="0"/>
              <a:t>)– § 16 (1) FAGG </a:t>
            </a:r>
            <a:endParaRPr lang="de-AT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AT" dirty="0" smtClean="0"/>
          </a:p>
          <a:p>
            <a:r>
              <a:rPr lang="de-AT" b="1" dirty="0" smtClean="0"/>
              <a:t>tritt </a:t>
            </a:r>
            <a:r>
              <a:rPr lang="de-AT" dirty="0" smtClean="0"/>
              <a:t>Verbraucher vom DL-</a:t>
            </a:r>
            <a:r>
              <a:rPr lang="de-AT" dirty="0" err="1" smtClean="0"/>
              <a:t>bzw</a:t>
            </a:r>
            <a:r>
              <a:rPr lang="de-AT" dirty="0" smtClean="0"/>
              <a:t> Vertrag über Versorgungsleistungen </a:t>
            </a:r>
            <a:r>
              <a:rPr lang="de-AT" b="1" dirty="0" smtClean="0"/>
              <a:t>zurück</a:t>
            </a:r>
            <a:r>
              <a:rPr lang="de-AT" dirty="0" smtClean="0"/>
              <a:t>, nachdem er ausdrückliches Verlangen erklärt hat, </a:t>
            </a:r>
          </a:p>
          <a:p>
            <a:pPr lvl="1"/>
            <a:r>
              <a:rPr lang="de-AT" sz="2200" dirty="0"/>
              <a:t>dann hat er für die bis zum Zeitpunkt der Ausübung des </a:t>
            </a:r>
            <a:r>
              <a:rPr lang="de-AT" sz="2200" dirty="0" smtClean="0"/>
              <a:t>RR </a:t>
            </a:r>
            <a:r>
              <a:rPr lang="de-AT" sz="2200" dirty="0"/>
              <a:t>erbrachten Leistungen </a:t>
            </a:r>
            <a:r>
              <a:rPr lang="de-AT" sz="2200" b="1" dirty="0"/>
              <a:t>anteilige Kosten zu </a:t>
            </a:r>
            <a:r>
              <a:rPr lang="de-AT" sz="2200" b="1" dirty="0" smtClean="0"/>
              <a:t>tragen.</a:t>
            </a:r>
            <a:endParaRPr lang="de-AT" sz="2200" b="1" dirty="0"/>
          </a:p>
          <a:p>
            <a:pPr lvl="1"/>
            <a:endParaRPr lang="de-AT" sz="2200" b="1" dirty="0" smtClean="0"/>
          </a:p>
          <a:p>
            <a:r>
              <a:rPr lang="de-AT" dirty="0" smtClean="0"/>
              <a:t>Über diese </a:t>
            </a:r>
            <a:r>
              <a:rPr lang="de-AT" b="1" dirty="0" err="1" smtClean="0"/>
              <a:t>Kostentragungspflicht</a:t>
            </a:r>
            <a:r>
              <a:rPr lang="de-AT" dirty="0" smtClean="0"/>
              <a:t> ist </a:t>
            </a:r>
            <a:r>
              <a:rPr lang="de-AT" b="1" dirty="0" smtClean="0"/>
              <a:t>vorvertraglich</a:t>
            </a:r>
            <a:r>
              <a:rPr lang="de-AT" dirty="0" smtClean="0"/>
              <a:t> zu </a:t>
            </a:r>
            <a:r>
              <a:rPr lang="de-AT" b="1" dirty="0" smtClean="0"/>
              <a:t>informieren!     </a:t>
            </a:r>
          </a:p>
          <a:p>
            <a:endParaRPr lang="de-AT" b="1" dirty="0" smtClean="0"/>
          </a:p>
          <a:p>
            <a:pPr lvl="1"/>
            <a:r>
              <a:rPr lang="de-AT" sz="2200" dirty="0" smtClean="0">
                <a:solidFill>
                  <a:srgbClr val="FF0000"/>
                </a:solidFill>
              </a:rPr>
              <a:t>Tipp! </a:t>
            </a:r>
            <a:r>
              <a:rPr lang="de-AT" sz="2200" dirty="0" smtClean="0"/>
              <a:t>Musterformulierung im Anhang I Teil A</a:t>
            </a:r>
            <a:endParaRPr lang="de-AT" sz="2200" dirty="0" smtClean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15</a:t>
            </a:fld>
            <a:endParaRPr lang="de-AT"/>
          </a:p>
        </p:txBody>
      </p:sp>
      <p:pic>
        <p:nvPicPr>
          <p:cNvPr id="5" name="Picture 2" descr="D:\Users\XYSCHUL02\AppData\Local\Microsoft\Windows\Temporary Internet Files\Content.IE5\0VO9TZQK\MP9004392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476">
            <a:off x="6034600" y="4869898"/>
            <a:ext cx="1744288" cy="77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77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40960" cy="936625"/>
          </a:xfrm>
        </p:spPr>
        <p:txBody>
          <a:bodyPr>
            <a:normAutofit fontScale="90000"/>
          </a:bodyPr>
          <a:lstStyle/>
          <a:p>
            <a:r>
              <a:rPr lang="de-AT" sz="2700" dirty="0" smtClean="0"/>
              <a:t/>
            </a:r>
            <a:br>
              <a:rPr lang="de-AT" sz="2700" dirty="0" smtClean="0"/>
            </a:br>
            <a:r>
              <a:rPr lang="de-AT" sz="2700" dirty="0"/>
              <a:t/>
            </a:r>
            <a:br>
              <a:rPr lang="de-AT" sz="2700" dirty="0"/>
            </a:br>
            <a:r>
              <a:rPr lang="de-AT" sz="2700" dirty="0" smtClean="0"/>
              <a:t/>
            </a:r>
            <a:br>
              <a:rPr lang="de-AT" sz="2700" dirty="0" smtClean="0"/>
            </a:br>
            <a:r>
              <a:rPr lang="de-AT" sz="3100" dirty="0" smtClean="0"/>
              <a:t>Ausdrückliches </a:t>
            </a:r>
            <a:r>
              <a:rPr lang="de-AT" sz="3100" dirty="0"/>
              <a:t>Verlangen u </a:t>
            </a:r>
            <a:r>
              <a:rPr lang="de-AT" sz="3100" dirty="0" smtClean="0"/>
              <a:t>Info über anteilige Kostentragung - Rechtsfolgen bei Verstoß </a:t>
            </a:r>
            <a:r>
              <a:rPr lang="de-AT" sz="2200" dirty="0" smtClean="0"/>
              <a:t>- § 16 FAGG</a:t>
            </a:r>
            <a:endParaRPr lang="de-AT" sz="2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446" y="1484784"/>
            <a:ext cx="8682042" cy="4537075"/>
          </a:xfrm>
        </p:spPr>
        <p:txBody>
          <a:bodyPr>
            <a:noAutofit/>
          </a:bodyPr>
          <a:lstStyle/>
          <a:p>
            <a:r>
              <a:rPr lang="de-AT" b="1" dirty="0" smtClean="0"/>
              <a:t>kein </a:t>
            </a:r>
            <a:r>
              <a:rPr lang="de-AT" b="1" dirty="0"/>
              <a:t>ausdrückliches Verlangen </a:t>
            </a:r>
            <a:r>
              <a:rPr lang="de-AT" dirty="0" smtClean="0"/>
              <a:t>auf </a:t>
            </a:r>
            <a:r>
              <a:rPr lang="de-AT" dirty="0"/>
              <a:t>Beginn der DL/Erbringung von </a:t>
            </a:r>
            <a:r>
              <a:rPr lang="de-AT" dirty="0" smtClean="0"/>
              <a:t>Versorgungsleistungen während </a:t>
            </a:r>
            <a:r>
              <a:rPr lang="de-AT" dirty="0"/>
              <a:t>der </a:t>
            </a:r>
            <a:r>
              <a:rPr lang="de-AT" dirty="0" smtClean="0"/>
              <a:t>Rücktrittsfrist -&gt;</a:t>
            </a:r>
            <a:endParaRPr lang="de-AT" dirty="0"/>
          </a:p>
          <a:p>
            <a:r>
              <a:rPr lang="de-AT" b="1" dirty="0" smtClean="0"/>
              <a:t>keine </a:t>
            </a:r>
            <a:r>
              <a:rPr lang="de-AT" b="1" dirty="0"/>
              <a:t>vorvertragliche Information </a:t>
            </a:r>
            <a:r>
              <a:rPr lang="de-AT" dirty="0"/>
              <a:t>über </a:t>
            </a:r>
            <a:r>
              <a:rPr lang="de-AT" dirty="0" smtClean="0"/>
              <a:t>anteilige </a:t>
            </a:r>
            <a:r>
              <a:rPr lang="de-AT" b="1" dirty="0" err="1" smtClean="0"/>
              <a:t>Kostentragungspflicht</a:t>
            </a:r>
            <a:r>
              <a:rPr lang="de-AT" dirty="0"/>
              <a:t> </a:t>
            </a:r>
            <a:r>
              <a:rPr lang="de-AT" dirty="0" smtClean="0"/>
              <a:t>-&gt;</a:t>
            </a:r>
          </a:p>
          <a:p>
            <a:endParaRPr lang="de-AT" dirty="0" smtClean="0"/>
          </a:p>
          <a:p>
            <a:pPr lvl="1"/>
            <a:r>
              <a:rPr lang="de-AT" sz="2200" dirty="0"/>
              <a:t>	</a:t>
            </a:r>
            <a:r>
              <a:rPr lang="de-AT" sz="2200" b="1" dirty="0" smtClean="0"/>
              <a:t>keine</a:t>
            </a:r>
            <a:r>
              <a:rPr lang="de-AT" sz="2200" b="1" dirty="0"/>
              <a:t>! Zahlungspflicht </a:t>
            </a:r>
            <a:r>
              <a:rPr lang="de-AT" sz="2200" b="1" dirty="0" smtClean="0"/>
              <a:t> </a:t>
            </a:r>
            <a:r>
              <a:rPr lang="de-AT" sz="2200" dirty="0" smtClean="0"/>
              <a:t>des Verbraucher für inner-</a:t>
            </a:r>
          </a:p>
          <a:p>
            <a:pPr marL="471487" lvl="1" indent="0">
              <a:buNone/>
            </a:pPr>
            <a:r>
              <a:rPr lang="de-AT" sz="2200" dirty="0" smtClean="0"/>
              <a:t>halb </a:t>
            </a:r>
            <a:r>
              <a:rPr lang="de-AT" sz="2200" dirty="0"/>
              <a:t>der </a:t>
            </a:r>
            <a:r>
              <a:rPr lang="de-AT" sz="2200" dirty="0" smtClean="0"/>
              <a:t>RR-Frist </a:t>
            </a:r>
            <a:r>
              <a:rPr lang="de-AT" sz="2200" dirty="0"/>
              <a:t>erbrachte </a:t>
            </a:r>
            <a:r>
              <a:rPr lang="de-AT" sz="2200" dirty="0" smtClean="0"/>
              <a:t>Leistungen </a:t>
            </a:r>
            <a:r>
              <a:rPr lang="de-AT" sz="2200" dirty="0"/>
              <a:t>im </a:t>
            </a:r>
            <a:r>
              <a:rPr lang="de-AT" sz="2200" dirty="0" smtClean="0"/>
              <a:t>Rücktrittsfall </a:t>
            </a:r>
            <a:endParaRPr lang="de-AT" sz="2200" dirty="0"/>
          </a:p>
          <a:p>
            <a:endParaRPr lang="de-AT" dirty="0" smtClean="0"/>
          </a:p>
          <a:p>
            <a:r>
              <a:rPr lang="de-AT" dirty="0" smtClean="0"/>
              <a:t>„Ähnliche“ Regelung betr. Downloads/digitale Inhalte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512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Rücktritt bei Lieferung digitaler Inhalte – Kostentragung</a:t>
            </a:r>
            <a:r>
              <a:rPr lang="de-AT" sz="2800" dirty="0" smtClean="0"/>
              <a:t>? - </a:t>
            </a:r>
            <a:r>
              <a:rPr lang="de-AT" sz="2000" dirty="0" smtClean="0"/>
              <a:t>§§  16 (3),18 (2) Z 11 FAGG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AT" sz="2000" b="1" dirty="0"/>
              <a:t>RR entfällt </a:t>
            </a:r>
            <a:r>
              <a:rPr lang="de-AT" sz="2000" dirty="0"/>
              <a:t>bei</a:t>
            </a:r>
            <a:r>
              <a:rPr lang="de-AT" sz="2000" b="1" dirty="0"/>
              <a:t> digitalen Inhalte </a:t>
            </a:r>
            <a:r>
              <a:rPr lang="de-AT" sz="2000" dirty="0" smtClean="0"/>
              <a:t>(</a:t>
            </a:r>
            <a:r>
              <a:rPr lang="de-AT" sz="2000" dirty="0"/>
              <a:t>D</a:t>
            </a:r>
            <a:r>
              <a:rPr lang="de-AT" sz="2000" dirty="0" smtClean="0"/>
              <a:t>ownloads</a:t>
            </a:r>
            <a:r>
              <a:rPr lang="de-AT" sz="2000" dirty="0"/>
              <a:t>), wenn </a:t>
            </a:r>
            <a:r>
              <a:rPr lang="de-AT" sz="2000" dirty="0" smtClean="0"/>
              <a:t>Lieferung</a:t>
            </a:r>
          </a:p>
          <a:p>
            <a:pPr>
              <a:buFontTx/>
              <a:buChar char="-"/>
            </a:pPr>
            <a:r>
              <a:rPr lang="de-AT" sz="2000" dirty="0" smtClean="0"/>
              <a:t>mit </a:t>
            </a:r>
            <a:r>
              <a:rPr lang="de-AT" sz="2000" dirty="0"/>
              <a:t>vorheriger ausdrücklicher  </a:t>
            </a:r>
            <a:r>
              <a:rPr lang="de-AT" sz="2000" dirty="0" smtClean="0"/>
              <a:t>     </a:t>
            </a:r>
            <a:r>
              <a:rPr lang="de-AT" sz="2000" b="1" dirty="0" smtClean="0"/>
              <a:t>Zustimmung</a:t>
            </a:r>
            <a:r>
              <a:rPr lang="de-AT" sz="2000" dirty="0" smtClean="0"/>
              <a:t> </a:t>
            </a:r>
            <a:r>
              <a:rPr lang="de-AT" sz="2000" dirty="0"/>
              <a:t>des Verbrauchers </a:t>
            </a:r>
            <a:r>
              <a:rPr lang="de-AT" sz="2000" dirty="0" smtClean="0"/>
              <a:t>und</a:t>
            </a:r>
          </a:p>
          <a:p>
            <a:pPr>
              <a:buFontTx/>
              <a:buChar char="-"/>
            </a:pPr>
            <a:r>
              <a:rPr lang="de-AT" sz="2000" dirty="0" smtClean="0"/>
              <a:t>dessen </a:t>
            </a:r>
            <a:r>
              <a:rPr lang="de-AT" sz="2000" b="1" dirty="0"/>
              <a:t>Kenntnisnahme über Verlust des RR </a:t>
            </a:r>
            <a:r>
              <a:rPr lang="de-AT" sz="2000" dirty="0" smtClean="0"/>
              <a:t>und</a:t>
            </a:r>
          </a:p>
          <a:p>
            <a:pPr>
              <a:buFontTx/>
              <a:buChar char="-"/>
            </a:pPr>
            <a:r>
              <a:rPr lang="de-AT" sz="2000" dirty="0" smtClean="0"/>
              <a:t>nach </a:t>
            </a:r>
            <a:r>
              <a:rPr lang="de-AT" sz="2000" dirty="0"/>
              <a:t>Zurverfügungstellung der </a:t>
            </a:r>
            <a:r>
              <a:rPr lang="de-AT" sz="2000" b="1" dirty="0" smtClean="0"/>
              <a:t>Vertragsbestätigung</a:t>
            </a:r>
          </a:p>
          <a:p>
            <a:pPr marL="0" indent="0">
              <a:buNone/>
            </a:pPr>
            <a:r>
              <a:rPr lang="de-AT" sz="2000" b="1" dirty="0" smtClean="0"/>
              <a:t>begonnen</a:t>
            </a:r>
            <a:r>
              <a:rPr lang="de-AT" sz="2000" dirty="0" smtClean="0"/>
              <a:t> </a:t>
            </a:r>
            <a:r>
              <a:rPr lang="de-AT" sz="2000" dirty="0"/>
              <a:t>wurde (</a:t>
            </a:r>
            <a:r>
              <a:rPr lang="de-AT" sz="2000" dirty="0" smtClean="0"/>
              <a:t>in  </a:t>
            </a:r>
            <a:r>
              <a:rPr lang="de-AT" sz="2000" dirty="0" err="1" smtClean="0"/>
              <a:t>Vertags</a:t>
            </a:r>
            <a:r>
              <a:rPr lang="de-AT" sz="2000" dirty="0" smtClean="0"/>
              <a:t>- </a:t>
            </a:r>
            <a:r>
              <a:rPr lang="de-AT" sz="2000" dirty="0" err="1" smtClean="0"/>
              <a:t>bestätigung</a:t>
            </a:r>
            <a:r>
              <a:rPr lang="de-AT" sz="2000" dirty="0" smtClean="0"/>
              <a:t> auch Zustimmung </a:t>
            </a:r>
            <a:r>
              <a:rPr lang="de-AT" sz="2000" dirty="0"/>
              <a:t>u. </a:t>
            </a:r>
            <a:r>
              <a:rPr lang="de-AT" sz="2000" dirty="0" smtClean="0"/>
              <a:t>Kenntnisnahme </a:t>
            </a:r>
            <a:r>
              <a:rPr lang="de-AT" sz="2000" dirty="0"/>
              <a:t>zu bestätigen). </a:t>
            </a:r>
            <a:endParaRPr lang="de-AT" sz="19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AT" sz="1900" dirty="0" smtClean="0"/>
              <a:t>Art </a:t>
            </a:r>
            <a:r>
              <a:rPr lang="de-AT" sz="1900" dirty="0"/>
              <a:t>14 (4) </a:t>
            </a:r>
            <a:r>
              <a:rPr lang="de-AT" sz="1900" dirty="0" err="1"/>
              <a:t>lit</a:t>
            </a:r>
            <a:r>
              <a:rPr lang="de-AT" sz="1900" dirty="0"/>
              <a:t> b </a:t>
            </a:r>
            <a:r>
              <a:rPr lang="de-AT" sz="1900" dirty="0" smtClean="0"/>
              <a:t>RLV</a:t>
            </a:r>
            <a:endParaRPr lang="de-AT" sz="1900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V hat „</a:t>
            </a:r>
            <a:r>
              <a:rPr lang="de-AT" b="1" dirty="0" smtClean="0"/>
              <a:t>nicht aufzukommen</a:t>
            </a:r>
            <a:r>
              <a:rPr lang="de-AT" dirty="0" smtClean="0"/>
              <a:t>“ für Bereitstellung digitaler In-</a:t>
            </a:r>
          </a:p>
          <a:p>
            <a:pPr marL="0" indent="0">
              <a:buNone/>
            </a:pPr>
            <a:r>
              <a:rPr lang="de-AT" dirty="0" smtClean="0"/>
              <a:t>halte, wenn</a:t>
            </a:r>
          </a:p>
          <a:p>
            <a:pPr>
              <a:buFontTx/>
              <a:buChar char="-"/>
            </a:pPr>
            <a:r>
              <a:rPr lang="de-AT" dirty="0" smtClean="0"/>
              <a:t>V sich </a:t>
            </a:r>
            <a:r>
              <a:rPr lang="de-AT" b="1" dirty="0" smtClean="0"/>
              <a:t>nicht ausdrücklich einverstanden </a:t>
            </a:r>
            <a:r>
              <a:rPr lang="de-AT" dirty="0" smtClean="0"/>
              <a:t>erklärt hat, dass Lieferung </a:t>
            </a:r>
            <a:r>
              <a:rPr lang="de-AT" b="1" dirty="0" smtClean="0"/>
              <a:t>vor Ablauf der WR-Frist beginnt</a:t>
            </a:r>
            <a:r>
              <a:rPr lang="de-AT" dirty="0" smtClean="0"/>
              <a:t>   oder</a:t>
            </a:r>
          </a:p>
          <a:p>
            <a:pPr>
              <a:buFontTx/>
              <a:buChar char="-"/>
            </a:pPr>
            <a:r>
              <a:rPr lang="de-AT" dirty="0" smtClean="0"/>
              <a:t>V nicht zur Kenntnis genommen hat, dass er WR verliert    oder</a:t>
            </a:r>
          </a:p>
          <a:p>
            <a:pPr>
              <a:buFontTx/>
              <a:buChar char="-"/>
            </a:pPr>
            <a:r>
              <a:rPr lang="de-AT" dirty="0" smtClean="0"/>
              <a:t>Unternehmer keine Vertragsbestätigung zur Verfügung gestellt hat.</a:t>
            </a:r>
          </a:p>
          <a:p>
            <a:pPr marL="0" indent="0">
              <a:buNone/>
            </a:pPr>
            <a:r>
              <a:rPr lang="de-AT" dirty="0" smtClean="0">
                <a:sym typeface="Wingdings" panose="05000000000000000000" pitchFamily="2" charset="2"/>
              </a:rPr>
              <a:t>                                            </a:t>
            </a:r>
            <a:r>
              <a:rPr lang="de-AT" sz="2600" b="1" dirty="0" smtClean="0">
                <a:sym typeface="Wingdings" panose="05000000000000000000" pitchFamily="2" charset="2"/>
              </a:rPr>
              <a:t></a:t>
            </a:r>
            <a:endParaRPr lang="de-AT" sz="2600" b="1" dirty="0" smtClean="0"/>
          </a:p>
          <a:p>
            <a:pPr marL="0" indent="0">
              <a:buNone/>
            </a:pPr>
            <a:endParaRPr lang="de-AT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5C770-9D76-44A7-B3EB-A40A89005603}" type="slidenum">
              <a:rPr lang="de-AT" smtClean="0"/>
              <a:pPr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873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Rücktritt bei Lieferung digitaler Inhalte – Kostentragung</a:t>
            </a:r>
            <a:r>
              <a:rPr lang="de-AT" sz="2800" dirty="0" smtClean="0"/>
              <a:t>? </a:t>
            </a:r>
            <a:r>
              <a:rPr lang="de-AT" sz="3600" dirty="0"/>
              <a:t>- </a:t>
            </a:r>
            <a:r>
              <a:rPr lang="de-AT" sz="2000" dirty="0"/>
              <a:t>§§  16 (3),18 (2) Z 11 FAGG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r>
              <a:rPr lang="de-AT" dirty="0" smtClean="0"/>
              <a:t>§ </a:t>
            </a:r>
            <a:r>
              <a:rPr lang="de-AT" dirty="0"/>
              <a:t>16 (3) – </a:t>
            </a:r>
            <a:r>
              <a:rPr lang="de-AT" dirty="0" smtClean="0"/>
              <a:t>bei </a:t>
            </a:r>
            <a:r>
              <a:rPr lang="de-AT" dirty="0"/>
              <a:t>D</a:t>
            </a:r>
            <a:r>
              <a:rPr lang="de-AT" dirty="0" smtClean="0"/>
              <a:t>ownloads trifft den V im </a:t>
            </a:r>
            <a:r>
              <a:rPr lang="de-AT" dirty="0"/>
              <a:t>Rücktrittsfall </a:t>
            </a:r>
            <a:r>
              <a:rPr lang="de-AT" dirty="0" smtClean="0"/>
              <a:t>  </a:t>
            </a:r>
            <a:r>
              <a:rPr lang="de-AT" b="1" dirty="0"/>
              <a:t>keine Zahlungspflicht</a:t>
            </a:r>
            <a:r>
              <a:rPr lang="de-AT" dirty="0"/>
              <a:t> für bereits erbrachte Leistungen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07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z="3100" dirty="0" smtClean="0"/>
              <a:t>Ausübung des Rücktrittsrechts durch Verbraucher und dessen Pflichten </a:t>
            </a:r>
            <a:r>
              <a:rPr lang="de-AT" dirty="0" smtClean="0"/>
              <a:t>– </a:t>
            </a:r>
            <a:r>
              <a:rPr lang="de-AT" sz="2000" dirty="0" smtClean="0"/>
              <a:t>§§ 15, 16 (1) FAGG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AT" sz="2100" dirty="0" smtClean="0"/>
          </a:p>
          <a:p>
            <a:r>
              <a:rPr lang="de-AT" dirty="0" smtClean="0"/>
              <a:t>Verwendung des „</a:t>
            </a:r>
            <a:r>
              <a:rPr lang="de-AT" b="1" dirty="0" err="1" smtClean="0"/>
              <a:t>Widerrufs“formulars</a:t>
            </a:r>
            <a:r>
              <a:rPr lang="de-AT" dirty="0" smtClean="0"/>
              <a:t> (vom Unternehmer zur Verfügung zu stellen) oder mit </a:t>
            </a:r>
            <a:r>
              <a:rPr lang="de-AT" b="1" dirty="0" smtClean="0"/>
              <a:t>Erklärung in </a:t>
            </a:r>
            <a:r>
              <a:rPr lang="de-AT" dirty="0" smtClean="0"/>
              <a:t>beliebiger </a:t>
            </a:r>
            <a:r>
              <a:rPr lang="de-AT" b="1" dirty="0" smtClean="0"/>
              <a:t>anderer Form; </a:t>
            </a:r>
            <a:r>
              <a:rPr lang="de-AT" dirty="0" err="1" smtClean="0"/>
              <a:t>zusätzl</a:t>
            </a:r>
            <a:r>
              <a:rPr lang="de-AT" dirty="0" smtClean="0"/>
              <a:t>. Möglichkeit  </a:t>
            </a:r>
            <a:r>
              <a:rPr lang="de-AT" dirty="0" err="1" smtClean="0"/>
              <a:t>Muster“widerrufs“formular</a:t>
            </a:r>
            <a:r>
              <a:rPr lang="de-AT" dirty="0" smtClean="0"/>
              <a:t> auf Website auszufüllen (dann Bestätigung des Eingangs auf dauerhaftem Datenträger)</a:t>
            </a:r>
          </a:p>
          <a:p>
            <a:endParaRPr lang="de-AT" dirty="0" smtClean="0"/>
          </a:p>
          <a:p>
            <a:r>
              <a:rPr lang="de-AT" dirty="0" smtClean="0"/>
              <a:t>Absendung innerhalb der Rücktrittsfrist genügt</a:t>
            </a:r>
          </a:p>
          <a:p>
            <a:endParaRPr lang="de-AT" dirty="0" smtClean="0"/>
          </a:p>
          <a:p>
            <a:r>
              <a:rPr lang="de-AT" dirty="0" smtClean="0"/>
              <a:t>Rückgabe der Waren unverzüglich/spätestens binnen 14 Tagen</a:t>
            </a:r>
          </a:p>
          <a:p>
            <a:pPr marL="0" indent="0">
              <a:buNone/>
            </a:pPr>
            <a:endParaRPr lang="de-AT" sz="21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85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4" y="116633"/>
            <a:ext cx="8001000" cy="1080120"/>
          </a:xfrm>
        </p:spPr>
        <p:txBody>
          <a:bodyPr>
            <a:normAutofit/>
          </a:bodyPr>
          <a:lstStyle/>
          <a:p>
            <a:r>
              <a:rPr lang="de-AT" sz="2800" dirty="0" smtClean="0"/>
              <a:t>RL 2011/83 über Rechte der Verbraucher </a:t>
            </a:r>
            <a:r>
              <a:rPr lang="de-AT" sz="2800" dirty="0" smtClean="0">
                <a:sym typeface="Wingdings" panose="05000000000000000000" pitchFamily="2" charset="2"/>
              </a:rPr>
              <a:t></a:t>
            </a:r>
            <a:r>
              <a:rPr lang="de-AT" sz="2800" dirty="0" smtClean="0"/>
              <a:t> VRUG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b="1" dirty="0" smtClean="0"/>
              <a:t>Verbraucherrechte-Richtlinie-Umsetzungsgesetz</a:t>
            </a:r>
            <a:endParaRPr lang="de-AT" sz="2200" b="1" dirty="0"/>
          </a:p>
          <a:p>
            <a:pPr marL="471487" lvl="1" indent="0">
              <a:buNone/>
            </a:pPr>
            <a:r>
              <a:rPr lang="de-AT" sz="2200" dirty="0" smtClean="0"/>
              <a:t>	- </a:t>
            </a:r>
            <a:r>
              <a:rPr lang="de-AT" sz="2200" dirty="0"/>
              <a:t>31.1.2014  Begutachtungsentwurf </a:t>
            </a:r>
          </a:p>
          <a:p>
            <a:pPr marL="471487" lvl="1" indent="0">
              <a:buNone/>
            </a:pPr>
            <a:r>
              <a:rPr lang="de-AT" sz="2200" dirty="0"/>
              <a:t>	- 25.3.2014  Regierungsvorlage (89 </a:t>
            </a:r>
            <a:r>
              <a:rPr lang="de-AT" sz="2200" dirty="0" err="1"/>
              <a:t>BlgNR</a:t>
            </a:r>
            <a:r>
              <a:rPr lang="de-AT" sz="2200" dirty="0"/>
              <a:t> 25.GP)</a:t>
            </a:r>
          </a:p>
          <a:p>
            <a:pPr marL="471487" lvl="1" indent="0">
              <a:buNone/>
            </a:pPr>
            <a:r>
              <a:rPr lang="de-AT" sz="2200" dirty="0"/>
              <a:t>	-   2.4.2014  Justizausschuss</a:t>
            </a:r>
          </a:p>
          <a:p>
            <a:pPr marL="471487" lvl="1" indent="0">
              <a:buNone/>
            </a:pPr>
            <a:r>
              <a:rPr lang="de-AT" sz="2200" dirty="0"/>
              <a:t>	- 29.4.2014   Plenum des </a:t>
            </a:r>
            <a:r>
              <a:rPr lang="de-AT" sz="2200" dirty="0" smtClean="0"/>
              <a:t>NR</a:t>
            </a:r>
          </a:p>
          <a:p>
            <a:pPr marL="471487" lvl="1" indent="0">
              <a:buNone/>
            </a:pPr>
            <a:r>
              <a:rPr lang="de-AT" sz="2200" dirty="0"/>
              <a:t> </a:t>
            </a:r>
            <a:r>
              <a:rPr lang="de-AT" sz="2200" dirty="0" smtClean="0"/>
              <a:t>     - 26.5. 2014  </a:t>
            </a:r>
            <a:r>
              <a:rPr lang="de-AT" sz="2200" b="1" dirty="0" smtClean="0">
                <a:solidFill>
                  <a:srgbClr val="FF0000"/>
                </a:solidFill>
              </a:rPr>
              <a:t>BGBl I 33/2014</a:t>
            </a:r>
            <a:endParaRPr lang="de-AT" sz="2200" b="1" dirty="0">
              <a:solidFill>
                <a:srgbClr val="FF0000"/>
              </a:solidFill>
            </a:endParaRPr>
          </a:p>
          <a:p>
            <a:pPr marL="471487" lvl="1" indent="0">
              <a:buNone/>
            </a:pPr>
            <a:r>
              <a:rPr lang="de-AT" sz="2200" dirty="0" smtClean="0"/>
              <a:t>	- </a:t>
            </a:r>
            <a:r>
              <a:rPr lang="de-AT" sz="2200" b="1" dirty="0" smtClean="0"/>
              <a:t>13.6.2014  in Kraft treten </a:t>
            </a:r>
            <a:r>
              <a:rPr lang="de-AT" sz="2200" dirty="0" smtClean="0"/>
              <a:t>(mit geringfügigen Ausnahmen)</a:t>
            </a:r>
            <a:endParaRPr lang="de-AT" sz="2200" dirty="0"/>
          </a:p>
          <a:p>
            <a:r>
              <a:rPr lang="de-AT" b="1" dirty="0" smtClean="0"/>
              <a:t>VRUG</a:t>
            </a:r>
          </a:p>
          <a:p>
            <a:pPr lvl="1"/>
            <a:r>
              <a:rPr lang="de-AT" sz="2200" b="1" dirty="0" smtClean="0"/>
              <a:t>Änderung </a:t>
            </a:r>
            <a:r>
              <a:rPr lang="de-AT" sz="2200" dirty="0" err="1" smtClean="0"/>
              <a:t>ua</a:t>
            </a:r>
            <a:r>
              <a:rPr lang="de-AT" sz="2200" dirty="0" smtClean="0"/>
              <a:t> des </a:t>
            </a:r>
            <a:r>
              <a:rPr lang="de-AT" sz="2200" b="1" dirty="0" smtClean="0"/>
              <a:t>KSchG </a:t>
            </a:r>
            <a:r>
              <a:rPr lang="de-AT" sz="2200" dirty="0" smtClean="0"/>
              <a:t>(</a:t>
            </a:r>
            <a:r>
              <a:rPr lang="de-AT" sz="2200" dirty="0" err="1" smtClean="0"/>
              <a:t>zB</a:t>
            </a:r>
            <a:r>
              <a:rPr lang="de-AT" sz="2200" dirty="0" smtClean="0"/>
              <a:t> allgemeine Infopflichten; Kundenhotlines;  zusätzliche Zahlungen)</a:t>
            </a:r>
          </a:p>
          <a:p>
            <a:pPr lvl="1"/>
            <a:r>
              <a:rPr lang="de-AT" sz="2200" b="1" dirty="0" smtClean="0">
                <a:solidFill>
                  <a:srgbClr val="FF0000"/>
                </a:solidFill>
              </a:rPr>
              <a:t>FAGG – Fern-</a:t>
            </a:r>
            <a:r>
              <a:rPr lang="de-AT" sz="2200" b="1" dirty="0" err="1" smtClean="0">
                <a:solidFill>
                  <a:srgbClr val="FF0000"/>
                </a:solidFill>
              </a:rPr>
              <a:t>u.AuswärtsgeschäfteG</a:t>
            </a:r>
            <a:r>
              <a:rPr lang="de-AT" sz="2200" b="1" dirty="0" smtClean="0">
                <a:solidFill>
                  <a:srgbClr val="FF0000"/>
                </a:solidFill>
              </a:rPr>
              <a:t> </a:t>
            </a:r>
            <a:r>
              <a:rPr lang="de-AT" sz="2200" dirty="0" smtClean="0"/>
              <a:t>(</a:t>
            </a:r>
            <a:r>
              <a:rPr lang="de-AT" sz="2200" b="1" dirty="0" smtClean="0"/>
              <a:t>Fernabsatzverträge</a:t>
            </a:r>
            <a:r>
              <a:rPr lang="de-AT" sz="2200" dirty="0" smtClean="0"/>
              <a:t>/Außergeschäftsraumverträge)</a:t>
            </a:r>
          </a:p>
          <a:p>
            <a:pPr lvl="1"/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618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Ausübung des Rücktrittsrechts durch Verbraucher und dessen Pflichten – </a:t>
            </a:r>
            <a:r>
              <a:rPr lang="de-AT" sz="2000" dirty="0"/>
              <a:t>§ 15, 16 (1</a:t>
            </a:r>
            <a:r>
              <a:rPr lang="de-AT" sz="2000" dirty="0" smtClean="0"/>
              <a:t>) FAGG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2400" b="1" dirty="0" smtClean="0"/>
          </a:p>
          <a:p>
            <a:r>
              <a:rPr lang="de-AT" b="1" dirty="0" smtClean="0"/>
              <a:t>Tragung </a:t>
            </a:r>
            <a:r>
              <a:rPr lang="de-AT" b="1" dirty="0"/>
              <a:t>der Rücksendekosten, sofern</a:t>
            </a:r>
            <a:r>
              <a:rPr lang="de-AT" dirty="0"/>
              <a:t> darüber vorvertraglich</a:t>
            </a:r>
            <a:r>
              <a:rPr lang="de-AT" b="1" dirty="0"/>
              <a:t> informiert </a:t>
            </a:r>
            <a:endParaRPr lang="de-AT" b="1" dirty="0" smtClean="0"/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allfällige </a:t>
            </a:r>
            <a:r>
              <a:rPr lang="de-AT" b="1" dirty="0"/>
              <a:t>Haftung für Wertverlust </a:t>
            </a:r>
            <a:r>
              <a:rPr lang="de-AT" dirty="0"/>
              <a:t>(wenn dieser auf nicht notwendigen Umgang zur Prüfung zurückzuführen)/</a:t>
            </a:r>
            <a:r>
              <a:rPr lang="de-AT" b="1" dirty="0"/>
              <a:t>anteilige </a:t>
            </a:r>
            <a:r>
              <a:rPr lang="de-AT" b="1" dirty="0" smtClean="0"/>
              <a:t>Kostentragung </a:t>
            </a:r>
            <a:r>
              <a:rPr lang="de-AT" dirty="0" smtClean="0"/>
              <a:t>bei DL</a:t>
            </a: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42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Pflichten des Unternehmers im Rücktrittsfall</a:t>
            </a:r>
            <a:br>
              <a:rPr lang="de-AT" sz="2800" dirty="0" smtClean="0"/>
            </a:br>
            <a:r>
              <a:rPr lang="de-AT" sz="2800" dirty="0" smtClean="0"/>
              <a:t> </a:t>
            </a:r>
            <a:r>
              <a:rPr lang="de-AT" sz="2400" dirty="0" smtClean="0"/>
              <a:t>- </a:t>
            </a:r>
            <a:r>
              <a:rPr lang="de-AT" sz="2000" dirty="0" smtClean="0"/>
              <a:t>§ 14 FAGG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 smtClean="0"/>
              <a:t>Rückzahlung</a:t>
            </a:r>
            <a:r>
              <a:rPr lang="de-AT" dirty="0" smtClean="0"/>
              <a:t> bereits erhaltener </a:t>
            </a:r>
            <a:r>
              <a:rPr lang="de-AT" b="1" dirty="0" smtClean="0"/>
              <a:t>Zahlungen</a:t>
            </a:r>
            <a:r>
              <a:rPr lang="de-AT" dirty="0" smtClean="0"/>
              <a:t> unverzüglich/spätestens binnen 14 Tagen</a:t>
            </a:r>
          </a:p>
          <a:p>
            <a:endParaRPr lang="de-AT" dirty="0" smtClean="0"/>
          </a:p>
          <a:p>
            <a:r>
              <a:rPr lang="de-AT" dirty="0" err="1" smtClean="0"/>
              <a:t>ggf</a:t>
            </a:r>
            <a:r>
              <a:rPr lang="de-AT" dirty="0" smtClean="0"/>
              <a:t>  </a:t>
            </a:r>
            <a:r>
              <a:rPr lang="de-AT" b="1" dirty="0" smtClean="0"/>
              <a:t>Rückzahlung</a:t>
            </a:r>
            <a:r>
              <a:rPr lang="de-AT" dirty="0" smtClean="0"/>
              <a:t> der (Standard-</a:t>
            </a:r>
            <a:r>
              <a:rPr lang="de-AT" b="1" dirty="0" smtClean="0"/>
              <a:t>)Lieferkosten</a:t>
            </a:r>
            <a:r>
              <a:rPr lang="de-AT" dirty="0" smtClean="0"/>
              <a:t> (nicht aber zusätzlicher Kosten für </a:t>
            </a:r>
            <a:r>
              <a:rPr lang="de-AT" dirty="0" err="1" smtClean="0"/>
              <a:t>zB</a:t>
            </a:r>
            <a:r>
              <a:rPr lang="de-AT" dirty="0" smtClean="0"/>
              <a:t> vom Verbraucher gewünschte Expresslieferung)</a:t>
            </a:r>
          </a:p>
          <a:p>
            <a:endParaRPr lang="de-AT" dirty="0" smtClean="0"/>
          </a:p>
          <a:p>
            <a:r>
              <a:rPr lang="de-AT" b="1" dirty="0" smtClean="0"/>
              <a:t>Rückzahlung</a:t>
            </a:r>
            <a:r>
              <a:rPr lang="de-AT" dirty="0" smtClean="0"/>
              <a:t> kann </a:t>
            </a:r>
            <a:r>
              <a:rPr lang="de-AT" b="1" dirty="0" smtClean="0"/>
              <a:t>bis zum Erhalt der Ware </a:t>
            </a:r>
            <a:r>
              <a:rPr lang="de-AT" dirty="0" err="1" smtClean="0"/>
              <a:t>bzw</a:t>
            </a:r>
            <a:r>
              <a:rPr lang="de-AT" dirty="0" smtClean="0"/>
              <a:t> eines </a:t>
            </a:r>
            <a:r>
              <a:rPr lang="de-AT" b="1" dirty="0" smtClean="0"/>
              <a:t>Nachweises der Rücksendung verweigert</a:t>
            </a:r>
            <a:r>
              <a:rPr lang="de-AT" dirty="0" smtClean="0"/>
              <a:t> werden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52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Weitere grundsätzliche Aspekte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„grundsätzlich“ </a:t>
            </a:r>
            <a:r>
              <a:rPr lang="de-AT" b="1" dirty="0" smtClean="0"/>
              <a:t>Vollharmonisierung -&gt;</a:t>
            </a:r>
            <a:r>
              <a:rPr lang="de-AT" dirty="0" smtClean="0"/>
              <a:t> </a:t>
            </a:r>
            <a:r>
              <a:rPr lang="de-AT" dirty="0"/>
              <a:t>Erleichterung des grenzüberschreitenden </a:t>
            </a:r>
            <a:r>
              <a:rPr lang="de-AT" dirty="0" smtClean="0"/>
              <a:t>FA</a:t>
            </a:r>
          </a:p>
          <a:p>
            <a:pPr lvl="1"/>
            <a:r>
              <a:rPr lang="de-AT" sz="2200" b="1" dirty="0" smtClean="0"/>
              <a:t>Aber:</a:t>
            </a:r>
            <a:r>
              <a:rPr lang="de-AT" sz="2200" dirty="0" smtClean="0"/>
              <a:t> Informationspflichten nach anderen Bestimmungen ebenfalls zu beachten (solche</a:t>
            </a:r>
            <a:r>
              <a:rPr lang="de-AT" sz="2200" dirty="0"/>
              <a:t>, die auf DL-RL  oder E-Commerce-RL „beruhen“ - § 4 (6), </a:t>
            </a:r>
            <a:r>
              <a:rPr lang="de-AT" sz="2200" dirty="0" err="1"/>
              <a:t>zB</a:t>
            </a:r>
            <a:r>
              <a:rPr lang="de-AT" sz="2200" dirty="0"/>
              <a:t> ECG, DL-G, UGB, GewO etc</a:t>
            </a:r>
            <a:r>
              <a:rPr lang="de-AT" sz="2200" dirty="0" smtClean="0"/>
              <a:t>.)</a:t>
            </a:r>
          </a:p>
          <a:p>
            <a:pPr marL="471487" lvl="1" indent="0">
              <a:buNone/>
            </a:pPr>
            <a:endParaRPr lang="de-AT" sz="2200" dirty="0"/>
          </a:p>
          <a:p>
            <a:pPr lvl="1"/>
            <a:r>
              <a:rPr lang="de-AT" sz="2200" dirty="0" smtClean="0"/>
              <a:t>Rechtsfolgen: </a:t>
            </a:r>
            <a:r>
              <a:rPr lang="de-AT" sz="2200" dirty="0"/>
              <a:t>zum Teil im FAGG selbst (</a:t>
            </a:r>
            <a:r>
              <a:rPr lang="de-AT" sz="2200" dirty="0" err="1"/>
              <a:t>zB</a:t>
            </a:r>
            <a:r>
              <a:rPr lang="de-AT" sz="2200" dirty="0"/>
              <a:t> bei Verletzung best. Infopflichten </a:t>
            </a:r>
            <a:r>
              <a:rPr lang="de-AT" sz="2200" dirty="0" err="1"/>
              <a:t>zivilrechtl</a:t>
            </a:r>
            <a:r>
              <a:rPr lang="de-AT" sz="2200" dirty="0"/>
              <a:t>. Folgen; Verwaltungsstrafen); allg. Zivilrecht; </a:t>
            </a:r>
            <a:r>
              <a:rPr lang="de-AT" sz="2200" dirty="0" smtClean="0"/>
              <a:t>Verbandsklage KSchG, UWG</a:t>
            </a:r>
          </a:p>
          <a:p>
            <a:pPr marL="471487" lvl="1" indent="0">
              <a:buNone/>
            </a:pPr>
            <a:endParaRPr lang="de-AT" sz="2200" dirty="0" smtClean="0"/>
          </a:p>
          <a:p>
            <a:pPr marL="471487" lvl="1" indent="0">
              <a:buNone/>
            </a:pPr>
            <a:endParaRPr lang="de-AT" dirty="0"/>
          </a:p>
          <a:p>
            <a:pPr marL="471487" lvl="1" indent="0">
              <a:buNone/>
            </a:pPr>
            <a:endParaRPr lang="de-AT" dirty="0"/>
          </a:p>
          <a:p>
            <a:pPr marL="471487" lvl="1" indent="0">
              <a:buNone/>
            </a:pPr>
            <a:endParaRPr lang="de-AT" dirty="0"/>
          </a:p>
          <a:p>
            <a:pPr marL="471487" lvl="1" indent="0">
              <a:buNone/>
            </a:pPr>
            <a:endParaRPr lang="de-AT" dirty="0"/>
          </a:p>
          <a:p>
            <a:pPr marL="471487" lvl="1" indent="0">
              <a:buNone/>
            </a:pP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63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b="1" dirty="0"/>
              <a:t>Ausnahmen</a:t>
            </a:r>
            <a:r>
              <a:rPr lang="de-AT" sz="2800" dirty="0"/>
              <a:t> vom </a:t>
            </a:r>
            <a:r>
              <a:rPr lang="de-AT" sz="2800" b="1" dirty="0" smtClean="0"/>
              <a:t>Anwendungsbereich - </a:t>
            </a:r>
            <a:r>
              <a:rPr lang="de-AT" sz="2000" dirty="0"/>
              <a:t>§ 1 (2) </a:t>
            </a:r>
            <a:r>
              <a:rPr lang="de-AT" sz="2000" dirty="0" smtClean="0"/>
              <a:t>FAGG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628800"/>
            <a:ext cx="8001000" cy="4537075"/>
          </a:xfrm>
        </p:spPr>
        <p:txBody>
          <a:bodyPr/>
          <a:lstStyle/>
          <a:p>
            <a:r>
              <a:rPr lang="de-AT" b="1" dirty="0"/>
              <a:t>Ausnahmen</a:t>
            </a:r>
            <a:r>
              <a:rPr lang="de-AT" dirty="0"/>
              <a:t> vom </a:t>
            </a:r>
            <a:r>
              <a:rPr lang="de-AT" b="1" dirty="0"/>
              <a:t>Anwendungsbereich</a:t>
            </a:r>
            <a:r>
              <a:rPr lang="de-AT" dirty="0"/>
              <a:t> </a:t>
            </a:r>
            <a:r>
              <a:rPr lang="de-AT" dirty="0" err="1" smtClean="0"/>
              <a:t>zB</a:t>
            </a:r>
            <a:r>
              <a:rPr lang="de-AT" dirty="0"/>
              <a:t>:</a:t>
            </a:r>
          </a:p>
          <a:p>
            <a:pPr marL="471487" lvl="1" indent="0">
              <a:buNone/>
            </a:pPr>
            <a:endParaRPr lang="de-AT" sz="2200" dirty="0" smtClean="0"/>
          </a:p>
          <a:p>
            <a:pPr marL="471487" lvl="1" indent="0">
              <a:buNone/>
            </a:pPr>
            <a:r>
              <a:rPr lang="de-AT" sz="2200" dirty="0" smtClean="0"/>
              <a:t>soziale </a:t>
            </a:r>
            <a:r>
              <a:rPr lang="de-AT" sz="2200" dirty="0"/>
              <a:t>Dienstleistungen einschl. Langzeitpflege (Buttonlösung  zum Teil anwendbar); Finanzdienstleistungen; Vermietung von Wohnraum; Personenbeförderung (Buttonlösung aber anwendbar); Hauslieferungen </a:t>
            </a:r>
            <a:r>
              <a:rPr lang="de-AT" sz="2200" dirty="0" err="1"/>
              <a:t>etc</a:t>
            </a:r>
            <a:endParaRPr lang="de-AT" sz="2200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07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E-Commerce-relevante Neuerungen im KSchG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AT" sz="2400" b="1" dirty="0" smtClean="0"/>
          </a:p>
          <a:p>
            <a:r>
              <a:rPr lang="de-AT" sz="2400" b="1" dirty="0" smtClean="0"/>
              <a:t>Kosten </a:t>
            </a:r>
            <a:r>
              <a:rPr lang="de-AT" sz="2400" b="1" dirty="0"/>
              <a:t>telefonischer Kontaktnahme </a:t>
            </a:r>
            <a:r>
              <a:rPr lang="de-AT" sz="2400" dirty="0"/>
              <a:t>nach Vertragsschluss (§ 6b KSchG) </a:t>
            </a:r>
          </a:p>
          <a:p>
            <a:pPr lvl="1"/>
            <a:r>
              <a:rPr lang="de-AT" sz="2400" dirty="0"/>
              <a:t>keine „kostenpflichtigen“ Mehrwertnummern für „Kundenhotlines</a:t>
            </a:r>
            <a:r>
              <a:rPr lang="de-AT" sz="2400" dirty="0" smtClean="0"/>
              <a:t>“</a:t>
            </a:r>
          </a:p>
          <a:p>
            <a:pPr marL="471487" lvl="1" indent="0">
              <a:buNone/>
            </a:pPr>
            <a:endParaRPr lang="de-AT" sz="2400" dirty="0" smtClean="0"/>
          </a:p>
          <a:p>
            <a:pPr marL="471487" lvl="1" indent="0">
              <a:buNone/>
            </a:pPr>
            <a:endParaRPr lang="de-AT" sz="2400" dirty="0" smtClean="0"/>
          </a:p>
          <a:p>
            <a:r>
              <a:rPr lang="de-AT" sz="2400" b="1" dirty="0" smtClean="0"/>
              <a:t>Zusätzliche </a:t>
            </a:r>
            <a:r>
              <a:rPr lang="de-AT" sz="2400" b="1" dirty="0"/>
              <a:t>Zahlungen </a:t>
            </a:r>
            <a:r>
              <a:rPr lang="de-AT" sz="2400" dirty="0"/>
              <a:t>(6c KSchG)</a:t>
            </a:r>
          </a:p>
          <a:p>
            <a:pPr lvl="1"/>
            <a:r>
              <a:rPr lang="de-AT" sz="2400" dirty="0"/>
              <a:t>Erfordernis der </a:t>
            </a:r>
            <a:r>
              <a:rPr lang="de-AT" sz="2400" b="1" dirty="0"/>
              <a:t>ausdrücklichen Zustimmung</a:t>
            </a:r>
            <a:r>
              <a:rPr lang="de-AT" sz="2400" dirty="0"/>
              <a:t> des V </a:t>
            </a:r>
            <a:r>
              <a:rPr lang="de-AT" sz="2400" b="1" dirty="0"/>
              <a:t>für zusätzliche</a:t>
            </a:r>
            <a:r>
              <a:rPr lang="de-AT" sz="2400" dirty="0"/>
              <a:t>, über </a:t>
            </a:r>
            <a:r>
              <a:rPr lang="de-AT" sz="2400" dirty="0" smtClean="0"/>
              <a:t>Entgelt </a:t>
            </a:r>
            <a:r>
              <a:rPr lang="de-AT" sz="2400" dirty="0"/>
              <a:t>für die Hauptleistung hinausgehende </a:t>
            </a:r>
            <a:r>
              <a:rPr lang="de-AT" sz="2400" b="1" dirty="0"/>
              <a:t>Zahlungen (</a:t>
            </a:r>
            <a:r>
              <a:rPr lang="de-AT" sz="2400" dirty="0"/>
              <a:t>keine</a:t>
            </a:r>
            <a:r>
              <a:rPr lang="de-AT" sz="2400" b="1" dirty="0"/>
              <a:t> </a:t>
            </a:r>
            <a:r>
              <a:rPr lang="de-AT" sz="2400" dirty="0"/>
              <a:t>vorangekreuzte Checkboxen</a:t>
            </a:r>
            <a:r>
              <a:rPr lang="de-AT" sz="2400" dirty="0" smtClean="0"/>
              <a:t>)</a:t>
            </a:r>
          </a:p>
          <a:p>
            <a:pPr marL="471487" lvl="1" indent="0">
              <a:buNone/>
            </a:pPr>
            <a:endParaRPr lang="de-AT" sz="2400" dirty="0" smtClean="0"/>
          </a:p>
          <a:p>
            <a:pPr marL="0" lvl="1" indent="0">
              <a:buClr>
                <a:srgbClr val="ED1C24"/>
              </a:buClr>
              <a:buNone/>
            </a:pPr>
            <a:r>
              <a:rPr lang="de-AT" sz="2400" b="1" dirty="0" smtClean="0"/>
              <a:t> </a:t>
            </a:r>
            <a:endParaRPr lang="de-AT" sz="2400" dirty="0">
              <a:solidFill>
                <a:srgbClr val="000000"/>
              </a:solidFill>
            </a:endParaRPr>
          </a:p>
          <a:p>
            <a:pPr marL="0" lvl="1" indent="0">
              <a:buClr>
                <a:srgbClr val="ED1C24"/>
              </a:buClr>
              <a:buNone/>
            </a:pPr>
            <a:endParaRPr lang="de-AT" dirty="0" smtClean="0"/>
          </a:p>
          <a:p>
            <a:pPr marL="0" lvl="1" indent="0">
              <a:buClr>
                <a:srgbClr val="ED1C24"/>
              </a:buClr>
              <a:buNone/>
            </a:pPr>
            <a:endParaRPr lang="de-AT" dirty="0" smtClean="0"/>
          </a:p>
          <a:p>
            <a:pPr marL="0" lvl="1" indent="0">
              <a:buClr>
                <a:srgbClr val="ED1C24"/>
              </a:buClr>
              <a:buNone/>
            </a:pPr>
            <a:endParaRPr lang="de-AT" dirty="0"/>
          </a:p>
          <a:p>
            <a:pPr marL="0" lvl="1" indent="0">
              <a:buClr>
                <a:srgbClr val="ED1C24"/>
              </a:buClr>
              <a:buNone/>
            </a:pPr>
            <a:endParaRPr lang="de-AT" dirty="0"/>
          </a:p>
          <a:p>
            <a:endParaRPr lang="de-AT" b="1" dirty="0" smtClean="0"/>
          </a:p>
          <a:p>
            <a:pPr marL="471487" lvl="1" indent="0">
              <a:buNone/>
            </a:pPr>
            <a:endParaRPr lang="de-AT" dirty="0" smtClean="0"/>
          </a:p>
          <a:p>
            <a:pPr marL="471487" lvl="1" indent="0">
              <a:buNone/>
            </a:pPr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186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E-Commerce-relevante Neuerungen im KSchG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7" lvl="1" indent="0">
              <a:buNone/>
            </a:pPr>
            <a:endParaRPr lang="de-AT" sz="2200" dirty="0"/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b="1" dirty="0"/>
              <a:t> Leistungsfrist bei Verträgen über Waren </a:t>
            </a:r>
            <a:r>
              <a:rPr lang="de-AT" sz="2200" dirty="0"/>
              <a:t>(§ 7a KSchG)</a:t>
            </a:r>
          </a:p>
          <a:p>
            <a:pPr lvl="1"/>
            <a:r>
              <a:rPr lang="de-AT" sz="2200" dirty="0"/>
              <a:t>	unverzüglich/jedenfalls nicht später als 30 Tage (sofern nicht vertraglich anders)</a:t>
            </a:r>
          </a:p>
          <a:p>
            <a:pPr marL="0" lvl="1" indent="0">
              <a:buClr>
                <a:srgbClr val="ED1C24"/>
              </a:buClr>
              <a:buNone/>
            </a:pPr>
            <a:endParaRPr lang="de-AT" sz="2200" dirty="0"/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b="1" dirty="0" smtClean="0"/>
              <a:t>Gefahrenübergang bei Versendung von Waren </a:t>
            </a:r>
            <a:r>
              <a:rPr lang="de-AT" sz="2200" dirty="0"/>
              <a:t>(7b KSchG)</a:t>
            </a:r>
          </a:p>
          <a:p>
            <a:pPr lvl="1"/>
            <a:r>
              <a:rPr lang="de-AT" sz="2200" dirty="0"/>
              <a:t>	</a:t>
            </a:r>
            <a:r>
              <a:rPr lang="de-AT" sz="2200" dirty="0" smtClean="0"/>
              <a:t>Gefahr für Verlust/Beschädigung </a:t>
            </a:r>
            <a:r>
              <a:rPr lang="de-AT" sz="2200" dirty="0"/>
              <a:t>geht </a:t>
            </a:r>
            <a:r>
              <a:rPr lang="de-AT" sz="2200" dirty="0" err="1"/>
              <a:t>gs</a:t>
            </a:r>
            <a:r>
              <a:rPr lang="de-AT" sz="2200" dirty="0"/>
              <a:t> erst mit Ablieferung an Verbraucher über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372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Checkliste zu den wichtigsten Neuerungen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6738" y="1484315"/>
            <a:ext cx="8325741" cy="45370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b="1" dirty="0"/>
              <a:t>Überprüfung des Webshops betr. neue Infopflichten</a:t>
            </a:r>
            <a:r>
              <a:rPr lang="de-AT" sz="2400" dirty="0"/>
              <a:t> insb.</a:t>
            </a:r>
          </a:p>
          <a:p>
            <a:r>
              <a:rPr lang="de-AT" sz="2400" dirty="0"/>
              <a:t>   	</a:t>
            </a:r>
          </a:p>
          <a:p>
            <a:r>
              <a:rPr lang="de-AT" sz="2400" dirty="0"/>
              <a:t>    	&gt; Lieferkosten? Lieferfrist?</a:t>
            </a:r>
          </a:p>
          <a:p>
            <a:r>
              <a:rPr lang="de-AT" sz="2400" dirty="0"/>
              <a:t>    	&gt; Tragung der Rücksendekosten?</a:t>
            </a:r>
          </a:p>
          <a:p>
            <a:r>
              <a:rPr lang="de-AT" sz="2400" dirty="0"/>
              <a:t>	&gt; Garantiebedingungen? </a:t>
            </a:r>
          </a:p>
          <a:p>
            <a:r>
              <a:rPr lang="de-AT" sz="2400" dirty="0"/>
              <a:t>    	&gt; gesetzliche Gewährleistung?</a:t>
            </a:r>
          </a:p>
          <a:p>
            <a:r>
              <a:rPr lang="de-AT" sz="2400" dirty="0"/>
              <a:t>        	&gt; Info </a:t>
            </a:r>
            <a:r>
              <a:rPr lang="de-AT" sz="2400" dirty="0" smtClean="0"/>
              <a:t>über „anteilige </a:t>
            </a:r>
            <a:r>
              <a:rPr lang="de-AT" sz="2400" dirty="0"/>
              <a:t>Kostentragung“ im RR-Fall bei</a:t>
            </a:r>
            <a:br>
              <a:rPr lang="de-AT" sz="2400" dirty="0"/>
            </a:br>
            <a:r>
              <a:rPr lang="de-AT" sz="2400" dirty="0"/>
              <a:t>              DL/Versorgungsverträgen?</a:t>
            </a:r>
          </a:p>
          <a:p>
            <a:r>
              <a:rPr lang="de-AT" sz="2400" dirty="0"/>
              <a:t>   	&gt; Funktionsweise </a:t>
            </a:r>
            <a:r>
              <a:rPr lang="de-AT" sz="2400" dirty="0" err="1"/>
              <a:t>digit</a:t>
            </a:r>
            <a:r>
              <a:rPr lang="de-AT" sz="2400" dirty="0"/>
              <a:t>. Inhalte/Schutzmaßnahmen; </a:t>
            </a:r>
            <a:br>
              <a:rPr lang="de-AT" sz="2400" dirty="0"/>
            </a:br>
            <a:r>
              <a:rPr lang="de-AT" sz="2400" dirty="0"/>
              <a:t>              Interoperabilität </a:t>
            </a:r>
            <a:r>
              <a:rPr lang="de-AT" sz="2400" dirty="0" err="1"/>
              <a:t>digit</a:t>
            </a:r>
            <a:r>
              <a:rPr lang="de-AT" sz="2400" dirty="0"/>
              <a:t>. Inhalte?  </a:t>
            </a:r>
          </a:p>
          <a:p>
            <a:r>
              <a:rPr lang="de-AT" sz="2400" dirty="0"/>
              <a:t>   	&gt; Lieferbeschränkungen</a:t>
            </a:r>
            <a:r>
              <a:rPr lang="de-AT" sz="2400" dirty="0" smtClean="0"/>
              <a:t>?</a:t>
            </a:r>
            <a:endParaRPr lang="de-AT" sz="2400" dirty="0"/>
          </a:p>
          <a:p>
            <a:r>
              <a:rPr lang="de-AT" sz="2400" dirty="0"/>
              <a:t>   	&gt; angebotene Zahlungsmittel?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93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Checkliste zu den wichtigsten Neuerungen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b="1" dirty="0"/>
              <a:t>Information über Widerrufsrecht </a:t>
            </a:r>
            <a:r>
              <a:rPr lang="de-AT" sz="2400" dirty="0" err="1"/>
              <a:t>inkl</a:t>
            </a:r>
            <a:r>
              <a:rPr lang="de-AT" sz="2400" dirty="0"/>
              <a:t> Musterwiderrufs-</a:t>
            </a:r>
          </a:p>
          <a:p>
            <a:r>
              <a:rPr lang="de-AT" sz="2400" dirty="0"/>
              <a:t>    </a:t>
            </a:r>
            <a:r>
              <a:rPr lang="de-AT" sz="2400" dirty="0" err="1"/>
              <a:t>formular</a:t>
            </a:r>
            <a:r>
              <a:rPr lang="de-AT" sz="2400" dirty="0"/>
              <a:t>? Information über </a:t>
            </a:r>
            <a:r>
              <a:rPr lang="de-AT" sz="2400" b="1" dirty="0"/>
              <a:t>Nichtbestehen</a:t>
            </a:r>
            <a:r>
              <a:rPr lang="de-AT" sz="2400" dirty="0"/>
              <a:t>?</a:t>
            </a:r>
          </a:p>
          <a:p>
            <a:endParaRPr lang="de-AT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dirty="0"/>
              <a:t>Checkbox (nicht vorangekreuzt) für </a:t>
            </a:r>
            <a:r>
              <a:rPr lang="de-AT" sz="2400" b="1" dirty="0"/>
              <a:t>„ausdrückliches </a:t>
            </a:r>
            <a:r>
              <a:rPr lang="de-AT" sz="2400" b="1" dirty="0" err="1"/>
              <a:t>Ver</a:t>
            </a:r>
            <a:r>
              <a:rPr lang="de-AT" sz="2400" b="1" dirty="0"/>
              <a:t>-</a:t>
            </a:r>
          </a:p>
          <a:p>
            <a:r>
              <a:rPr lang="de-AT" sz="2400" b="1" dirty="0"/>
              <a:t>     langen“</a:t>
            </a:r>
            <a:r>
              <a:rPr lang="de-AT" sz="2400" dirty="0"/>
              <a:t> auf Beginn der </a:t>
            </a:r>
            <a:r>
              <a:rPr lang="de-AT" sz="2400" b="1" dirty="0"/>
              <a:t>DL</a:t>
            </a:r>
            <a:r>
              <a:rPr lang="de-AT" sz="2400" dirty="0"/>
              <a:t> innerhalb der RR-Frist u.</a:t>
            </a:r>
            <a:br>
              <a:rPr lang="de-AT" sz="2400" dirty="0"/>
            </a:br>
            <a:r>
              <a:rPr lang="de-AT" sz="2400" dirty="0"/>
              <a:t>     „</a:t>
            </a:r>
            <a:r>
              <a:rPr lang="de-AT" sz="2400" b="1" dirty="0"/>
              <a:t>Kenntnisnahme“ </a:t>
            </a:r>
            <a:r>
              <a:rPr lang="de-AT" sz="2400" dirty="0"/>
              <a:t>vom Verlust des RR bei vollständiger</a:t>
            </a:r>
            <a:br>
              <a:rPr lang="de-AT" sz="2400" dirty="0"/>
            </a:br>
            <a:r>
              <a:rPr lang="de-AT" sz="2400" dirty="0"/>
              <a:t>     Erbringung</a:t>
            </a:r>
          </a:p>
          <a:p>
            <a:endParaRPr lang="de-AT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dirty="0"/>
              <a:t>Checkbox (nicht vorangekreuzt) für </a:t>
            </a:r>
            <a:r>
              <a:rPr lang="de-AT" sz="2400" b="1" dirty="0"/>
              <a:t>„ausdrückliche Zustimmung“ </a:t>
            </a:r>
            <a:r>
              <a:rPr lang="de-AT" sz="2400" dirty="0"/>
              <a:t>zum Beginn des </a:t>
            </a:r>
            <a:r>
              <a:rPr lang="de-AT" sz="2400" b="1" dirty="0"/>
              <a:t>Downloads</a:t>
            </a:r>
            <a:r>
              <a:rPr lang="de-AT" sz="2400" dirty="0"/>
              <a:t> u. </a:t>
            </a:r>
            <a:r>
              <a:rPr lang="de-AT" sz="2400" b="1" dirty="0"/>
              <a:t>„Kenntnisnahme</a:t>
            </a:r>
            <a:r>
              <a:rPr lang="de-AT" sz="2400" dirty="0"/>
              <a:t>“ vom Verlust des RR nach Zurverfügungstellung der Vertragsbestätigung bei Beginn des Downloads</a:t>
            </a:r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530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Checkliste zu den wichtigsten Neuerungen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6738" y="1484315"/>
            <a:ext cx="8397750" cy="4680989"/>
          </a:xfrm>
        </p:spPr>
        <p:txBody>
          <a:bodyPr>
            <a:normAutofit fontScale="925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b="1" dirty="0"/>
              <a:t>Buttonlösung</a:t>
            </a:r>
            <a:r>
              <a:rPr lang="de-AT" sz="2400" dirty="0"/>
              <a:t> </a:t>
            </a:r>
          </a:p>
          <a:p>
            <a:endParaRPr lang="de-AT" sz="2400" dirty="0"/>
          </a:p>
          <a:p>
            <a:r>
              <a:rPr lang="de-AT" sz="2400" dirty="0"/>
              <a:t>    &gt; </a:t>
            </a:r>
            <a:r>
              <a:rPr lang="de-AT" sz="2400" b="1" dirty="0"/>
              <a:t>nochmalige hervorgehobene Darstellung </a:t>
            </a:r>
            <a:r>
              <a:rPr lang="de-AT" sz="2400" dirty="0"/>
              <a:t>der wesentlichen</a:t>
            </a:r>
            <a:br>
              <a:rPr lang="de-AT" sz="2400" dirty="0"/>
            </a:br>
            <a:r>
              <a:rPr lang="de-AT" sz="2400" dirty="0"/>
              <a:t>       Merkmale der Ware/DL und des Gesamtpreises </a:t>
            </a:r>
            <a:r>
              <a:rPr lang="de-AT" sz="2400" dirty="0" err="1"/>
              <a:t>etc</a:t>
            </a:r>
            <a:r>
              <a:rPr lang="de-AT" sz="2400" dirty="0"/>
              <a:t>?</a:t>
            </a:r>
          </a:p>
          <a:p>
            <a:r>
              <a:rPr lang="de-AT" sz="2400" dirty="0"/>
              <a:t>    &gt; Bestellbutton </a:t>
            </a:r>
            <a:r>
              <a:rPr lang="de-AT" sz="2400" b="1" dirty="0"/>
              <a:t>„zahlungspflichtig bestellen</a:t>
            </a:r>
            <a:r>
              <a:rPr lang="de-AT" sz="2400" dirty="0"/>
              <a:t>“?</a:t>
            </a:r>
          </a:p>
          <a:p>
            <a:endParaRPr lang="de-AT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dirty="0"/>
              <a:t>Bestätigung des Vertrages inkl. sämtlicher Infos?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de-AT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dirty="0"/>
              <a:t>keine </a:t>
            </a:r>
            <a:r>
              <a:rPr lang="de-AT" sz="2400" b="1" dirty="0"/>
              <a:t>vorangekreuzte Checkboxen </a:t>
            </a:r>
            <a:r>
              <a:rPr lang="de-AT" sz="2400" dirty="0"/>
              <a:t>für Zusatzleistungen?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de-AT" sz="24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de-AT" sz="2400" dirty="0"/>
              <a:t>keine </a:t>
            </a:r>
            <a:r>
              <a:rPr lang="de-AT" sz="2400" b="1" dirty="0"/>
              <a:t>kostenpflichtige Mehrwertnummer </a:t>
            </a:r>
            <a:r>
              <a:rPr lang="de-AT" sz="2400" dirty="0"/>
              <a:t>für Kundenhotline?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048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de-AT" sz="25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12776"/>
            <a:ext cx="8001000" cy="4537075"/>
          </a:xfrm>
        </p:spPr>
        <p:txBody>
          <a:bodyPr/>
          <a:lstStyle/>
          <a:p>
            <a:endParaRPr lang="de-AT" dirty="0" smtClean="0"/>
          </a:p>
          <a:p>
            <a:pPr algn="ctr"/>
            <a:r>
              <a:rPr lang="de-AT" dirty="0" smtClean="0">
                <a:hlinkClick r:id="rId2"/>
              </a:rPr>
              <a:t>http://wko.at/</a:t>
            </a:r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  <a:p>
            <a:pPr algn="ctr"/>
            <a:r>
              <a:rPr lang="de-AT" b="1" dirty="0" smtClean="0"/>
              <a:t>Vielen Dank für die Aufmerksamkeit!</a:t>
            </a:r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29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50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sz="2800" dirty="0"/>
              <a:t>Fernabsatzvertrag </a:t>
            </a:r>
            <a:r>
              <a:rPr lang="de-AT" sz="2800" dirty="0" smtClean="0"/>
              <a:t>– Definition § 3 Z 2 FAGG</a:t>
            </a:r>
            <a:endParaRPr lang="de-AT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340769"/>
            <a:ext cx="3826768" cy="144015"/>
          </a:xfrm>
        </p:spPr>
        <p:txBody>
          <a:bodyPr>
            <a:normAutofit fontScale="25000" lnSpcReduction="20000"/>
          </a:bodyPr>
          <a:lstStyle/>
          <a:p>
            <a:pPr algn="ctr"/>
            <a:endParaRPr lang="de-AT" sz="20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3682751" cy="4680520"/>
          </a:xfrm>
        </p:spPr>
        <p:txBody>
          <a:bodyPr/>
          <a:lstStyle/>
          <a:p>
            <a:pPr marL="471487" lvl="1" indent="0">
              <a:buNone/>
            </a:pPr>
            <a:r>
              <a:rPr lang="de-AT" sz="2200" dirty="0" smtClean="0"/>
              <a:t>RL-</a:t>
            </a:r>
            <a:r>
              <a:rPr lang="de-AT" sz="2200" b="1" dirty="0" smtClean="0"/>
              <a:t>Vorschlag</a:t>
            </a:r>
          </a:p>
          <a:p>
            <a:pPr marL="471487" lvl="1" indent="0">
              <a:buNone/>
            </a:pPr>
            <a:endParaRPr lang="de-AT" sz="2200" dirty="0" smtClean="0"/>
          </a:p>
          <a:p>
            <a:pPr marL="471487" lvl="1" indent="0">
              <a:buNone/>
            </a:pPr>
            <a:r>
              <a:rPr lang="de-AT" sz="2200" dirty="0" smtClean="0"/>
              <a:t>Jeder </a:t>
            </a:r>
            <a:r>
              <a:rPr lang="de-AT" sz="2200" dirty="0"/>
              <a:t>Kauf- oder </a:t>
            </a:r>
            <a:r>
              <a:rPr lang="de-AT" sz="2200" dirty="0" err="1" smtClean="0"/>
              <a:t>DLvertrag</a:t>
            </a:r>
            <a:r>
              <a:rPr lang="de-AT" sz="2200" dirty="0" smtClean="0"/>
              <a:t> B2C, </a:t>
            </a:r>
            <a:r>
              <a:rPr lang="de-AT" sz="2200" dirty="0"/>
              <a:t>bei dessen Abschluss der Unternehmer </a:t>
            </a:r>
          </a:p>
          <a:p>
            <a:pPr marL="471487" lvl="1" indent="0">
              <a:buNone/>
            </a:pPr>
            <a:r>
              <a:rPr lang="de-AT" sz="2200" dirty="0"/>
              <a:t>	</a:t>
            </a:r>
          </a:p>
          <a:p>
            <a:pPr lvl="1"/>
            <a:r>
              <a:rPr lang="de-AT" sz="2200" dirty="0"/>
              <a:t>ein oder mehrere Fernkommunikations-mittel verwendet</a:t>
            </a:r>
          </a:p>
          <a:p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340769"/>
            <a:ext cx="4041774" cy="144016"/>
          </a:xfrm>
        </p:spPr>
        <p:txBody>
          <a:bodyPr>
            <a:normAutofit fontScale="25000" lnSpcReduction="20000"/>
          </a:bodyPr>
          <a:lstStyle/>
          <a:p>
            <a:endParaRPr lang="de-AT" dirty="0" smtClean="0"/>
          </a:p>
          <a:p>
            <a:endParaRPr lang="de-AT" dirty="0"/>
          </a:p>
          <a:p>
            <a:endParaRPr lang="de-AT" sz="4200" dirty="0" smtClean="0"/>
          </a:p>
          <a:p>
            <a:endParaRPr lang="de-AT" sz="8800" dirty="0" smtClean="0"/>
          </a:p>
          <a:p>
            <a:endParaRPr lang="de-AT" sz="8800" dirty="0"/>
          </a:p>
          <a:p>
            <a:endParaRPr lang="de-AT" sz="8800" dirty="0" smtClean="0"/>
          </a:p>
          <a:p>
            <a:endParaRPr lang="de-AT" sz="8800" dirty="0"/>
          </a:p>
          <a:p>
            <a:endParaRPr lang="de-AT" sz="8800" dirty="0" smtClean="0"/>
          </a:p>
          <a:p>
            <a:endParaRPr lang="de-AT" sz="8800" dirty="0"/>
          </a:p>
          <a:p>
            <a:endParaRPr lang="de-AT" sz="8800" dirty="0" smtClean="0"/>
          </a:p>
          <a:p>
            <a:endParaRPr lang="de-AT" sz="8800" dirty="0"/>
          </a:p>
          <a:p>
            <a:endParaRPr lang="de-AT" sz="8800" dirty="0" smtClean="0"/>
          </a:p>
          <a:p>
            <a:pPr algn="ctr"/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1484784"/>
            <a:ext cx="4041774" cy="4641379"/>
          </a:xfrm>
        </p:spPr>
        <p:txBody>
          <a:bodyPr>
            <a:normAutofit fontScale="92500" lnSpcReduction="10000"/>
          </a:bodyPr>
          <a:lstStyle/>
          <a:p>
            <a:pPr marL="471487" lvl="1" indent="0">
              <a:buNone/>
            </a:pPr>
            <a:r>
              <a:rPr lang="de-AT" sz="2400" b="1" dirty="0" smtClean="0"/>
              <a:t>     </a:t>
            </a:r>
            <a:r>
              <a:rPr lang="de-AT" sz="2400" b="1" dirty="0" err="1" smtClean="0"/>
              <a:t>Def</a:t>
            </a:r>
            <a:r>
              <a:rPr lang="de-AT" sz="2400" b="1" dirty="0" smtClean="0"/>
              <a:t>. § 3 Z 2</a:t>
            </a:r>
            <a:endParaRPr lang="de-AT" sz="2400" b="1" dirty="0"/>
          </a:p>
          <a:p>
            <a:pPr lvl="1"/>
            <a:r>
              <a:rPr lang="de-AT" sz="2400" b="1" dirty="0" smtClean="0"/>
              <a:t>Vertrag </a:t>
            </a:r>
            <a:r>
              <a:rPr lang="de-AT" sz="2400" dirty="0" smtClean="0"/>
              <a:t>zw</a:t>
            </a:r>
            <a:r>
              <a:rPr lang="de-AT" sz="2400" b="1" dirty="0" smtClean="0"/>
              <a:t>. Unternehmer </a:t>
            </a:r>
            <a:r>
              <a:rPr lang="de-AT" sz="2400" dirty="0" smtClean="0"/>
              <a:t>u.</a:t>
            </a:r>
            <a:r>
              <a:rPr lang="de-AT" sz="2400" b="1" dirty="0" smtClean="0"/>
              <a:t> Verbraucher</a:t>
            </a:r>
          </a:p>
          <a:p>
            <a:pPr lvl="1"/>
            <a:r>
              <a:rPr lang="de-AT" sz="2400" b="1" dirty="0" smtClean="0"/>
              <a:t>ohne </a:t>
            </a:r>
            <a:r>
              <a:rPr lang="de-AT" sz="2400" b="1" dirty="0"/>
              <a:t>gleichzeitige </a:t>
            </a:r>
            <a:r>
              <a:rPr lang="de-AT" sz="2400" dirty="0"/>
              <a:t>körperliche </a:t>
            </a:r>
            <a:r>
              <a:rPr lang="de-AT" sz="2400" b="1" dirty="0" smtClean="0"/>
              <a:t>Anwesenheit </a:t>
            </a:r>
            <a:r>
              <a:rPr lang="de-AT" sz="2400" dirty="0" smtClean="0"/>
              <a:t>u.</a:t>
            </a:r>
            <a:endParaRPr lang="de-AT" sz="2400" dirty="0"/>
          </a:p>
          <a:p>
            <a:pPr lvl="1"/>
            <a:r>
              <a:rPr lang="de-AT" sz="2400" dirty="0"/>
              <a:t>für Fernabsatz </a:t>
            </a:r>
            <a:r>
              <a:rPr lang="de-AT" sz="2400" b="1" dirty="0"/>
              <a:t>organisiertes </a:t>
            </a:r>
            <a:r>
              <a:rPr lang="de-AT" sz="2400" b="1" dirty="0" smtClean="0"/>
              <a:t>Vertriebssystem </a:t>
            </a:r>
            <a:r>
              <a:rPr lang="de-AT" sz="2400" dirty="0" smtClean="0"/>
              <a:t>u.</a:t>
            </a:r>
            <a:endParaRPr lang="de-AT" sz="2400" dirty="0"/>
          </a:p>
          <a:p>
            <a:pPr lvl="1"/>
            <a:r>
              <a:rPr lang="de-AT" sz="2400" b="1" dirty="0" smtClean="0"/>
              <a:t>ausschließlich </a:t>
            </a:r>
            <a:r>
              <a:rPr lang="de-AT" sz="2400" dirty="0" smtClean="0"/>
              <a:t>Verwendung </a:t>
            </a:r>
            <a:r>
              <a:rPr lang="de-AT" sz="2400" dirty="0"/>
              <a:t>von </a:t>
            </a:r>
            <a:r>
              <a:rPr lang="de-AT" sz="2400" b="1" dirty="0" err="1" smtClean="0"/>
              <a:t>Fernkommuni-kationsmittel</a:t>
            </a:r>
            <a:endParaRPr lang="de-AT" sz="2400" b="1" dirty="0"/>
          </a:p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1CF51-9DD8-44D8-9FC2-E537D07F8618}" type="slidenum">
              <a:rPr lang="de-AT" smtClean="0"/>
              <a:pPr/>
              <a:t>3</a:t>
            </a:fld>
            <a:endParaRPr lang="de-AT"/>
          </a:p>
        </p:txBody>
      </p:sp>
      <p:cxnSp>
        <p:nvCxnSpPr>
          <p:cNvPr id="9" name="Gerade Verbindung 8"/>
          <p:cNvCxnSpPr/>
          <p:nvPr/>
        </p:nvCxnSpPr>
        <p:spPr>
          <a:xfrm flipV="1">
            <a:off x="971600" y="2060848"/>
            <a:ext cx="3024336" cy="30963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48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Fernabsatzverträge – Definition 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Die gute Nachricht:</a:t>
            </a:r>
          </a:p>
          <a:p>
            <a:pPr lvl="1"/>
            <a:r>
              <a:rPr lang="de-AT" sz="2200" dirty="0" smtClean="0"/>
              <a:t>Definition von FAV wie bisher</a:t>
            </a:r>
          </a:p>
          <a:p>
            <a:endParaRPr lang="de-AT" dirty="0" smtClean="0"/>
          </a:p>
          <a:p>
            <a:r>
              <a:rPr lang="de-AT" dirty="0" smtClean="0"/>
              <a:t>Verbrauchergeschäfte – B2C	</a:t>
            </a:r>
          </a:p>
          <a:p>
            <a:pPr lvl="1"/>
            <a:r>
              <a:rPr lang="de-AT" sz="2200" dirty="0" smtClean="0"/>
              <a:t>per Fernkommunikationsmittel </a:t>
            </a:r>
            <a:r>
              <a:rPr lang="de-AT" sz="2200" dirty="0" err="1" smtClean="0"/>
              <a:t>zB</a:t>
            </a:r>
            <a:r>
              <a:rPr lang="de-AT" sz="2200" dirty="0" smtClean="0"/>
              <a:t> Mail, Telefon, Brief </a:t>
            </a:r>
            <a:r>
              <a:rPr lang="de-AT" sz="2200" dirty="0" err="1" smtClean="0"/>
              <a:t>bzw</a:t>
            </a:r>
            <a:r>
              <a:rPr lang="de-AT" sz="2200" dirty="0" smtClean="0"/>
              <a:t> Bestellkarte</a:t>
            </a:r>
            <a:r>
              <a:rPr lang="de-AT" sz="2200" dirty="0"/>
              <a:t> </a:t>
            </a:r>
            <a:r>
              <a:rPr lang="de-AT" sz="2200" dirty="0" smtClean="0"/>
              <a:t>etc.</a:t>
            </a:r>
          </a:p>
          <a:p>
            <a:pPr lvl="1"/>
            <a:r>
              <a:rPr lang="de-AT" sz="2200" dirty="0"/>
              <a:t>Verträge im klassischen </a:t>
            </a:r>
            <a:r>
              <a:rPr lang="de-AT" sz="2200" dirty="0" smtClean="0"/>
              <a:t>Katalogversandhandel, </a:t>
            </a:r>
            <a:r>
              <a:rPr lang="de-AT" sz="2200" b="1" dirty="0" smtClean="0"/>
              <a:t>Webshops</a:t>
            </a:r>
            <a:r>
              <a:rPr lang="de-AT" sz="2200" b="1" dirty="0"/>
              <a:t>, </a:t>
            </a:r>
            <a:r>
              <a:rPr lang="de-AT" sz="2200" b="1" dirty="0" smtClean="0"/>
              <a:t>M-Commerce, Teleshopping </a:t>
            </a:r>
            <a:r>
              <a:rPr lang="de-AT" sz="2200" dirty="0" smtClean="0"/>
              <a:t>etc.</a:t>
            </a:r>
            <a:endParaRPr lang="de-AT" sz="2200" dirty="0"/>
          </a:p>
          <a:p>
            <a:pPr lvl="1"/>
            <a:endParaRPr lang="de-AT" dirty="0" smtClean="0"/>
          </a:p>
          <a:p>
            <a:r>
              <a:rPr lang="de-AT" dirty="0" smtClean="0"/>
              <a:t>Die weniger gute Nachricht:</a:t>
            </a:r>
          </a:p>
          <a:p>
            <a:pPr lvl="1"/>
            <a:r>
              <a:rPr lang="de-AT" sz="2200" dirty="0" smtClean="0"/>
              <a:t>Zahlreiche Änderungen für im Fernabsatz/E-Commerce tätige Unternehmen</a:t>
            </a:r>
          </a:p>
          <a:p>
            <a:pPr marL="471487" lvl="1" indent="0">
              <a:buNone/>
            </a:pPr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393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Rücktrittsrecht </a:t>
            </a:r>
            <a:r>
              <a:rPr lang="de-AT" sz="2800" dirty="0"/>
              <a:t>– 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>Frist</a:t>
            </a:r>
            <a:r>
              <a:rPr lang="de-AT" sz="2800" dirty="0"/>
              <a:t>: 14 Kalendertage </a:t>
            </a:r>
            <a:r>
              <a:rPr lang="de-AT" sz="2200" dirty="0" smtClean="0">
                <a:solidFill>
                  <a:schemeClr val="tx1"/>
                </a:solidFill>
              </a:rPr>
              <a:t>(</a:t>
            </a:r>
            <a:r>
              <a:rPr lang="de-AT" sz="2200" dirty="0" smtClean="0">
                <a:solidFill>
                  <a:srgbClr val="FF0000"/>
                </a:solidFill>
              </a:rPr>
              <a:t>Neu!</a:t>
            </a:r>
            <a:r>
              <a:rPr lang="de-AT" sz="2200" dirty="0" smtClean="0">
                <a:solidFill>
                  <a:schemeClr val="tx1"/>
                </a:solidFill>
              </a:rPr>
              <a:t>)–</a:t>
            </a:r>
            <a:r>
              <a:rPr lang="de-AT" sz="2200" dirty="0" smtClean="0">
                <a:solidFill>
                  <a:srgbClr val="FF0000"/>
                </a:solidFill>
              </a:rPr>
              <a:t> </a:t>
            </a:r>
            <a:r>
              <a:rPr lang="de-AT" sz="2400" dirty="0" smtClean="0"/>
              <a:t>§ 11 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dirty="0" smtClean="0"/>
              <a:t>bei </a:t>
            </a:r>
            <a:r>
              <a:rPr lang="de-AT" sz="2200" b="1" dirty="0"/>
              <a:t>Kaufverträgen 14 Tage </a:t>
            </a:r>
            <a:r>
              <a:rPr lang="de-AT" sz="2200" dirty="0"/>
              <a:t>ab dem Tag, an dem der Verbraucher den </a:t>
            </a:r>
            <a:r>
              <a:rPr lang="de-AT" sz="2200" b="1" dirty="0"/>
              <a:t>physischen Besitz über die Waren </a:t>
            </a:r>
            <a:r>
              <a:rPr lang="de-AT" sz="2200" dirty="0"/>
              <a:t>erlangt hat </a:t>
            </a:r>
            <a:r>
              <a:rPr lang="de-AT" sz="2200" dirty="0" smtClean="0"/>
              <a:t>oder</a:t>
            </a:r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dirty="0" smtClean="0"/>
              <a:t>bei </a:t>
            </a:r>
            <a:r>
              <a:rPr lang="de-AT" sz="2200" dirty="0"/>
              <a:t>Bestellung </a:t>
            </a:r>
            <a:r>
              <a:rPr lang="de-AT" sz="2200" b="1" dirty="0"/>
              <a:t>mehrerer Waren  </a:t>
            </a:r>
            <a:r>
              <a:rPr lang="de-AT" sz="2200" dirty="0"/>
              <a:t>in einheitlicher Bestellung  aber getrennter Lieferung </a:t>
            </a:r>
            <a:r>
              <a:rPr lang="de-AT" sz="2200" b="1" dirty="0"/>
              <a:t>ab Erhalt der letzten </a:t>
            </a:r>
            <a:r>
              <a:rPr lang="de-AT" sz="2200" b="1" dirty="0" smtClean="0"/>
              <a:t>Ware</a:t>
            </a:r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dirty="0" smtClean="0"/>
              <a:t>bei </a:t>
            </a:r>
            <a:r>
              <a:rPr lang="de-AT" sz="2200" dirty="0"/>
              <a:t>Lieferung einer Ware in </a:t>
            </a:r>
            <a:r>
              <a:rPr lang="de-AT" sz="2200" b="1" dirty="0"/>
              <a:t>mehreren Teilsendungen </a:t>
            </a:r>
            <a:r>
              <a:rPr lang="de-AT" sz="2200" dirty="0"/>
              <a:t>oder Stücken, ab dem Tag, an dem der </a:t>
            </a:r>
            <a:r>
              <a:rPr lang="de-AT" sz="2200" dirty="0" smtClean="0"/>
              <a:t>Verbraucher </a:t>
            </a:r>
            <a:r>
              <a:rPr lang="de-AT" sz="2200" dirty="0"/>
              <a:t>in den </a:t>
            </a:r>
            <a:r>
              <a:rPr lang="de-AT" sz="2200" b="1" dirty="0"/>
              <a:t>Besitz der letzten Teilsendung</a:t>
            </a:r>
            <a:r>
              <a:rPr lang="de-AT" sz="2200" dirty="0"/>
              <a:t> oder des letzten Stücks gelangt</a:t>
            </a:r>
            <a:r>
              <a:rPr lang="de-AT" sz="2200" dirty="0" smtClean="0"/>
              <a:t>,</a:t>
            </a:r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r>
              <a:rPr lang="de-AT" sz="2200" dirty="0" smtClean="0"/>
              <a:t>bei </a:t>
            </a:r>
            <a:r>
              <a:rPr lang="de-AT" sz="2200" dirty="0"/>
              <a:t>Verträgen über </a:t>
            </a:r>
            <a:r>
              <a:rPr lang="de-AT" sz="2200" b="1" dirty="0"/>
              <a:t>regelmäßige Warenlieferungen </a:t>
            </a:r>
            <a:r>
              <a:rPr lang="de-AT" sz="2200" dirty="0"/>
              <a:t>über festgelegten Zeitraum ab dem </a:t>
            </a:r>
            <a:r>
              <a:rPr lang="de-AT" sz="2200" dirty="0" smtClean="0"/>
              <a:t>Tag, </a:t>
            </a:r>
            <a:r>
              <a:rPr lang="de-AT" sz="2200" dirty="0"/>
              <a:t>an dem Verbraucher in </a:t>
            </a:r>
            <a:r>
              <a:rPr lang="de-AT" sz="2200" b="1" dirty="0"/>
              <a:t>Besitz der ersten Ware </a:t>
            </a:r>
            <a:r>
              <a:rPr lang="de-AT" sz="2200" dirty="0"/>
              <a:t>gelangt ist</a:t>
            </a:r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endParaRPr lang="de-AT" sz="2200" dirty="0"/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endParaRPr lang="de-AT" dirty="0" smtClean="0"/>
          </a:p>
          <a:p>
            <a:pPr marL="469900" lvl="1" indent="-469900">
              <a:buClr>
                <a:srgbClr val="ED1C24"/>
              </a:buClr>
              <a:buFont typeface="Wingdings" pitchFamily="2" charset="2"/>
              <a:buChar char="n"/>
            </a:pPr>
            <a:endParaRPr lang="de-AT" dirty="0" smtClean="0"/>
          </a:p>
          <a:p>
            <a:pPr marL="396875" lvl="2" indent="0">
              <a:buClr>
                <a:srgbClr val="ED1C24"/>
              </a:buClr>
              <a:buNone/>
            </a:pPr>
            <a:endParaRPr lang="de-AT" dirty="0" smtClean="0"/>
          </a:p>
          <a:p>
            <a:pPr marL="396875" lvl="2" indent="0">
              <a:buClr>
                <a:srgbClr val="ED1C24"/>
              </a:buClr>
              <a:buNone/>
            </a:pPr>
            <a:endParaRPr lang="de-AT" dirty="0"/>
          </a:p>
          <a:p>
            <a:pPr marL="866775" lvl="2" indent="-469900">
              <a:buClr>
                <a:srgbClr val="ED1C24"/>
              </a:buClr>
              <a:buFont typeface="Wingdings" pitchFamily="2" charset="2"/>
              <a:buChar char="n"/>
            </a:pPr>
            <a:endParaRPr lang="de-AT" dirty="0" smtClean="0"/>
          </a:p>
          <a:p>
            <a:pPr marL="866775" lvl="2" indent="-469900">
              <a:buClr>
                <a:srgbClr val="ED1C24"/>
              </a:buClr>
              <a:buFont typeface="Wingdings" pitchFamily="2" charset="2"/>
              <a:buChar char="n"/>
            </a:pPr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5</a:t>
            </a:fld>
            <a:endParaRPr lang="de-AT"/>
          </a:p>
        </p:txBody>
      </p:sp>
      <p:pic>
        <p:nvPicPr>
          <p:cNvPr id="5" name="Picture 7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828" y="77186"/>
            <a:ext cx="1191572" cy="119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Rücktrittsrecht </a:t>
            </a:r>
            <a:r>
              <a:rPr lang="de-AT" sz="2800" dirty="0"/>
              <a:t>– </a:t>
            </a:r>
            <a:br>
              <a:rPr lang="de-AT" sz="2800" dirty="0"/>
            </a:br>
            <a:r>
              <a:rPr lang="de-AT" sz="2800" dirty="0"/>
              <a:t>Frist: 14 Kalendertage </a:t>
            </a:r>
            <a:r>
              <a:rPr lang="de-AT" sz="2800" dirty="0">
                <a:solidFill>
                  <a:schemeClr val="tx1"/>
                </a:solidFill>
              </a:rPr>
              <a:t>(</a:t>
            </a:r>
            <a:r>
              <a:rPr lang="de-AT" sz="2200" dirty="0">
                <a:solidFill>
                  <a:srgbClr val="FF0000"/>
                </a:solidFill>
              </a:rPr>
              <a:t>Neu!</a:t>
            </a:r>
            <a:r>
              <a:rPr lang="de-AT" sz="2800" dirty="0">
                <a:solidFill>
                  <a:schemeClr val="tx1"/>
                </a:solidFill>
              </a:rPr>
              <a:t>)–</a:t>
            </a:r>
            <a:r>
              <a:rPr lang="de-AT" sz="2800" dirty="0">
                <a:solidFill>
                  <a:srgbClr val="FF0000"/>
                </a:solidFill>
              </a:rPr>
              <a:t> </a:t>
            </a:r>
            <a:r>
              <a:rPr lang="de-AT" sz="2400" dirty="0" smtClean="0"/>
              <a:t>§ 11 FAGG 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r>
              <a:rPr lang="de-AT" dirty="0" smtClean="0"/>
              <a:t>bei Verträgen über </a:t>
            </a:r>
            <a:r>
              <a:rPr lang="de-AT" b="1" dirty="0" smtClean="0"/>
              <a:t>Dienstleistungen</a:t>
            </a:r>
            <a:r>
              <a:rPr lang="de-AT" dirty="0" smtClean="0"/>
              <a:t>, die Lieferung von </a:t>
            </a:r>
            <a:r>
              <a:rPr lang="de-AT" b="1" dirty="0" smtClean="0"/>
              <a:t>Wasser, Gas, Strom, Fernwärme </a:t>
            </a:r>
            <a:r>
              <a:rPr lang="de-AT" dirty="0" smtClean="0"/>
              <a:t>oder nicht auf materiellen Datenträger gelieferten </a:t>
            </a:r>
            <a:r>
              <a:rPr lang="de-AT" b="1" dirty="0" smtClean="0"/>
              <a:t>digitalen Inhalten </a:t>
            </a:r>
            <a:r>
              <a:rPr lang="de-AT" dirty="0" smtClean="0"/>
              <a:t>ab dem </a:t>
            </a:r>
            <a:r>
              <a:rPr lang="de-AT" b="1" dirty="0" smtClean="0"/>
              <a:t>Tag des Vertragsschlusses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 smtClean="0"/>
              <a:t>Tag des Fristbeginns (Erhalt der Ware, Vertragsschluss) wird nicht mitgezählt (EB 34)</a:t>
            </a:r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6</a:t>
            </a:fld>
            <a:endParaRPr lang="de-AT"/>
          </a:p>
        </p:txBody>
      </p:sp>
      <p:pic>
        <p:nvPicPr>
          <p:cNvPr id="6" name="Picture 7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828" y="77186"/>
            <a:ext cx="1191572" cy="119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8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Ausnahmen vom Rücktrittsrecht (</a:t>
            </a:r>
            <a:r>
              <a:rPr lang="de-AT" sz="2800" dirty="0" err="1" smtClean="0"/>
              <a:t>zB</a:t>
            </a:r>
            <a:r>
              <a:rPr lang="de-AT" sz="2800" dirty="0" smtClean="0"/>
              <a:t>)</a:t>
            </a:r>
            <a:br>
              <a:rPr lang="de-AT" sz="2800" dirty="0" smtClean="0"/>
            </a:br>
            <a:r>
              <a:rPr lang="de-AT" sz="2800" dirty="0" smtClean="0"/>
              <a:t>– </a:t>
            </a:r>
            <a:r>
              <a:rPr lang="de-AT" sz="2400" dirty="0" smtClean="0"/>
              <a:t>§ 18 FAGG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dirty="0"/>
              <a:t>n</a:t>
            </a:r>
            <a:r>
              <a:rPr lang="de-AT" dirty="0" smtClean="0"/>
              <a:t>ach </a:t>
            </a:r>
            <a:r>
              <a:rPr lang="de-AT" b="1" dirty="0" smtClean="0"/>
              <a:t>Kundenspezifikation angefertigte </a:t>
            </a:r>
            <a:r>
              <a:rPr lang="de-AT" dirty="0" smtClean="0"/>
              <a:t>oder auf persönliche Bedürfnisse zugeschnittene </a:t>
            </a:r>
            <a:r>
              <a:rPr lang="de-AT" b="1" dirty="0" smtClean="0"/>
              <a:t>Waren</a:t>
            </a:r>
          </a:p>
          <a:p>
            <a:r>
              <a:rPr lang="de-AT" dirty="0" smtClean="0"/>
              <a:t>schnell </a:t>
            </a:r>
            <a:r>
              <a:rPr lang="de-AT" b="1" dirty="0" smtClean="0"/>
              <a:t>verderbliche Waren </a:t>
            </a:r>
            <a:r>
              <a:rPr lang="de-AT" dirty="0" err="1" smtClean="0"/>
              <a:t>bzw</a:t>
            </a:r>
            <a:r>
              <a:rPr lang="de-AT" dirty="0" smtClean="0"/>
              <a:t> deren Verfallsdatum schnell überschritten würde</a:t>
            </a:r>
          </a:p>
          <a:p>
            <a:endParaRPr lang="de-AT" dirty="0" smtClean="0"/>
          </a:p>
          <a:p>
            <a:r>
              <a:rPr lang="de-AT" dirty="0" smtClean="0">
                <a:solidFill>
                  <a:srgbClr val="FF0000"/>
                </a:solidFill>
              </a:rPr>
              <a:t>Neu! </a:t>
            </a:r>
            <a:r>
              <a:rPr lang="de-AT" dirty="0" smtClean="0"/>
              <a:t>versiegelte Waren, die aus </a:t>
            </a:r>
            <a:r>
              <a:rPr lang="de-AT" b="1" dirty="0" smtClean="0"/>
              <a:t>Hygiene- oder Gesundheitsschutzgründen</a:t>
            </a:r>
            <a:r>
              <a:rPr lang="de-AT" dirty="0" smtClean="0"/>
              <a:t> nicht </a:t>
            </a:r>
            <a:r>
              <a:rPr lang="de-AT" b="1" dirty="0" smtClean="0"/>
              <a:t>rückgabegeeignet, </a:t>
            </a:r>
            <a:r>
              <a:rPr lang="de-AT" b="1" i="1" dirty="0" smtClean="0"/>
              <a:t>wenn</a:t>
            </a:r>
            <a:r>
              <a:rPr lang="de-AT" b="1" dirty="0" smtClean="0"/>
              <a:t> Versiegelung entfernt</a:t>
            </a:r>
          </a:p>
          <a:p>
            <a:r>
              <a:rPr lang="de-AT" dirty="0" smtClean="0">
                <a:solidFill>
                  <a:srgbClr val="FF0000"/>
                </a:solidFill>
              </a:rPr>
              <a:t>Neu! </a:t>
            </a:r>
            <a:r>
              <a:rPr lang="de-AT" b="1" dirty="0" smtClean="0"/>
              <a:t>untrennbar</a:t>
            </a:r>
            <a:r>
              <a:rPr lang="de-AT" dirty="0" smtClean="0"/>
              <a:t> mit anderen Gütern </a:t>
            </a:r>
            <a:r>
              <a:rPr lang="de-AT" b="1" dirty="0" smtClean="0"/>
              <a:t>vermischte Waren</a:t>
            </a:r>
          </a:p>
          <a:p>
            <a:pPr marL="0" indent="0">
              <a:buNone/>
            </a:pPr>
            <a:endParaRPr lang="de-AT" b="1" dirty="0" smtClean="0"/>
          </a:p>
          <a:p>
            <a:r>
              <a:rPr lang="de-AT" dirty="0" smtClean="0"/>
              <a:t>versiegelte</a:t>
            </a:r>
            <a:r>
              <a:rPr lang="de-AT" b="1" dirty="0" smtClean="0"/>
              <a:t> Ton-, Videoaufnahmen, Computerprogramme, </a:t>
            </a:r>
            <a:r>
              <a:rPr lang="de-AT" b="1" i="1" dirty="0" smtClean="0"/>
              <a:t>wenn</a:t>
            </a:r>
            <a:r>
              <a:rPr lang="de-AT" b="1" dirty="0" smtClean="0"/>
              <a:t> Versiegelung entfernt</a:t>
            </a:r>
          </a:p>
          <a:p>
            <a:endParaRPr lang="de-AT" sz="21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60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/>
              <a:t>Ausnahmen vom </a:t>
            </a:r>
            <a:r>
              <a:rPr lang="de-AT" sz="2800" dirty="0" smtClean="0"/>
              <a:t>Rücktrittsrecht (</a:t>
            </a:r>
            <a:r>
              <a:rPr lang="de-AT" sz="2800" dirty="0" err="1" smtClean="0"/>
              <a:t>zB</a:t>
            </a:r>
            <a:r>
              <a:rPr lang="de-AT" sz="3200" dirty="0" smtClean="0"/>
              <a:t>)  </a:t>
            </a:r>
            <a:br>
              <a:rPr lang="de-AT" sz="3200" dirty="0" smtClean="0"/>
            </a:br>
            <a:r>
              <a:rPr lang="de-AT" sz="3200" dirty="0" smtClean="0"/>
              <a:t>– </a:t>
            </a:r>
            <a:r>
              <a:rPr lang="de-AT" sz="2400" dirty="0" smtClean="0"/>
              <a:t>§ 18 FAGG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AT" dirty="0" smtClean="0"/>
          </a:p>
          <a:p>
            <a:r>
              <a:rPr lang="de-AT" sz="2400" b="1" dirty="0"/>
              <a:t>Zeitungen, Zeitschriften </a:t>
            </a:r>
            <a:r>
              <a:rPr lang="de-AT" sz="2400" dirty="0"/>
              <a:t>ausgenommen </a:t>
            </a:r>
            <a:r>
              <a:rPr lang="de-AT" sz="2400" dirty="0" smtClean="0"/>
              <a:t>Abos</a:t>
            </a:r>
          </a:p>
          <a:p>
            <a:endParaRPr lang="de-AT" sz="2400" dirty="0"/>
          </a:p>
          <a:p>
            <a:r>
              <a:rPr lang="de-AT" sz="2400" dirty="0" smtClean="0">
                <a:solidFill>
                  <a:srgbClr val="FF0000"/>
                </a:solidFill>
              </a:rPr>
              <a:t>Neu! </a:t>
            </a:r>
            <a:r>
              <a:rPr lang="de-AT" sz="2400" b="1" dirty="0" smtClean="0"/>
              <a:t>dringende </a:t>
            </a:r>
            <a:r>
              <a:rPr lang="de-AT" sz="2400" b="1" dirty="0"/>
              <a:t>Reparatur-/Instandhaltungsarbeiten</a:t>
            </a:r>
            <a:r>
              <a:rPr lang="de-AT" sz="2400" dirty="0"/>
              <a:t>, </a:t>
            </a:r>
            <a:r>
              <a:rPr lang="de-AT" sz="2400" b="1" dirty="0"/>
              <a:t>wenn</a:t>
            </a:r>
            <a:r>
              <a:rPr lang="de-AT" sz="2400" dirty="0"/>
              <a:t> Verbraucher den </a:t>
            </a:r>
            <a:r>
              <a:rPr lang="de-AT" sz="2400" dirty="0" smtClean="0"/>
              <a:t>Unternehmer ausdrücklich </a:t>
            </a:r>
            <a:r>
              <a:rPr lang="de-AT" sz="2400" dirty="0"/>
              <a:t>zu Besuch </a:t>
            </a:r>
            <a:r>
              <a:rPr lang="de-AT" sz="2400" dirty="0" smtClean="0"/>
              <a:t>zur Ausführung der Arbeiten </a:t>
            </a:r>
            <a:r>
              <a:rPr lang="de-AT" sz="2400" b="1" dirty="0" smtClean="0"/>
              <a:t>gerufen</a:t>
            </a:r>
            <a:endParaRPr lang="de-AT" sz="2400" b="1" dirty="0"/>
          </a:p>
          <a:p>
            <a:pPr marL="0" indent="0">
              <a:buNone/>
            </a:pPr>
            <a:endParaRPr lang="de-AT" sz="2400" dirty="0"/>
          </a:p>
          <a:p>
            <a:r>
              <a:rPr lang="de-AT" sz="2400" dirty="0" smtClean="0"/>
              <a:t>DL in Bereichen </a:t>
            </a:r>
            <a:r>
              <a:rPr lang="de-AT" sz="2400" b="1" dirty="0" smtClean="0"/>
              <a:t>Beherbergung, Beförderung von Waren, Kfz-Vermietung, Lieferung von Speisen u Getränken, Freizeitbetätigung, </a:t>
            </a:r>
            <a:r>
              <a:rPr lang="de-AT" sz="2400" dirty="0" smtClean="0"/>
              <a:t>wenn Erbringung zu </a:t>
            </a:r>
            <a:r>
              <a:rPr lang="de-AT" sz="2400" b="1" dirty="0" smtClean="0"/>
              <a:t>spezifischen Termin/Zeitraum</a:t>
            </a:r>
            <a:r>
              <a:rPr lang="de-AT" sz="2400" dirty="0" smtClean="0"/>
              <a:t> </a:t>
            </a:r>
          </a:p>
          <a:p>
            <a:endParaRPr lang="de-AT" sz="2400" dirty="0" smtClean="0"/>
          </a:p>
          <a:p>
            <a:r>
              <a:rPr lang="de-AT" sz="2400" dirty="0" smtClean="0"/>
              <a:t>Verträge auf öffentlicher Versteigerung  (nicht Online-Plattformen </a:t>
            </a:r>
            <a:r>
              <a:rPr lang="de-AT" sz="2400" dirty="0" err="1" smtClean="0"/>
              <a:t>Def</a:t>
            </a:r>
            <a:r>
              <a:rPr lang="de-AT" sz="2400" dirty="0" smtClean="0"/>
              <a:t>. § 3 Z 4)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88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Ausnahmen vom </a:t>
            </a:r>
            <a:r>
              <a:rPr lang="de-AT" sz="2800" dirty="0" smtClean="0"/>
              <a:t>Rücktrittsrecht (</a:t>
            </a:r>
            <a:r>
              <a:rPr lang="de-AT" sz="2800" dirty="0" err="1" smtClean="0"/>
              <a:t>zB</a:t>
            </a:r>
            <a:r>
              <a:rPr lang="de-AT" sz="2800" dirty="0" smtClean="0"/>
              <a:t>)  </a:t>
            </a:r>
            <a:r>
              <a:rPr lang="de-AT" sz="3100" dirty="0"/>
              <a:t/>
            </a:r>
            <a:br>
              <a:rPr lang="de-AT" sz="3100" dirty="0"/>
            </a:br>
            <a:r>
              <a:rPr lang="de-AT" sz="2400" dirty="0"/>
              <a:t>– </a:t>
            </a:r>
            <a:r>
              <a:rPr lang="de-AT" sz="2400" dirty="0" smtClean="0"/>
              <a:t>§ 18 FAGG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AT" b="1" dirty="0" smtClean="0"/>
          </a:p>
          <a:p>
            <a:r>
              <a:rPr lang="de-AT" b="1" dirty="0" smtClean="0"/>
              <a:t>DL-Verträge</a:t>
            </a:r>
            <a:r>
              <a:rPr lang="de-AT" dirty="0" smtClean="0"/>
              <a:t>, </a:t>
            </a:r>
            <a:r>
              <a:rPr lang="de-AT" b="1" i="1" dirty="0" smtClean="0"/>
              <a:t>wenn</a:t>
            </a:r>
            <a:r>
              <a:rPr lang="de-AT" dirty="0" smtClean="0"/>
              <a:t> </a:t>
            </a:r>
            <a:r>
              <a:rPr lang="de-AT" sz="2200" dirty="0" smtClean="0"/>
              <a:t>DL </a:t>
            </a:r>
            <a:r>
              <a:rPr lang="de-AT" sz="2200" b="1" dirty="0" smtClean="0"/>
              <a:t>vollständig erbracht! </a:t>
            </a:r>
            <a:r>
              <a:rPr lang="de-AT" sz="2200" dirty="0" smtClean="0"/>
              <a:t>und</a:t>
            </a:r>
          </a:p>
          <a:p>
            <a:pPr lvl="1"/>
            <a:r>
              <a:rPr lang="de-AT" sz="2200" dirty="0" smtClean="0"/>
              <a:t>aufgrund ausdrücklichen </a:t>
            </a:r>
            <a:r>
              <a:rPr lang="de-AT" sz="2200" b="1" dirty="0" smtClean="0"/>
              <a:t>Verlangens</a:t>
            </a:r>
            <a:r>
              <a:rPr lang="de-AT" sz="2200" dirty="0" smtClean="0"/>
              <a:t> des Verbrauchers und</a:t>
            </a:r>
          </a:p>
          <a:p>
            <a:pPr lvl="1"/>
            <a:r>
              <a:rPr lang="de-AT" sz="2200" dirty="0" smtClean="0"/>
              <a:t>dessen </a:t>
            </a:r>
            <a:r>
              <a:rPr lang="de-AT" sz="2200" b="1" dirty="0" smtClean="0"/>
              <a:t>Kenntnisnahme über Verlust des RR</a:t>
            </a:r>
          </a:p>
          <a:p>
            <a:pPr marL="471487" lvl="1" indent="0">
              <a:buNone/>
            </a:pPr>
            <a:r>
              <a:rPr lang="de-AT" sz="2200" dirty="0" smtClean="0"/>
              <a:t>	innerhalb der RR-Frist </a:t>
            </a:r>
            <a:r>
              <a:rPr lang="de-AT" sz="2200" b="1" dirty="0" smtClean="0"/>
              <a:t>begonnen </a:t>
            </a:r>
            <a:r>
              <a:rPr lang="de-AT" sz="2200" dirty="0" smtClean="0"/>
              <a:t>wurde </a:t>
            </a:r>
            <a:r>
              <a:rPr lang="de-AT" sz="2200" dirty="0" smtClean="0">
                <a:solidFill>
                  <a:srgbClr val="FF0000"/>
                </a:solidFill>
              </a:rPr>
              <a:t>(Änderung)</a:t>
            </a:r>
          </a:p>
          <a:p>
            <a:pPr marL="471487" lvl="1" indent="0">
              <a:buNone/>
            </a:pPr>
            <a:endParaRPr lang="de-AT" sz="2200" dirty="0" smtClean="0">
              <a:solidFill>
                <a:srgbClr val="FF0000"/>
              </a:solidFill>
            </a:endParaRPr>
          </a:p>
          <a:p>
            <a:pPr marL="471487" lvl="1" indent="0">
              <a:buNone/>
            </a:pPr>
            <a:endParaRPr lang="de-AT" sz="2200" dirty="0" smtClean="0">
              <a:solidFill>
                <a:srgbClr val="FF0000"/>
              </a:solidFill>
            </a:endParaRPr>
          </a:p>
          <a:p>
            <a:r>
              <a:rPr lang="de-AT" b="1" dirty="0" smtClean="0"/>
              <a:t>digitale </a:t>
            </a:r>
            <a:r>
              <a:rPr lang="de-AT" b="1" dirty="0"/>
              <a:t>Inhalte </a:t>
            </a:r>
            <a:r>
              <a:rPr lang="de-AT" dirty="0" smtClean="0"/>
              <a:t>(Downloads)</a:t>
            </a:r>
          </a:p>
          <a:p>
            <a:pPr lvl="1"/>
            <a:r>
              <a:rPr lang="de-AT" sz="2200" dirty="0" smtClean="0"/>
              <a:t>eigene Ausnahme für diese </a:t>
            </a:r>
            <a:r>
              <a:rPr lang="de-AT" sz="2200" dirty="0" smtClean="0">
                <a:solidFill>
                  <a:srgbClr val="FF0000"/>
                </a:solidFill>
              </a:rPr>
              <a:t>(neu)</a:t>
            </a:r>
          </a:p>
          <a:p>
            <a:pPr marL="471487" lvl="1" indent="0">
              <a:buNone/>
            </a:pPr>
            <a:endParaRPr lang="de-AT" dirty="0" smtClean="0"/>
          </a:p>
          <a:p>
            <a:pPr marL="471487" lvl="1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0E2B-FC99-4A38-BFFD-416A818AECB0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797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WKO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7F7F7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0F3F6"/>
      </a:accent5>
      <a:accent6>
        <a:srgbClr val="E70000"/>
      </a:accent6>
      <a:hlink>
        <a:srgbClr val="4C5D68"/>
      </a:hlink>
      <a:folHlink>
        <a:srgbClr val="4C5D68"/>
      </a:folHlink>
    </a:clrScheme>
    <a:fontScheme name="Profi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/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000" dirty="0" smtClean="0">
            <a:latin typeface="Trebuchet MS" pitchFamily="34" charset="0"/>
          </a:defRPr>
        </a:defPPr>
      </a:lstStyle>
    </a:tx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000000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0000"/>
        </a:accent6>
        <a:hlink>
          <a:srgbClr val="4C5D68"/>
        </a:hlink>
        <a:folHlink>
          <a:srgbClr val="4C5D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EAF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0F3F6"/>
        </a:accent5>
        <a:accent6>
          <a:srgbClr val="E70000"/>
        </a:accent6>
        <a:hlink>
          <a:srgbClr val="4C5D68"/>
        </a:hlink>
        <a:folHlink>
          <a:srgbClr val="4C5D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1289</Words>
  <Application>Microsoft Office PowerPoint</Application>
  <PresentationFormat>Bildschirmpräsentation (4:3)</PresentationFormat>
  <Paragraphs>286</Paragraphs>
  <Slides>29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Default Theme</vt:lpstr>
      <vt:lpstr>Neuerungen im E-Commerce – Fernabsatzverträge und Rücktrittsrecht</vt:lpstr>
      <vt:lpstr>RL 2011/83 über Rechte der Verbraucher  VRUG</vt:lpstr>
      <vt:lpstr>Fernabsatzvertrag – Definition § 3 Z 2 FAGG</vt:lpstr>
      <vt:lpstr>Fernabsatzverträge – Definition </vt:lpstr>
      <vt:lpstr>Rücktrittsrecht –  Frist: 14 Kalendertage (Neu!)– § 11 </vt:lpstr>
      <vt:lpstr>Rücktrittsrecht –  Frist: 14 Kalendertage (Neu!)– § 11 FAGG </vt:lpstr>
      <vt:lpstr>Ausnahmen vom Rücktrittsrecht (zB) – § 18 FAGG</vt:lpstr>
      <vt:lpstr>Ausnahmen vom Rücktrittsrecht (zB)   – § 18 FAGG</vt:lpstr>
      <vt:lpstr>Ausnahmen vom Rücktrittsrecht (zB)   – § 18 FAGG</vt:lpstr>
      <vt:lpstr>  Information über Rücktrittsrecht (neu!)  § 4 (1) Z 8, Anhang I A FAGG</vt:lpstr>
      <vt:lpstr>PowerPoint-Präsentation</vt:lpstr>
      <vt:lpstr>Folgen der mangelhaften Information über das Rücktrittsrecht (bei Bestehen)</vt:lpstr>
      <vt:lpstr>Folgen der mangelhaften Information über das Rücktrittsrecht (bei Bestehen)  – §§ 12, 16 (2), 15 (4) FAGG</vt:lpstr>
      <vt:lpstr>Ausdrückliches Verlangen auf „vorzeitige“ Erbringung (neu!) - § 10 FAGG</vt:lpstr>
      <vt:lpstr>Kostentragung bei DL und Versorgungsleistungen im Rücktrittsfall (neu!)– § 16 (1) FAGG </vt:lpstr>
      <vt:lpstr>   Ausdrückliches Verlangen u Info über anteilige Kostentragung - Rechtsfolgen bei Verstoß - § 16 FAGG</vt:lpstr>
      <vt:lpstr>Rücktritt bei Lieferung digitaler Inhalte – Kostentragung? - §§  16 (3),18 (2) Z 11 FAGG</vt:lpstr>
      <vt:lpstr>Rücktritt bei Lieferung digitaler Inhalte – Kostentragung? - §§  16 (3),18 (2) Z 11 FAGG</vt:lpstr>
      <vt:lpstr>Ausübung des Rücktrittsrechts durch Verbraucher und dessen Pflichten – §§ 15, 16 (1) FAGG</vt:lpstr>
      <vt:lpstr>Ausübung des Rücktrittsrechts durch Verbraucher und dessen Pflichten – § 15, 16 (1) FAGG</vt:lpstr>
      <vt:lpstr>Pflichten des Unternehmers im Rücktrittsfall  - § 14 FAGG</vt:lpstr>
      <vt:lpstr>Weitere grundsätzliche Aspekte</vt:lpstr>
      <vt:lpstr>Ausnahmen vom Anwendungsbereich - § 1 (2) FAGG</vt:lpstr>
      <vt:lpstr>E-Commerce-relevante Neuerungen im KSchG</vt:lpstr>
      <vt:lpstr>E-Commerce-relevante Neuerungen im KSchG</vt:lpstr>
      <vt:lpstr>Checkliste zu den wichtigsten Neuerungen</vt:lpstr>
      <vt:lpstr>Checkliste zu den wichtigsten Neuerungen</vt:lpstr>
      <vt:lpstr>Checkliste zu den wichtigsten Neuerungen</vt:lpstr>
      <vt:lpstr>PowerPoint-Präsentation</vt:lpstr>
    </vt:vector>
  </TitlesOfParts>
  <Company>WKO Inhouse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Neuerungen für Fernabsatzgeschäfte</dc:title>
  <dc:creator>Maitz-Strassnig Huberta, Mag, WKÖ Rp</dc:creator>
  <cp:lastModifiedBy>Maitz-Strassnig Huberta, Mag, WKÖ Rp</cp:lastModifiedBy>
  <cp:revision>255</cp:revision>
  <cp:lastPrinted>2014-05-22T10:22:41Z</cp:lastPrinted>
  <dcterms:created xsi:type="dcterms:W3CDTF">2013-10-14T14:23:42Z</dcterms:created>
  <dcterms:modified xsi:type="dcterms:W3CDTF">2014-05-26T10:55:23Z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264606733</vt:i4>
  </property>
  <property fmtid="{D5CDD505-2E9C-101B-9397-08002B2CF9AE}" pid="3" name="_NewReviewCycle">
    <vt:lpwstr/>
  </property>
  <property fmtid="{D5CDD505-2E9C-101B-9397-08002B2CF9AE}" pid="4" name="_EmailSubject">
    <vt:lpwstr>Power Point Folien</vt:lpwstr>
  </property>
  <property fmtid="{D5CDD505-2E9C-101B-9397-08002B2CF9AE}" pid="5" name="_AuthorEmail">
    <vt:lpwstr>huberta.maitz-strassnig@wko.at</vt:lpwstr>
  </property>
  <property fmtid="{D5CDD505-2E9C-101B-9397-08002B2CF9AE}" pid="6" name="_AuthorEmailDisplayName">
    <vt:lpwstr>Maitz-Strassnig Huberta, Mag, WKÖ Rp</vt:lpwstr>
  </property>
</Properties>
</file>