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03" r:id="rId3"/>
    <p:sldId id="304" r:id="rId4"/>
    <p:sldId id="281" r:id="rId5"/>
    <p:sldId id="283" r:id="rId6"/>
    <p:sldId id="282" r:id="rId7"/>
    <p:sldId id="284" r:id="rId8"/>
    <p:sldId id="285" r:id="rId9"/>
    <p:sldId id="286" r:id="rId10"/>
    <p:sldId id="287" r:id="rId11"/>
    <p:sldId id="290" r:id="rId12"/>
    <p:sldId id="291" r:id="rId13"/>
    <p:sldId id="301" r:id="rId14"/>
    <p:sldId id="292" r:id="rId15"/>
    <p:sldId id="293" r:id="rId16"/>
    <p:sldId id="294" r:id="rId17"/>
    <p:sldId id="288" r:id="rId18"/>
    <p:sldId id="296" r:id="rId19"/>
    <p:sldId id="297" r:id="rId20"/>
    <p:sldId id="298" r:id="rId21"/>
    <p:sldId id="299" r:id="rId22"/>
    <p:sldId id="289" r:id="rId23"/>
    <p:sldId id="300" r:id="rId24"/>
    <p:sldId id="302" r:id="rId25"/>
    <p:sldId id="280" r:id="rId26"/>
  </p:sldIdLst>
  <p:sldSz cx="9144000" cy="6858000" type="screen4x3"/>
  <p:notesSz cx="6735763" cy="98663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66"/>
    <a:srgbClr val="96C877"/>
    <a:srgbClr val="DDDDDD"/>
    <a:srgbClr val="CC3300"/>
    <a:srgbClr val="777777"/>
    <a:srgbClr val="FF3300"/>
    <a:srgbClr val="99FFCC"/>
    <a:srgbClr val="00578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6" autoAdjust="0"/>
    <p:restoredTop sz="89586" autoAdjust="0"/>
  </p:normalViewPr>
  <p:slideViewPr>
    <p:cSldViewPr>
      <p:cViewPr varScale="1">
        <p:scale>
          <a:sx n="101" d="100"/>
          <a:sy n="101" d="100"/>
        </p:scale>
        <p:origin x="-1224" y="-8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07364" cy="46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1" tIns="46046" rIns="92091" bIns="4604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RotisSansSerif" pitchFamily="2" charset="0"/>
              </a:defRPr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9865" y="1"/>
            <a:ext cx="2907364" cy="46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1" tIns="46046" rIns="92091" bIns="460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tisSansSerif" pitchFamily="2" charset="0"/>
              </a:defRPr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3712"/>
            <a:ext cx="2907364" cy="47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1" tIns="46046" rIns="92091" bIns="4604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RotisSansSerif" pitchFamily="2" charset="0"/>
              </a:defRPr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9865" y="9373712"/>
            <a:ext cx="2907364" cy="47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1" tIns="46046" rIns="92091" bIns="460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tisSansSerif" pitchFamily="2" charset="0"/>
              </a:defRPr>
            </a:lvl1pPr>
          </a:lstStyle>
          <a:p>
            <a:fld id="{5CAC3F9A-ACA7-4B4A-A102-D4A43826F98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305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940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772400" cy="935037"/>
          </a:xfrm>
        </p:spPr>
        <p:txBody>
          <a:bodyPr/>
          <a:lstStyle>
            <a:lvl1pPr algn="r">
              <a:defRPr sz="2600"/>
            </a:lvl1pPr>
          </a:lstStyle>
          <a:p>
            <a:r>
              <a:rPr lang="de-DE"/>
              <a:t>LV-Titel</a:t>
            </a:r>
          </a:p>
        </p:txBody>
      </p:sp>
      <p:pic>
        <p:nvPicPr>
          <p:cNvPr id="874500" name="Picture 4" descr="FH_KAERNTEN_logo_rgb_10cm_rdax_150x5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88913"/>
            <a:ext cx="1212850" cy="428625"/>
          </a:xfrm>
          <a:prstGeom prst="rect">
            <a:avLst/>
          </a:prstGeom>
          <a:noFill/>
        </p:spPr>
      </p:pic>
      <p:sp>
        <p:nvSpPr>
          <p:cNvPr id="8745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8988" y="2420938"/>
            <a:ext cx="6400800" cy="1008062"/>
          </a:xfrm>
          <a:ln w="9525">
            <a:headEnd/>
            <a:tailEnd/>
          </a:ln>
        </p:spPr>
        <p:txBody>
          <a:bodyPr/>
          <a:lstStyle>
            <a:lvl1pPr marL="0" indent="0" algn="r">
              <a:buFontTx/>
              <a:buNone/>
              <a:defRPr sz="2400">
                <a:solidFill>
                  <a:srgbClr val="CC3300"/>
                </a:solidFill>
              </a:defRPr>
            </a:lvl1pPr>
          </a:lstStyle>
          <a:p>
            <a:r>
              <a:rPr lang="de-DE"/>
              <a:t>Teil 1 - Bezeichnung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87563" cy="6408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113462" cy="64087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3E9F8-1AC5-4C87-8FC0-4955979341B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9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A5DAD-66CD-4176-904A-B86A2288A7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04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99EEE-09A7-4D24-8058-738544B7E7E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30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C6BC1-B1B5-4B9F-878A-A0A9B27B47A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75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AC9AF-8CF2-4089-98A6-F3B3546F92B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56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946E5-AF34-4879-8FF3-B24661339C17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6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B4135-E5A9-4688-BF9C-EE2E0EDFD85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1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10C2E-A2E0-465B-9998-4A2EFB2CE5B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8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3405-8DE3-44EA-8F82-BDE45AF0A12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7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96CF0-1F30-436D-BC38-9061E833157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44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5A7B6-DBED-43A0-A70E-C699311E7B2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4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4100512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100513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4176712" cy="536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Titelleiste</a:t>
            </a:r>
          </a:p>
        </p:txBody>
      </p:sp>
      <p:sp>
        <p:nvSpPr>
          <p:cNvPr id="1080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8353425" cy="568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112" name="Picture 88" descr="FH_KAERNTEN_logo_rgb_10cm_rdax_150x5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188913"/>
            <a:ext cx="1212850" cy="4286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Arial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Arial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Arial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Arial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1600" i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1600" i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1600" i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1600" i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1600" i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eaLnBrk="1" hangingPunct="1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EAF098A0-A0FF-4FC6-8FE1-A659B17BF8CE}" type="slidenum">
              <a:rPr lang="de-DE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0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349250"/>
            <a:ext cx="10533063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feld 1"/>
          <p:cNvSpPr txBox="1">
            <a:spLocks noChangeArrowheads="1"/>
          </p:cNvSpPr>
          <p:nvPr/>
        </p:nvSpPr>
        <p:spPr bwMode="auto">
          <a:xfrm>
            <a:off x="250825" y="3340100"/>
            <a:ext cx="91725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buFontTx/>
              <a:buNone/>
            </a:pPr>
            <a:r>
              <a:rPr lang="de-AT" altLang="de-DE" sz="4000">
                <a:solidFill>
                  <a:srgbClr val="FFFFFF"/>
                </a:solidFill>
                <a:latin typeface="Century Gothic" pitchFamily="34" charset="0"/>
              </a:rPr>
              <a:t>FH-Prof. MMag. Dr. </a:t>
            </a:r>
          </a:p>
          <a:p>
            <a:pPr algn="l">
              <a:buFontTx/>
              <a:buNone/>
            </a:pPr>
            <a:r>
              <a:rPr lang="de-AT" altLang="de-DE" sz="4000" b="1">
                <a:solidFill>
                  <a:srgbClr val="FFFFFF"/>
                </a:solidFill>
                <a:latin typeface="Century Gothic" pitchFamily="34" charset="0"/>
              </a:rPr>
              <a:t>Kathrin  STAINER-HÄMMERLE</a:t>
            </a:r>
          </a:p>
          <a:p>
            <a:pPr algn="l">
              <a:buFontTx/>
              <a:buNone/>
            </a:pPr>
            <a:r>
              <a:rPr lang="de-AT" altLang="de-DE" sz="4000">
                <a:solidFill>
                  <a:srgbClr val="FFFFFF"/>
                </a:solidFill>
                <a:latin typeface="Century Gothic" pitchFamily="34" charset="0"/>
              </a:rPr>
              <a:t>Politik- und Rechtswissenschaftlerin an der FH Kärnten  </a:t>
            </a:r>
          </a:p>
        </p:txBody>
      </p:sp>
      <p:pic>
        <p:nvPicPr>
          <p:cNvPr id="2052" name="Picture 2" descr="vmk_logo_RZ_CMYK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23913"/>
            <a:ext cx="4344988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05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02" y="1389323"/>
            <a:ext cx="2847950" cy="42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2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Gesetzgebung der Länder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</a:t>
            </a:r>
            <a:r>
              <a:rPr lang="de-DE" dirty="0"/>
              <a:t>Bereich der Landesverfassung,</a:t>
            </a:r>
          </a:p>
          <a:p>
            <a:r>
              <a:rPr lang="de-DE" dirty="0" smtClean="0"/>
              <a:t>im </a:t>
            </a:r>
            <a:r>
              <a:rPr lang="de-DE" dirty="0"/>
              <a:t>Baurecht, in der Wohnbauförderung,</a:t>
            </a:r>
          </a:p>
          <a:p>
            <a:r>
              <a:rPr lang="de-DE" dirty="0" smtClean="0"/>
              <a:t>in </a:t>
            </a:r>
            <a:r>
              <a:rPr lang="de-DE" dirty="0"/>
              <a:t>der Raumordnung, im Natur- und Landschaftsschutz,</a:t>
            </a:r>
          </a:p>
          <a:p>
            <a:r>
              <a:rPr lang="de-DE" dirty="0" smtClean="0"/>
              <a:t>im </a:t>
            </a:r>
            <a:r>
              <a:rPr lang="de-DE" dirty="0"/>
              <a:t>Fremdenverkehrs- und Veranstaltungswesen,</a:t>
            </a:r>
          </a:p>
          <a:p>
            <a:r>
              <a:rPr lang="de-DE" dirty="0" smtClean="0"/>
              <a:t>in </a:t>
            </a:r>
            <a:r>
              <a:rPr lang="de-DE" dirty="0"/>
              <a:t>der Abfallwirtschaft,</a:t>
            </a:r>
          </a:p>
          <a:p>
            <a:r>
              <a:rPr lang="de-DE" dirty="0" smtClean="0"/>
              <a:t>im </a:t>
            </a:r>
            <a:r>
              <a:rPr lang="de-DE" dirty="0"/>
              <a:t>Kindergarten- und Hortwesen sowie</a:t>
            </a:r>
          </a:p>
          <a:p>
            <a:r>
              <a:rPr lang="de-DE" dirty="0" smtClean="0"/>
              <a:t>im </a:t>
            </a:r>
            <a:r>
              <a:rPr lang="de-DE" dirty="0"/>
              <a:t>Gemeinderecht.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4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Macht der Bundesländer</a:t>
            </a: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6913"/>
            <a:ext cx="8599637" cy="515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5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Beliebte Politiker?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115616" y="6609482"/>
            <a:ext cx="9289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http://www.ogm.at/inhalt/2014/10/innenpolitik-vertrauensindex/APA-OGM-Vertrauensindex_Landeshauptleute_Oktober-14.pdf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63302"/>
            <a:ext cx="46005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51530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5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Budgets und Haftungen 2012/2013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88773"/>
            <a:ext cx="7056784" cy="47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24128" y="647482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http://static.wirtschaftsblatt.at/images/uploads_600/0/a/9/1564841/Hypo_13928236079346721_1392824873619571.jpg</a:t>
            </a:r>
          </a:p>
        </p:txBody>
      </p:sp>
    </p:spTree>
    <p:extLst>
      <p:ext uri="{BB962C8B-B14F-4D97-AF65-F5344CB8AC3E}">
        <p14:creationId xmlns:p14="http://schemas.microsoft.com/office/powerpoint/2010/main" val="280699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4" y="187810"/>
            <a:ext cx="5809682" cy="64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766070" y="635984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http://derstandard.at/2000016002601/Finanzausgleich-als-Kampfarena-statt-Reformforum</a:t>
            </a:r>
          </a:p>
        </p:txBody>
      </p:sp>
    </p:spTree>
    <p:extLst>
      <p:ext uri="{BB962C8B-B14F-4D97-AF65-F5344CB8AC3E}">
        <p14:creationId xmlns:p14="http://schemas.microsoft.com/office/powerpoint/2010/main" val="2763129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Komplizierter Finanzausgleich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480719" cy="594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30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Reformvorschlag Agenda Austria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Echter Wettbewerbsföderalismus nach Schweizer Vorbild</a:t>
            </a:r>
          </a:p>
          <a:p>
            <a:r>
              <a:rPr lang="de-DE" dirty="0" smtClean="0"/>
              <a:t>Bundesländer heben die Steuern ein und treten in fiskalischen Wettbewerb</a:t>
            </a:r>
          </a:p>
          <a:p>
            <a:r>
              <a:rPr lang="de-DE" dirty="0" smtClean="0"/>
              <a:t>Kein Finanzausgleich mehr</a:t>
            </a:r>
          </a:p>
          <a:p>
            <a:r>
              <a:rPr lang="de-DE" dirty="0" smtClean="0"/>
              <a:t>Weiterhin einheitliche Bemessungsgrundlage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Bsp. </a:t>
            </a:r>
            <a:r>
              <a:rPr lang="de-DE" dirty="0"/>
              <a:t>Einkommenssteuer (derzeit </a:t>
            </a:r>
            <a:r>
              <a:rPr lang="de-DE" dirty="0" smtClean="0"/>
              <a:t>50%)</a:t>
            </a:r>
            <a:endParaRPr lang="de-DE" dirty="0"/>
          </a:p>
          <a:p>
            <a:r>
              <a:rPr lang="de-DE" dirty="0"/>
              <a:t>Bund: </a:t>
            </a:r>
            <a:r>
              <a:rPr lang="de-DE" dirty="0" smtClean="0"/>
              <a:t>hebt 40,5% ein</a:t>
            </a:r>
          </a:p>
          <a:p>
            <a:r>
              <a:rPr lang="de-DE" dirty="0" smtClean="0"/>
              <a:t>Länder: heben 9,5% ein</a:t>
            </a: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Bsp. Körperschaftssteuer (derzeit 25%)</a:t>
            </a:r>
          </a:p>
          <a:p>
            <a:r>
              <a:rPr lang="de-DE" dirty="0" smtClean="0"/>
              <a:t>Bund: 20%</a:t>
            </a:r>
          </a:p>
          <a:p>
            <a:r>
              <a:rPr lang="de-DE" dirty="0" smtClean="0"/>
              <a:t>Länder: 5%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= Belastung und Ertragsanteile bleiben gleich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544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196752"/>
            <a:ext cx="8460432" cy="514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85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Notwendige Einkommenssteuersätze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74" y="1268760"/>
            <a:ext cx="5983061" cy="43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2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83568" y="1484313"/>
            <a:ext cx="7772400" cy="865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77777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77777"/>
                </a:solidFill>
                <a:latin typeface="Arial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77777"/>
                </a:solidFill>
                <a:latin typeface="Arial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77777"/>
                </a:solidFill>
                <a:latin typeface="Arial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77777"/>
                </a:solidFill>
                <a:latin typeface="Arial" charset="0"/>
              </a:defRPr>
            </a:lvl5pPr>
            <a:lvl6pPr marL="4572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77777"/>
                </a:solidFill>
                <a:latin typeface="Arial" charset="0"/>
              </a:defRPr>
            </a:lvl6pPr>
            <a:lvl7pPr marL="9144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77777"/>
                </a:solidFill>
                <a:latin typeface="Arial" charset="0"/>
              </a:defRPr>
            </a:lvl7pPr>
            <a:lvl8pPr marL="13716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77777"/>
                </a:solidFill>
                <a:latin typeface="Arial" charset="0"/>
              </a:defRPr>
            </a:lvl8pPr>
            <a:lvl9pPr marL="1828800"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77777"/>
                </a:solidFill>
                <a:latin typeface="Arial" charset="0"/>
              </a:defRPr>
            </a:lvl9pPr>
          </a:lstStyle>
          <a:p>
            <a:pPr algn="r"/>
            <a:r>
              <a:rPr lang="de-DE" sz="2400" dirty="0" smtClean="0"/>
              <a:t>Unsere Staatsorganisation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059632" y="2636962"/>
            <a:ext cx="6400800" cy="1008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de-DE" sz="2400" dirty="0" smtClean="0">
                <a:solidFill>
                  <a:srgbClr val="CC3300"/>
                </a:solidFill>
              </a:rPr>
              <a:t>Zentralismus vs. Föderalismus</a:t>
            </a:r>
            <a:endParaRPr lang="de-DE" sz="2400" dirty="0">
              <a:solidFill>
                <a:srgbClr val="CC3300"/>
              </a:solidFill>
            </a:endParaRPr>
          </a:p>
          <a:p>
            <a:pPr marL="0" indent="0" algn="r">
              <a:buNone/>
            </a:pPr>
            <a:endParaRPr lang="de-DE" sz="2400" dirty="0">
              <a:solidFill>
                <a:srgbClr val="CC33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93873" y="4861520"/>
            <a:ext cx="35170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10.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Alpbacher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Expertentreffen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er österreichischen Versicherungsmakler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24.-25. August 2015,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Alpbach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, Tirol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6191" y="4841955"/>
            <a:ext cx="3855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FH-Prof.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MMag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. Dr.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Kathrin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Stainer-Hämmerle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Fachhochschule Kärnten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Studienbereich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Wirtschaft&amp;Management</a:t>
            </a: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Konsequenzen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Höhere Verantwortung durch unmittelbare Konsequenzen für Politik und Bevölkerung</a:t>
            </a:r>
          </a:p>
          <a:p>
            <a:r>
              <a:rPr lang="de-DE" dirty="0" smtClean="0"/>
              <a:t>Lokale Autonomie ermöglicht Schwerpunktsetzung</a:t>
            </a:r>
          </a:p>
          <a:p>
            <a:r>
              <a:rPr lang="de-DE" dirty="0" smtClean="0"/>
              <a:t>Standorte können durch Steuersenkung oder mehr Angebote attraktiver werden</a:t>
            </a:r>
          </a:p>
          <a:p>
            <a:r>
              <a:rPr lang="de-DE" dirty="0"/>
              <a:t>Spreizung der Steuersätze: ländliche Regionen niedriger Satz, attraktivere, städtische Regionen höher</a:t>
            </a:r>
          </a:p>
          <a:p>
            <a:r>
              <a:rPr lang="de-DE" dirty="0" smtClean="0"/>
              <a:t>Gefahr eines ruinösen Steuerwettbewerbs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534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Abzuwägen…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90257"/>
              </p:ext>
            </p:extLst>
          </p:nvPr>
        </p:nvGraphicFramePr>
        <p:xfrm>
          <a:off x="1215142" y="913647"/>
          <a:ext cx="6597218" cy="5467681"/>
        </p:xfrm>
        <a:graphic>
          <a:graphicData uri="http://schemas.openxmlformats.org/drawingml/2006/table">
            <a:tbl>
              <a:tblPr firstRow="1" firstCol="1" bandRow="1"/>
              <a:tblGrid>
                <a:gridCol w="3298609"/>
                <a:gridCol w="3298609"/>
              </a:tblGrid>
              <a:tr h="336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Kontra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Vielfalt politischer Zentren ermöglichen Kontrolle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Langwierige Verhandlungsprozesse erschweren das Regieren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Wettbewerb zwischen Ländern und Parteien belebt politische Debatte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Unterschiedliche Regelungen führen </a:t>
                      </a:r>
                      <a:r>
                        <a:rPr lang="de-DE" sz="18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zT</a:t>
                      </a: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zu Problemen (z.B. Schulwechsel)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Föderalismus als Teil der Gewaltenteilung wirkt ausgleichend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Das komplexe System der Entscheidungsfindung ist für Bürger schwer durchschaubar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Es gib keine „vergessenen“ Provinzen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Gefahr des Klientelismus und Regionalismus auf Kosten des Gesamtstaates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Entscheidungen sind bürgernäher und leichter nachvollziehbar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Bürgernähe wird oft durch teure „Geschenke“ unterstützt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550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Fiskalföderalismus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Vereint Verantwortung bei Ausgaben und Einnahmen</a:t>
            </a:r>
          </a:p>
          <a:p>
            <a:r>
              <a:rPr lang="de-DE" dirty="0" smtClean="0"/>
              <a:t>Macht Transferzahlungen sichtbar</a:t>
            </a:r>
          </a:p>
          <a:p>
            <a:r>
              <a:rPr lang="de-DE" dirty="0" smtClean="0"/>
              <a:t>Erhöht Transparenz für Bevölkerung</a:t>
            </a:r>
          </a:p>
          <a:p>
            <a:r>
              <a:rPr lang="de-DE" dirty="0" smtClean="0"/>
              <a:t>Erhöht Spardruck der öffentlichen Hand</a:t>
            </a:r>
          </a:p>
          <a:p>
            <a:endParaRPr lang="de-DE" dirty="0"/>
          </a:p>
          <a:p>
            <a:r>
              <a:rPr lang="de-DE" dirty="0" smtClean="0"/>
              <a:t>Reformen, Veränderungen werden erschwert</a:t>
            </a:r>
          </a:p>
          <a:p>
            <a:r>
              <a:rPr lang="de-DE" dirty="0" smtClean="0"/>
              <a:t>Kann Benachteiligungen zwischen Standorten verfestigen</a:t>
            </a:r>
          </a:p>
          <a:p>
            <a:r>
              <a:rPr lang="de-DE" dirty="0" smtClean="0"/>
              <a:t>Mobilität bleibt trotz Standort-Wettbewerb eingeschränkt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597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smtClean="0"/>
              <a:t>Angemessenheit der Regelungen</a:t>
            </a:r>
          </a:p>
          <a:p>
            <a:r>
              <a:rPr lang="de-DE" dirty="0" smtClean="0"/>
              <a:t>Effizienz der Umsetzung</a:t>
            </a:r>
          </a:p>
          <a:p>
            <a:r>
              <a:rPr lang="de-DE" dirty="0" smtClean="0"/>
              <a:t>Einbindung in das Gesamtsystem und </a:t>
            </a:r>
            <a:r>
              <a:rPr lang="de-DE" smtClean="0"/>
              <a:t>die politischen Ziele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 algn="ctr">
              <a:buNone/>
            </a:pPr>
            <a:r>
              <a:rPr lang="de-DE" sz="2800" dirty="0" smtClean="0"/>
              <a:t>„Schlussendlich entscheidet die Frage,</a:t>
            </a:r>
          </a:p>
          <a:p>
            <a:pPr marL="0" indent="0" algn="ctr">
              <a:buNone/>
            </a:pPr>
            <a:r>
              <a:rPr lang="de-DE" sz="2800" dirty="0" smtClean="0"/>
              <a:t>wie ein System gelebt wird mehr </a:t>
            </a:r>
          </a:p>
          <a:p>
            <a:pPr marL="0" indent="0" algn="ctr">
              <a:buNone/>
            </a:pPr>
            <a:r>
              <a:rPr lang="de-DE" sz="2800" dirty="0" smtClean="0"/>
              <a:t>als seine formale </a:t>
            </a:r>
            <a:r>
              <a:rPr lang="de-DE" sz="2800" dirty="0" err="1" smtClean="0"/>
              <a:t>Ausgstaltung</a:t>
            </a:r>
            <a:r>
              <a:rPr lang="de-DE" sz="2800" dirty="0" smtClean="0"/>
              <a:t>.“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3018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Inhaltsplatzhalt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de-DE" sz="2800" dirty="0" smtClean="0"/>
              <a:t>Vielen Dank für Ihre Aufmerksamkeit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sz="1600" dirty="0" smtClean="0"/>
              <a:t>Kontakt:</a:t>
            </a:r>
          </a:p>
          <a:p>
            <a:pPr eaLnBrk="1" hangingPunct="1"/>
            <a:r>
              <a:rPr lang="de-DE" sz="1600" dirty="0" err="1" smtClean="0"/>
              <a:t>MMag</a:t>
            </a:r>
            <a:r>
              <a:rPr lang="de-DE" sz="1600" dirty="0" smtClean="0"/>
              <a:t>. Dr. Kathrin Stainer-Hämmerle</a:t>
            </a:r>
          </a:p>
          <a:p>
            <a:pPr eaLnBrk="1" hangingPunct="1"/>
            <a:r>
              <a:rPr lang="de-DE" sz="1600" dirty="0" smtClean="0"/>
              <a:t>FH-Prof. für Politikwissenschaft</a:t>
            </a:r>
          </a:p>
          <a:p>
            <a:pPr eaLnBrk="1" hangingPunct="1"/>
            <a:r>
              <a:rPr lang="de-DE" sz="1600" dirty="0" smtClean="0"/>
              <a:t>FH Kärnten, Europastraße 4, 9524 Villach</a:t>
            </a:r>
          </a:p>
          <a:p>
            <a:pPr eaLnBrk="1" hangingPunct="1"/>
            <a:r>
              <a:rPr lang="de-DE" sz="1600" dirty="0" smtClean="0"/>
              <a:t>k.stainer-haemmerle@fh-kaernten.at</a:t>
            </a:r>
          </a:p>
        </p:txBody>
      </p:sp>
      <p:pic>
        <p:nvPicPr>
          <p:cNvPr id="65539" name="Picture 2" descr="http://neu.fh-kaernten.at/uploads/pics/FHTK_vill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786313"/>
            <a:ext cx="2095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http://intranet.fh-kaernten.at/prmarketing/Dokumente/Logo/FH_KAERNTEN_logo_rgb_10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5630863"/>
            <a:ext cx="1668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971" y="1"/>
            <a:ext cx="1021655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2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7" y="-603448"/>
            <a:ext cx="6570703" cy="901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Artikel </a:t>
            </a:r>
            <a:r>
              <a:rPr lang="de-DE" dirty="0"/>
              <a:t>2. </a:t>
            </a:r>
            <a:r>
              <a:rPr lang="de-DE" dirty="0" smtClean="0"/>
              <a:t>B-VG</a:t>
            </a:r>
          </a:p>
          <a:p>
            <a:r>
              <a:rPr lang="de-DE" dirty="0" smtClean="0"/>
              <a:t>(</a:t>
            </a:r>
            <a:r>
              <a:rPr lang="de-DE" dirty="0"/>
              <a:t>1) Österreich ist ein Bundesstaat.</a:t>
            </a:r>
          </a:p>
          <a:p>
            <a:r>
              <a:rPr lang="de-DE" dirty="0"/>
              <a:t>(2) Der Bundesstaat wird gebildet aus den selbständigen Ländern: Burgenland, Kärnten, Niederösterreich, Oberösterreich, Salzburg, Steiermark, Tirol, Vorarlberg, Wien.</a:t>
            </a:r>
          </a:p>
          <a:p>
            <a:r>
              <a:rPr lang="de-DE" dirty="0"/>
              <a:t>(3) Änderungen im Bestand der Länder oder eine Einschränkung der in diesem Absatz und in Art. 3 vorgesehenen Mitwirkung der Länder bedürfen auch verfassungsgesetzlicher Regelungen der Länder.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4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Einheitsstaaten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" y="1340768"/>
            <a:ext cx="9092600" cy="465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851920" y="6453336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„Map of unitary states“ von </a:t>
            </a:r>
            <a:r>
              <a:rPr lang="en-US" sz="800" dirty="0" err="1"/>
              <a:t>Lokal_Profil</a:t>
            </a:r>
            <a:r>
              <a:rPr lang="en-US" sz="800" dirty="0"/>
              <a:t>. </a:t>
            </a:r>
            <a:r>
              <a:rPr lang="en-US" sz="800" dirty="0" err="1"/>
              <a:t>Lizenziert</a:t>
            </a:r>
            <a:r>
              <a:rPr lang="en-US" sz="800" dirty="0"/>
              <a:t> </a:t>
            </a:r>
            <a:r>
              <a:rPr lang="en-US" sz="800" dirty="0" err="1"/>
              <a:t>unter</a:t>
            </a:r>
            <a:r>
              <a:rPr lang="en-US" sz="800" dirty="0"/>
              <a:t> CC BY-SA 2.5 </a:t>
            </a:r>
            <a:r>
              <a:rPr lang="en-US" sz="800" dirty="0" err="1"/>
              <a:t>über</a:t>
            </a:r>
            <a:r>
              <a:rPr lang="en-US" sz="800" dirty="0"/>
              <a:t> Wikimedia Commons - https://commons.wikimedia.org/wiki/File:Map_of_unitary_states.svg#/media/File:Map_of_unitary_states.svg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9312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 des Föderalismus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de-DE" dirty="0" smtClean="0"/>
              <a:t>Bestandsgarantie </a:t>
            </a:r>
            <a:r>
              <a:rPr lang="de-DE" dirty="0"/>
              <a:t>in der </a:t>
            </a:r>
            <a:r>
              <a:rPr lang="de-DE" dirty="0" smtClean="0"/>
              <a:t>Verfassung</a:t>
            </a:r>
            <a:endParaRPr lang="de-DE" dirty="0"/>
          </a:p>
          <a:p>
            <a:r>
              <a:rPr lang="de-DE" dirty="0" smtClean="0"/>
              <a:t>Eigene Länderkammer</a:t>
            </a:r>
            <a:endParaRPr lang="de-DE" dirty="0"/>
          </a:p>
          <a:p>
            <a:r>
              <a:rPr lang="de-DE" dirty="0" smtClean="0"/>
              <a:t>Gesetzgebende Kompetenzen</a:t>
            </a:r>
            <a:r>
              <a:rPr lang="de-DE" dirty="0"/>
              <a:t> </a:t>
            </a:r>
            <a:r>
              <a:rPr lang="de-DE" dirty="0" smtClean="0"/>
              <a:t>der Teilstaaten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6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Bundesrat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6" y="1196752"/>
            <a:ext cx="80962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28331" y="6309320"/>
            <a:ext cx="31120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Bild: (c) APA (Roland Schlager)</a:t>
            </a:r>
          </a:p>
        </p:txBody>
      </p:sp>
    </p:spTree>
    <p:extLst>
      <p:ext uri="{BB962C8B-B14F-4D97-AF65-F5344CB8AC3E}">
        <p14:creationId xmlns:p14="http://schemas.microsoft.com/office/powerpoint/2010/main" val="16823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Aktuelle Zusammensetzung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374171"/>
              </p:ext>
            </p:extLst>
          </p:nvPr>
        </p:nvGraphicFramePr>
        <p:xfrm>
          <a:off x="250825" y="1052513"/>
          <a:ext cx="8383588" cy="518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Arbeitsblatt" r:id="rId4" imgW="5619629" imgH="3476745" progId="Excel.Sheet.12">
                  <p:embed/>
                </p:oleObj>
              </mc:Choice>
              <mc:Fallback>
                <p:oleObj name="Arbeitsblatt" r:id="rId4" imgW="5619629" imgH="34767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052513"/>
                        <a:ext cx="8383588" cy="518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3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8">
      <a:dk1>
        <a:srgbClr val="000000"/>
      </a:dk1>
      <a:lt1>
        <a:srgbClr val="FFFFFF"/>
      </a:lt1>
      <a:dk2>
        <a:srgbClr val="005782"/>
      </a:dk2>
      <a:lt2>
        <a:srgbClr val="A5002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5782"/>
        </a:dk2>
        <a:lt2>
          <a:srgbClr val="A5002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Bildschirmpräsentation (4:3)</PresentationFormat>
  <Paragraphs>108</Paragraphs>
  <Slides>24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7" baseType="lpstr">
      <vt:lpstr>Standarddesign</vt:lpstr>
      <vt:lpstr>1_Standarddesign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Einheitsstaaten</vt:lpstr>
      <vt:lpstr>Merkmale des Föderalismus</vt:lpstr>
      <vt:lpstr>Bundesrat</vt:lpstr>
      <vt:lpstr>Aktuelle Zusammensetzung</vt:lpstr>
      <vt:lpstr>PowerPoint-Präsentation</vt:lpstr>
      <vt:lpstr>Gesetzgebung der Länder</vt:lpstr>
      <vt:lpstr>Macht der Bundesländer</vt:lpstr>
      <vt:lpstr>Beliebte Politiker?</vt:lpstr>
      <vt:lpstr>Budgets und Haftungen 2012/2013</vt:lpstr>
      <vt:lpstr>PowerPoint-Präsentation</vt:lpstr>
      <vt:lpstr>Komplizierter Finanzausgleich</vt:lpstr>
      <vt:lpstr>Reformvorschlag Agenda Austria</vt:lpstr>
      <vt:lpstr>PowerPoint-Präsentation</vt:lpstr>
      <vt:lpstr>Notwendige Einkommenssteuersätze</vt:lpstr>
      <vt:lpstr>Konsequenzen</vt:lpstr>
      <vt:lpstr>Abzuwägen…</vt:lpstr>
      <vt:lpstr>Fiskalföderalismus</vt:lpstr>
      <vt:lpstr>Kriterien </vt:lpstr>
      <vt:lpstr>PowerPoint-Präsentation</vt:lpstr>
    </vt:vector>
  </TitlesOfParts>
  <Company>ManagementKompetenz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QS-Kernteam</dc:title>
  <dc:creator>Dr. Alexander Schwarz-Musch</dc:creator>
  <cp:lastModifiedBy>Stainer-Hämmerle Kathrin</cp:lastModifiedBy>
  <cp:revision>683</cp:revision>
  <cp:lastPrinted>2011-12-16T09:58:18Z</cp:lastPrinted>
  <dcterms:created xsi:type="dcterms:W3CDTF">2000-02-24T09:06:04Z</dcterms:created>
  <dcterms:modified xsi:type="dcterms:W3CDTF">2015-08-18T13:34:16Z</dcterms:modified>
</cp:coreProperties>
</file>