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5"/>
  </p:notesMasterIdLst>
  <p:handoutMasterIdLst>
    <p:handoutMasterId r:id="rId36"/>
  </p:handoutMasterIdLst>
  <p:sldIdLst>
    <p:sldId id="335" r:id="rId2"/>
    <p:sldId id="4614" r:id="rId3"/>
    <p:sldId id="4607" r:id="rId4"/>
    <p:sldId id="4599" r:id="rId5"/>
    <p:sldId id="4600" r:id="rId6"/>
    <p:sldId id="4609" r:id="rId7"/>
    <p:sldId id="4601" r:id="rId8"/>
    <p:sldId id="4597" r:id="rId9"/>
    <p:sldId id="4580" r:id="rId10"/>
    <p:sldId id="4606" r:id="rId11"/>
    <p:sldId id="4586" r:id="rId12"/>
    <p:sldId id="4393" r:id="rId13"/>
    <p:sldId id="4603" r:id="rId14"/>
    <p:sldId id="4585" r:id="rId15"/>
    <p:sldId id="4611" r:id="rId16"/>
    <p:sldId id="4618" r:id="rId17"/>
    <p:sldId id="4619" r:id="rId18"/>
    <p:sldId id="4622" r:id="rId19"/>
    <p:sldId id="4623" r:id="rId20"/>
    <p:sldId id="4620" r:id="rId21"/>
    <p:sldId id="4621" r:id="rId22"/>
    <p:sldId id="4594" r:id="rId23"/>
    <p:sldId id="4584" r:id="rId24"/>
    <p:sldId id="4610" r:id="rId25"/>
    <p:sldId id="4625" r:id="rId26"/>
    <p:sldId id="4591" r:id="rId27"/>
    <p:sldId id="4596" r:id="rId28"/>
    <p:sldId id="4604" r:id="rId29"/>
    <p:sldId id="4612" r:id="rId30"/>
    <p:sldId id="4613" r:id="rId31"/>
    <p:sldId id="4602" r:id="rId32"/>
    <p:sldId id="4624" r:id="rId33"/>
    <p:sldId id="381" r:id="rId34"/>
  </p:sldIdLst>
  <p:sldSz cx="12192000" cy="6858000"/>
  <p:notesSz cx="6797675" cy="987266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306799F8-075E-4A3A-A7F6-7FBC6576F1A4}" styleName="Designformatvorlage 2 - Akz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7673" autoAdjust="0"/>
  </p:normalViewPr>
  <p:slideViewPr>
    <p:cSldViewPr snapToGrid="0">
      <p:cViewPr varScale="1">
        <p:scale>
          <a:sx n="86" d="100"/>
          <a:sy n="86" d="100"/>
        </p:scale>
        <p:origin x="102" y="60"/>
      </p:cViewPr>
      <p:guideLst/>
    </p:cSldViewPr>
  </p:slideViewPr>
  <p:outlineViewPr>
    <p:cViewPr>
      <p:scale>
        <a:sx n="33" d="100"/>
        <a:sy n="33" d="100"/>
      </p:scale>
      <p:origin x="0" y="-127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dgm:spPr/>
      <dgm:t>
        <a:bodyPr/>
        <a:lstStyle/>
        <a:p>
          <a:endParaRPr lang="de-DE" dirty="0">
            <a:solidFill>
              <a:srgbClr val="C00000"/>
            </a:solidFill>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custT="1"/>
      <dgm:spPr/>
      <dgm:t>
        <a:bodyPr/>
        <a:lstStyle/>
        <a:p>
          <a:r>
            <a:rPr lang="de-DE" sz="1600" b="1" dirty="0">
              <a:solidFill>
                <a:srgbClr val="C00000"/>
              </a:solidFill>
              <a:latin typeface="Trebuchet MS" panose="020B0603020202020204" pitchFamily="34" charset="0"/>
            </a:rPr>
            <a:t>Service für Unternehmen:</a:t>
          </a:r>
          <a:br>
            <a:rPr lang="de-DE" sz="1600" b="1" dirty="0">
              <a:solidFill>
                <a:srgbClr val="C00000"/>
              </a:solidFill>
              <a:latin typeface="Trebuchet MS" panose="020B0603020202020204" pitchFamily="34" charset="0"/>
            </a:rPr>
          </a:br>
          <a:br>
            <a:rPr lang="de-DE" sz="1600" dirty="0">
              <a:latin typeface="Trebuchet MS" panose="020B0603020202020204" pitchFamily="34" charset="0"/>
            </a:rPr>
          </a:br>
          <a:r>
            <a:rPr lang="de-DE" sz="1600" dirty="0">
              <a:latin typeface="Trebuchet MS" panose="020B0603020202020204" pitchFamily="34" charset="0"/>
            </a:rPr>
            <a:t>In welcher Art und Weise werden Unternehmen bei Verfahren unterstützt?</a:t>
          </a:r>
          <a:br>
            <a:rPr lang="de-DE" sz="1600" dirty="0">
              <a:latin typeface="Trebuchet MS" panose="020B0603020202020204" pitchFamily="34" charset="0"/>
            </a:rPr>
          </a:br>
          <a:r>
            <a:rPr lang="de-DE" sz="1600" dirty="0">
              <a:latin typeface="Trebuchet MS" panose="020B0603020202020204" pitchFamily="34" charset="0"/>
            </a:rPr>
            <a:t>Sprechstunden, Fachinformationen, Digitale Abläufe, Beschwerdemanagement</a:t>
          </a:r>
          <a:endParaRPr lang="de-DE" sz="1600" dirty="0">
            <a:solidFill>
              <a:srgbClr val="FF0000"/>
            </a:solidFill>
            <a:latin typeface="Trebuchet MS" panose="020B0603020202020204" pitchFamily="34" charset="0"/>
          </a:endParaRP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404AE9F8-F98B-4748-BC8E-BF543F0F32C5}">
      <dgm:prSet phldrT="[Text]" custT="1"/>
      <dgm:spPr/>
      <dgm:t>
        <a:bodyPr/>
        <a:lstStyle/>
        <a:p>
          <a:r>
            <a:rPr lang="de-DE" sz="1600" b="1" kern="1200" dirty="0">
              <a:solidFill>
                <a:srgbClr val="C00000"/>
              </a:solidFill>
              <a:latin typeface="Trebuchet MS" panose="020B0603020202020204" pitchFamily="34" charset="0"/>
            </a:rPr>
            <a:t>Kooperation mit Unternehmen:</a:t>
          </a:r>
          <a:br>
            <a:rPr lang="de-DE" sz="1600" b="1" kern="1200" dirty="0">
              <a:solidFill>
                <a:srgbClr val="C00000"/>
              </a:solidFill>
              <a:latin typeface="Trebuchet MS" panose="020B0603020202020204" pitchFamily="34" charset="0"/>
            </a:rPr>
          </a:br>
          <a:br>
            <a:rPr lang="de-DE" sz="1600" kern="1200" dirty="0">
              <a:latin typeface="Trebuchet MS" panose="020B0603020202020204" pitchFamily="34" charset="0"/>
            </a:rPr>
          </a:br>
          <a:r>
            <a:rPr lang="de-DE" sz="1600" kern="1200" dirty="0">
              <a:latin typeface="Trebuchet MS" panose="020B0603020202020204" pitchFamily="34" charset="0"/>
            </a:rPr>
            <a:t>Wie </a:t>
          </a:r>
          <a:r>
            <a:rPr lang="de-DE" sz="1600" kern="1200" dirty="0">
              <a:solidFill>
                <a:prstClr val="black">
                  <a:hueOff val="0"/>
                  <a:satOff val="0"/>
                  <a:lumOff val="0"/>
                  <a:alphaOff val="0"/>
                </a:prstClr>
              </a:solidFill>
              <a:latin typeface="Trebuchet MS" panose="020B0603020202020204" pitchFamily="34" charset="0"/>
              <a:ea typeface="+mn-ea"/>
              <a:cs typeface="+mn-cs"/>
            </a:rPr>
            <a:t>werden Unternehmer in die Entwicklung der Gemeinde eingebunden und werden nachhaltige </a:t>
          </a:r>
          <a:r>
            <a:rPr lang="de-DE" sz="1600" kern="1200" dirty="0">
              <a:latin typeface="Trebuchet MS" panose="020B0603020202020204" pitchFamily="34" charset="0"/>
            </a:rPr>
            <a:t>Aspekte berücksichtigt?</a:t>
          </a:r>
          <a:br>
            <a:rPr lang="de-DE" sz="1600" kern="1200" dirty="0">
              <a:latin typeface="Trebuchet MS" panose="020B0603020202020204" pitchFamily="34" charset="0"/>
            </a:rPr>
          </a:br>
          <a:r>
            <a:rPr lang="de-DE" sz="1600" kern="1200" dirty="0">
              <a:latin typeface="Trebuchet MS" panose="020B0603020202020204" pitchFamily="34" charset="0"/>
            </a:rPr>
            <a:t>Gemeinderat, spezifische Veranstaltungen, Einbindung in Standortkonzept, Beteiligung an Nachhaltigkeits-Projekten der Gemeinde</a:t>
          </a:r>
          <a:r>
            <a:rPr lang="de-DE" sz="1600" kern="1200" dirty="0">
              <a:solidFill>
                <a:srgbClr val="FF0000"/>
              </a:solidFill>
              <a:latin typeface="Trebuchet MS" panose="020B0603020202020204" pitchFamily="34" charset="0"/>
            </a:rPr>
            <a:t> </a:t>
          </a:r>
          <a:r>
            <a:rPr lang="de-DE" sz="1600" kern="1200" dirty="0">
              <a:latin typeface="Trebuchet MS" panose="020B0603020202020204" pitchFamily="34" charset="0"/>
            </a:rPr>
            <a:t>etc.</a:t>
          </a:r>
        </a:p>
      </dgm:t>
    </dgm:pt>
    <dgm:pt modelId="{91EDCDB0-3CE6-4358-BAE6-436C88ED97A1}" type="parTrans" cxnId="{CF439E7A-A8B9-4F75-91C0-EC77B8C87596}">
      <dgm:prSet/>
      <dgm:spPr/>
      <dgm:t>
        <a:bodyPr/>
        <a:lstStyle/>
        <a:p>
          <a:endParaRPr lang="de-DE"/>
        </a:p>
      </dgm:t>
    </dgm:pt>
    <dgm:pt modelId="{6818D455-5949-4B94-B782-15C029945744}" type="sibTrans" cxnId="{CF439E7A-A8B9-4F75-91C0-EC77B8C87596}">
      <dgm:prSet/>
      <dgm:spPr/>
      <dgm:t>
        <a:bodyPr/>
        <a:lstStyle/>
        <a:p>
          <a:endParaRPr lang="de-DE"/>
        </a:p>
      </dgm:t>
    </dgm:pt>
    <dgm:pt modelId="{465DC19F-1DB9-4827-AE78-4EC6F1FFA377}">
      <dgm:prSet phldrT="[Text]" custT="1"/>
      <dgm:spPr/>
      <dgm:t>
        <a:bodyPr/>
        <a:lstStyle/>
        <a:p>
          <a:r>
            <a:rPr lang="de-DE" sz="1600" b="1" dirty="0">
              <a:solidFill>
                <a:srgbClr val="C00000"/>
              </a:solidFill>
              <a:latin typeface="Trebuchet MS" panose="020B0603020202020204" pitchFamily="34" charset="0"/>
            </a:rPr>
            <a:t>Auftragsvergabe:</a:t>
          </a:r>
          <a:br>
            <a:rPr lang="de-DE" sz="1600" dirty="0">
              <a:latin typeface="Trebuchet MS" panose="020B0603020202020204" pitchFamily="34" charset="0"/>
            </a:rPr>
          </a:br>
          <a:br>
            <a:rPr lang="de-DE" sz="1600" dirty="0">
              <a:latin typeface="Trebuchet MS" panose="020B0603020202020204" pitchFamily="34" charset="0"/>
            </a:rPr>
          </a:br>
          <a:r>
            <a:rPr lang="de-DE" sz="1600" dirty="0">
              <a:latin typeface="Trebuchet MS" panose="020B0603020202020204" pitchFamily="34" charset="0"/>
            </a:rPr>
            <a:t>Welche Kriterien werden bei öffentlichen Ausschreibungen berücksichtigt und werden nachhaltige Aspekte in die Auftragsvergabe eingebunden?</a:t>
          </a:r>
          <a:endParaRPr lang="de-DE" sz="1600" dirty="0"/>
        </a:p>
      </dgm:t>
    </dgm:pt>
    <dgm:pt modelId="{33CF79EA-AD94-4D4B-BD62-B3B74FA60B66}" type="parTrans" cxnId="{53248358-8C4E-4654-849E-3ADF6CA624C6}">
      <dgm:prSet/>
      <dgm:spPr/>
      <dgm:t>
        <a:bodyPr/>
        <a:lstStyle/>
        <a:p>
          <a:endParaRPr lang="de-DE"/>
        </a:p>
      </dgm:t>
    </dgm:pt>
    <dgm:pt modelId="{9432BDC3-F20E-4DDF-A0D9-4ADF0CD4D530}" type="sibTrans" cxnId="{53248358-8C4E-4654-849E-3ADF6CA624C6}">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4"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4"/>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3"/>
      <dgm:spPr/>
    </dgm:pt>
    <dgm:pt modelId="{90F38BBB-0992-44DE-BED5-E0C09125670B}" type="pres">
      <dgm:prSet presAssocID="{CEF48924-49A3-40DB-A72E-28798B5BB92A}" presName="vertSpace2b" presStyleCnt="0"/>
      <dgm:spPr/>
    </dgm:pt>
    <dgm:pt modelId="{438715D9-C273-4521-8DFA-C520E9E22F56}" type="pres">
      <dgm:prSet presAssocID="{404AE9F8-F98B-4748-BC8E-BF543F0F32C5}" presName="horz2" presStyleCnt="0"/>
      <dgm:spPr/>
    </dgm:pt>
    <dgm:pt modelId="{A009E113-33E0-4BC3-BAA4-2CC6986939AE}" type="pres">
      <dgm:prSet presAssocID="{404AE9F8-F98B-4748-BC8E-BF543F0F32C5}" presName="horzSpace2" presStyleCnt="0"/>
      <dgm:spPr/>
    </dgm:pt>
    <dgm:pt modelId="{182C7CEA-F9FE-4A5E-9546-63FE1003778E}" type="pres">
      <dgm:prSet presAssocID="{404AE9F8-F98B-4748-BC8E-BF543F0F32C5}" presName="tx2" presStyleLbl="revTx" presStyleIdx="2" presStyleCnt="4"/>
      <dgm:spPr/>
    </dgm:pt>
    <dgm:pt modelId="{3CF69AAE-430D-498B-AF21-9FD930773122}" type="pres">
      <dgm:prSet presAssocID="{404AE9F8-F98B-4748-BC8E-BF543F0F32C5}" presName="vert2" presStyleCnt="0"/>
      <dgm:spPr/>
    </dgm:pt>
    <dgm:pt modelId="{2545BA52-6B2D-4CDD-A810-8EC05559E595}" type="pres">
      <dgm:prSet presAssocID="{404AE9F8-F98B-4748-BC8E-BF543F0F32C5}" presName="thinLine2b" presStyleLbl="callout" presStyleIdx="1" presStyleCnt="3"/>
      <dgm:spPr/>
    </dgm:pt>
    <dgm:pt modelId="{48FF166D-0BA7-4095-92BF-1E9DB551EED6}" type="pres">
      <dgm:prSet presAssocID="{404AE9F8-F98B-4748-BC8E-BF543F0F32C5}" presName="vertSpace2b" presStyleCnt="0"/>
      <dgm:spPr/>
    </dgm:pt>
    <dgm:pt modelId="{80BD4F78-1CC4-484B-B495-7FE23041770F}" type="pres">
      <dgm:prSet presAssocID="{465DC19F-1DB9-4827-AE78-4EC6F1FFA377}" presName="horz2" presStyleCnt="0"/>
      <dgm:spPr/>
    </dgm:pt>
    <dgm:pt modelId="{93EEDE87-870D-4236-A105-C354020366DD}" type="pres">
      <dgm:prSet presAssocID="{465DC19F-1DB9-4827-AE78-4EC6F1FFA377}" presName="horzSpace2" presStyleCnt="0"/>
      <dgm:spPr/>
    </dgm:pt>
    <dgm:pt modelId="{D2EDEA38-4B6E-41ED-9726-EB58B256E8C6}" type="pres">
      <dgm:prSet presAssocID="{465DC19F-1DB9-4827-AE78-4EC6F1FFA377}" presName="tx2" presStyleLbl="revTx" presStyleIdx="3" presStyleCnt="4"/>
      <dgm:spPr/>
    </dgm:pt>
    <dgm:pt modelId="{C3EB5681-5604-4F24-81C4-D1236B06BA1E}" type="pres">
      <dgm:prSet presAssocID="{465DC19F-1DB9-4827-AE78-4EC6F1FFA377}" presName="vert2" presStyleCnt="0"/>
      <dgm:spPr/>
    </dgm:pt>
    <dgm:pt modelId="{8BFEDDB9-9DC0-433F-BD81-55EB4F3EFDCB}" type="pres">
      <dgm:prSet presAssocID="{465DC19F-1DB9-4827-AE78-4EC6F1FFA377}" presName="thinLine2b" presStyleLbl="callout" presStyleIdx="2" presStyleCnt="3"/>
      <dgm:spPr/>
    </dgm:pt>
    <dgm:pt modelId="{236A7098-BE8D-4A8E-BCC4-5B9C289CB9A6}" type="pres">
      <dgm:prSet presAssocID="{465DC19F-1DB9-4827-AE78-4EC6F1FFA377}"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DD7F5F17-77CB-45D5-A521-A9575E32AC83}" type="presOf" srcId="{404AE9F8-F98B-4748-BC8E-BF543F0F32C5}" destId="{182C7CEA-F9FE-4A5E-9546-63FE1003778E}" srcOrd="0" destOrd="0" presId="urn:microsoft.com/office/officeart/2008/layout/LinedList"/>
    <dgm:cxn modelId="{53248358-8C4E-4654-849E-3ADF6CA624C6}" srcId="{5C78F2B3-24B5-49B5-8EFD-44A54948E381}" destId="{465DC19F-1DB9-4827-AE78-4EC6F1FFA377}" srcOrd="2" destOrd="0" parTransId="{33CF79EA-AD94-4D4B-BD62-B3B74FA60B66}" sibTransId="{9432BDC3-F20E-4DDF-A0D9-4ADF0CD4D530}"/>
    <dgm:cxn modelId="{AA77BB78-7B59-476C-873C-2D2AF891F39E}" type="presOf" srcId="{5C78F2B3-24B5-49B5-8EFD-44A54948E381}" destId="{E74C121F-8761-4788-833A-6DF005DC926A}" srcOrd="0" destOrd="0" presId="urn:microsoft.com/office/officeart/2008/layout/LinedList"/>
    <dgm:cxn modelId="{CF439E7A-A8B9-4F75-91C0-EC77B8C87596}" srcId="{5C78F2B3-24B5-49B5-8EFD-44A54948E381}" destId="{404AE9F8-F98B-4748-BC8E-BF543F0F32C5}" srcOrd="1" destOrd="0" parTransId="{91EDCDB0-3CE6-4358-BAE6-436C88ED97A1}" sibTransId="{6818D455-5949-4B94-B782-15C029945744}"/>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9F83CDC0-60E1-4BC8-BA73-65690F34978D}" type="presOf" srcId="{465DC19F-1DB9-4827-AE78-4EC6F1FFA377}" destId="{D2EDEA38-4B6E-41ED-9726-EB58B256E8C6}" srcOrd="0" destOrd="0" presId="urn:microsoft.com/office/officeart/2008/layout/LinedList"/>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 modelId="{C767AD07-9E2B-4010-A789-C5711ED4E8AD}" type="presParOf" srcId="{247B320A-317B-45CF-8FC2-0EA673657825}" destId="{438715D9-C273-4521-8DFA-C520E9E22F56}" srcOrd="4" destOrd="0" presId="urn:microsoft.com/office/officeart/2008/layout/LinedList"/>
    <dgm:cxn modelId="{2239AF36-40FF-4C77-A47A-FDBAA57A4641}" type="presParOf" srcId="{438715D9-C273-4521-8DFA-C520E9E22F56}" destId="{A009E113-33E0-4BC3-BAA4-2CC6986939AE}" srcOrd="0" destOrd="0" presId="urn:microsoft.com/office/officeart/2008/layout/LinedList"/>
    <dgm:cxn modelId="{5F892345-0E92-41DF-A7D3-0AB7150D5C42}" type="presParOf" srcId="{438715D9-C273-4521-8DFA-C520E9E22F56}" destId="{182C7CEA-F9FE-4A5E-9546-63FE1003778E}" srcOrd="1" destOrd="0" presId="urn:microsoft.com/office/officeart/2008/layout/LinedList"/>
    <dgm:cxn modelId="{FD1F6945-5A43-4D47-9FB7-EC75AA2EB7CA}" type="presParOf" srcId="{438715D9-C273-4521-8DFA-C520E9E22F56}" destId="{3CF69AAE-430D-498B-AF21-9FD930773122}" srcOrd="2" destOrd="0" presId="urn:microsoft.com/office/officeart/2008/layout/LinedList"/>
    <dgm:cxn modelId="{BD799F7B-A7E8-47AB-8C3F-E7C03A5C4141}" type="presParOf" srcId="{247B320A-317B-45CF-8FC2-0EA673657825}" destId="{2545BA52-6B2D-4CDD-A810-8EC05559E595}" srcOrd="5" destOrd="0" presId="urn:microsoft.com/office/officeart/2008/layout/LinedList"/>
    <dgm:cxn modelId="{50A18509-8DE9-41A7-BADB-CAB548F9C1A4}" type="presParOf" srcId="{247B320A-317B-45CF-8FC2-0EA673657825}" destId="{48FF166D-0BA7-4095-92BF-1E9DB551EED6}" srcOrd="6" destOrd="0" presId="urn:microsoft.com/office/officeart/2008/layout/LinedList"/>
    <dgm:cxn modelId="{F3A5A31D-4E5F-478B-AA9B-44586A410E6D}" type="presParOf" srcId="{247B320A-317B-45CF-8FC2-0EA673657825}" destId="{80BD4F78-1CC4-484B-B495-7FE23041770F}" srcOrd="7" destOrd="0" presId="urn:microsoft.com/office/officeart/2008/layout/LinedList"/>
    <dgm:cxn modelId="{24A11BBF-3616-40C1-AE55-ACCAF41F083B}" type="presParOf" srcId="{80BD4F78-1CC4-484B-B495-7FE23041770F}" destId="{93EEDE87-870D-4236-A105-C354020366DD}" srcOrd="0" destOrd="0" presId="urn:microsoft.com/office/officeart/2008/layout/LinedList"/>
    <dgm:cxn modelId="{DBC97C47-1420-4803-B68A-87E9FDF0CEAC}" type="presParOf" srcId="{80BD4F78-1CC4-484B-B495-7FE23041770F}" destId="{D2EDEA38-4B6E-41ED-9726-EB58B256E8C6}" srcOrd="1" destOrd="0" presId="urn:microsoft.com/office/officeart/2008/layout/LinedList"/>
    <dgm:cxn modelId="{54B36967-8AB9-4051-99E0-80DB42992DCD}" type="presParOf" srcId="{80BD4F78-1CC4-484B-B495-7FE23041770F}" destId="{C3EB5681-5604-4F24-81C4-D1236B06BA1E}" srcOrd="2" destOrd="0" presId="urn:microsoft.com/office/officeart/2008/layout/LinedList"/>
    <dgm:cxn modelId="{B61E5DFC-E1BB-40FA-B840-0B0A68AD6DD4}" type="presParOf" srcId="{247B320A-317B-45CF-8FC2-0EA673657825}" destId="{8BFEDDB9-9DC0-433F-BD81-55EB4F3EFDCB}" srcOrd="8" destOrd="0" presId="urn:microsoft.com/office/officeart/2008/layout/LinedList"/>
    <dgm:cxn modelId="{744E05B1-8916-4C11-B628-2FD1709ADE4B}" type="presParOf" srcId="{247B320A-317B-45CF-8FC2-0EA673657825}" destId="{236A7098-BE8D-4A8E-BCC4-5B9C289CB9A6}" srcOrd="9"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endParaRPr lang="de-DE" sz="2900" dirty="0">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custT="1"/>
      <dgm:spPr/>
      <dgm:t>
        <a:bodyPr/>
        <a:lstStyle/>
        <a:p>
          <a:pPr>
            <a:buNone/>
          </a:pPr>
          <a:r>
            <a:rPr lang="de-DE" sz="2400" b="1" dirty="0">
              <a:solidFill>
                <a:srgbClr val="C00000"/>
              </a:solidFill>
              <a:latin typeface="Trebuchet MS" panose="020B0603020202020204" pitchFamily="34" charset="0"/>
            </a:rPr>
            <a:t>Wirtschaftsentwicklung:</a:t>
          </a:r>
        </a:p>
        <a:p>
          <a:pPr>
            <a:buFont typeface="Wingdings" panose="05000000000000000000" pitchFamily="2" charset="2"/>
            <a:buChar char="§"/>
          </a:pPr>
          <a:r>
            <a:rPr lang="de-DE" sz="1600" dirty="0">
              <a:latin typeface="Trebuchet MS" panose="020B0603020202020204" pitchFamily="34" charset="0"/>
            </a:rPr>
            <a:t>Besteht eine strukturierte Vorgehensweise in der Entwicklung des Standortkonzepts? </a:t>
          </a:r>
          <a:br>
            <a:rPr lang="de-DE" sz="1600" dirty="0">
              <a:latin typeface="Trebuchet MS" panose="020B0603020202020204" pitchFamily="34" charset="0"/>
            </a:rPr>
          </a:br>
          <a:r>
            <a:rPr lang="de-DE" sz="1600" dirty="0">
              <a:latin typeface="Trebuchet MS" panose="020B0603020202020204" pitchFamily="34" charset="0"/>
            </a:rPr>
            <a:t>Wird das Wirtschaftsentwicklungskonzept regelmäßig evaluiert und überarbeitet?</a:t>
          </a:r>
        </a:p>
        <a:p>
          <a:pPr>
            <a:buFont typeface="Wingdings" panose="05000000000000000000" pitchFamily="2" charset="2"/>
            <a:buChar char="§"/>
          </a:pPr>
          <a:r>
            <a:rPr lang="de-DE" sz="1600" dirty="0">
              <a:latin typeface="Trebuchet MS" panose="020B0603020202020204" pitchFamily="34" charset="0"/>
            </a:rPr>
            <a:t>Werden konkrete Strategien, Ziele, Maßnahmen und Zielindikatoren definiert?</a:t>
          </a:r>
        </a:p>
        <a:p>
          <a:pPr>
            <a:buFont typeface="Wingdings" panose="05000000000000000000" pitchFamily="2" charset="2"/>
            <a:buChar char="§"/>
          </a:pPr>
          <a:r>
            <a:rPr lang="de-DE" sz="1600" dirty="0">
              <a:latin typeface="Trebuchet MS" panose="020B0603020202020204" pitchFamily="34" charset="0"/>
            </a:rPr>
            <a:t>Werden klassische Instrumente des Projektmanagements implementiert (Projektauftrag, Projektteam, Ressourcenplanung, Meilensteinplanung, regelmäßige </a:t>
          </a:r>
          <a:r>
            <a:rPr lang="de-DE" sz="1600" dirty="0">
              <a:solidFill>
                <a:schemeClr val="tx1"/>
              </a:solidFill>
              <a:latin typeface="Trebuchet MS" panose="020B0603020202020204" pitchFamily="34" charset="0"/>
            </a:rPr>
            <a:t>Erfolgsüberwachung)?</a:t>
          </a:r>
        </a:p>
        <a:p>
          <a:pPr>
            <a:buFont typeface="Wingdings" panose="05000000000000000000" pitchFamily="2" charset="2"/>
            <a:buChar char="§"/>
          </a:pPr>
          <a:r>
            <a:rPr lang="de-DE" sz="1600" dirty="0">
              <a:latin typeface="Trebuchet MS" panose="020B0603020202020204" pitchFamily="34" charset="0"/>
            </a:rPr>
            <a:t>Bestehen Kooperationen mit Gemeinden und wird mit dem Regionalmanagement des Landes Steiermark zusammen gearbeite</a:t>
          </a:r>
          <a:r>
            <a:rPr lang="de-DE" sz="1600" dirty="0">
              <a:solidFill>
                <a:schemeClr val="tx1"/>
              </a:solidFill>
              <a:latin typeface="Trebuchet MS" panose="020B0603020202020204" pitchFamily="34" charset="0"/>
            </a:rPr>
            <a:t>t?</a:t>
          </a: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2"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2"/>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1"/>
      <dgm:spPr/>
    </dgm:pt>
    <dgm:pt modelId="{90F38BBB-0992-44DE-BED5-E0C09125670B}" type="pres">
      <dgm:prSet presAssocID="{CEF48924-49A3-40DB-A72E-28798B5BB92A}"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AA77BB78-7B59-476C-873C-2D2AF891F39E}" type="presOf" srcId="{5C78F2B3-24B5-49B5-8EFD-44A54948E381}" destId="{E74C121F-8761-4788-833A-6DF005DC926A}" srcOrd="0" destOrd="0" presId="urn:microsoft.com/office/officeart/2008/layout/LinedList"/>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endParaRPr lang="de-DE" sz="2800" dirty="0">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custT="1"/>
      <dgm:spPr/>
      <dgm:t>
        <a:bodyPr/>
        <a:lstStyle/>
        <a:p>
          <a:pPr>
            <a:buNone/>
          </a:pPr>
          <a:r>
            <a:rPr lang="de-DE" sz="2400" b="1" dirty="0">
              <a:solidFill>
                <a:srgbClr val="C00000"/>
              </a:solidFill>
              <a:latin typeface="Trebuchet MS" panose="020B0603020202020204" pitchFamily="34" charset="0"/>
            </a:rPr>
            <a:t>Förderungen:</a:t>
          </a:r>
        </a:p>
        <a:p>
          <a:pPr>
            <a:buFont typeface="Wingdings" panose="05000000000000000000" pitchFamily="2" charset="2"/>
            <a:buChar char="§"/>
          </a:pPr>
          <a:r>
            <a:rPr lang="de-DE" sz="1600" dirty="0">
              <a:latin typeface="Trebuchet MS" panose="020B0603020202020204" pitchFamily="34" charset="0"/>
            </a:rPr>
            <a:t>Welche Förderungen werden auf Gemeinde-Ebene angeboten?</a:t>
          </a:r>
        </a:p>
        <a:p>
          <a:pPr>
            <a:buFont typeface="Wingdings" panose="05000000000000000000" pitchFamily="2" charset="2"/>
            <a:buChar char="§"/>
          </a:pPr>
          <a:r>
            <a:rPr lang="de-DE" sz="1600" dirty="0">
              <a:latin typeface="Trebuchet MS" panose="020B0603020202020204" pitchFamily="34" charset="0"/>
            </a:rPr>
            <a:t>Ansiedelungshilfen</a:t>
          </a:r>
        </a:p>
        <a:p>
          <a:pPr>
            <a:buFont typeface="Wingdings" panose="05000000000000000000" pitchFamily="2" charset="2"/>
            <a:buChar char="§"/>
          </a:pPr>
          <a:r>
            <a:rPr lang="de-DE" sz="1600" dirty="0">
              <a:latin typeface="Trebuchet MS" panose="020B0603020202020204" pitchFamily="34" charset="0"/>
            </a:rPr>
            <a:t>Aufschließungshilfen</a:t>
          </a:r>
        </a:p>
        <a:p>
          <a:pPr>
            <a:buFont typeface="Wingdings" panose="05000000000000000000" pitchFamily="2" charset="2"/>
            <a:buChar char="§"/>
          </a:pPr>
          <a:r>
            <a:rPr lang="de-DE" sz="1600" dirty="0">
              <a:latin typeface="Trebuchet MS" panose="020B0603020202020204" pitchFamily="34" charset="0"/>
            </a:rPr>
            <a:t>Investitionsförderungen für bestehende Unternehmen</a:t>
          </a:r>
        </a:p>
        <a:p>
          <a:pPr>
            <a:buFont typeface="Wingdings" panose="05000000000000000000" pitchFamily="2" charset="2"/>
            <a:buChar char="§"/>
          </a:pPr>
          <a:r>
            <a:rPr lang="de-DE" sz="1600" dirty="0">
              <a:latin typeface="Trebuchet MS" panose="020B0603020202020204" pitchFamily="34" charset="0"/>
            </a:rPr>
            <a:t>Förderungen für nachhaltigkeitsfördernde Aktivitäten</a:t>
          </a:r>
        </a:p>
        <a:p>
          <a:pPr>
            <a:buFont typeface="Wingdings" panose="05000000000000000000" pitchFamily="2" charset="2"/>
            <a:buChar char="§"/>
          </a:pPr>
          <a:r>
            <a:rPr lang="de-DE" sz="1600" dirty="0">
              <a:latin typeface="Trebuchet MS" panose="020B0603020202020204" pitchFamily="34" charset="0"/>
            </a:rPr>
            <a:t>Förderungen für E-Mobilität</a:t>
          </a: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2"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2"/>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1"/>
      <dgm:spPr/>
    </dgm:pt>
    <dgm:pt modelId="{90F38BBB-0992-44DE-BED5-E0C09125670B}" type="pres">
      <dgm:prSet presAssocID="{CEF48924-49A3-40DB-A72E-28798B5BB92A}"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AA77BB78-7B59-476C-873C-2D2AF891F39E}" type="presOf" srcId="{5C78F2B3-24B5-49B5-8EFD-44A54948E381}" destId="{E74C121F-8761-4788-833A-6DF005DC926A}" srcOrd="0" destOrd="0" presId="urn:microsoft.com/office/officeart/2008/layout/LinedList"/>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endParaRPr lang="de-DE" sz="2600" dirty="0">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custT="1"/>
      <dgm:spPr/>
      <dgm:t>
        <a:bodyPr/>
        <a:lstStyle/>
        <a:p>
          <a:pPr>
            <a:buNone/>
          </a:pPr>
          <a:r>
            <a:rPr lang="de-DE" sz="2400" b="1" dirty="0">
              <a:solidFill>
                <a:srgbClr val="C00000"/>
              </a:solidFill>
              <a:latin typeface="Trebuchet MS" panose="020B0603020202020204" pitchFamily="34" charset="0"/>
            </a:rPr>
            <a:t>Flächen und Leerstandsmanagement:</a:t>
          </a:r>
        </a:p>
        <a:p>
          <a:pPr>
            <a:buFont typeface="Wingdings" panose="05000000000000000000" pitchFamily="2" charset="2"/>
            <a:buChar char="§"/>
          </a:pPr>
          <a:r>
            <a:rPr lang="de-DE" sz="1600" dirty="0">
              <a:latin typeface="Trebuchet MS" panose="020B0603020202020204" pitchFamily="34" charset="0"/>
            </a:rPr>
            <a:t>Transparenz im Flächen- und Leerstandsmanagement</a:t>
          </a:r>
        </a:p>
        <a:p>
          <a:pPr>
            <a:buFont typeface="Wingdings" panose="05000000000000000000" pitchFamily="2" charset="2"/>
            <a:buChar char="§"/>
          </a:pPr>
          <a:r>
            <a:rPr lang="de-DE" sz="1600" dirty="0">
              <a:latin typeface="Trebuchet MS" panose="020B0603020202020204" pitchFamily="34" charset="0"/>
            </a:rPr>
            <a:t>Unterstützung in der Suche nach geeigneten Flächen und Immobilien</a:t>
          </a:r>
        </a:p>
        <a:p>
          <a:pPr>
            <a:buFont typeface="Wingdings" panose="05000000000000000000" pitchFamily="2" charset="2"/>
            <a:buChar char="§"/>
          </a:pPr>
          <a:r>
            <a:rPr lang="de-DE" sz="1600" dirty="0">
              <a:latin typeface="Trebuchet MS" panose="020B0603020202020204" pitchFamily="34" charset="0"/>
            </a:rPr>
            <a:t>Vorrangzonen</a:t>
          </a:r>
        </a:p>
        <a:p>
          <a:pPr>
            <a:buFont typeface="Wingdings" panose="05000000000000000000" pitchFamily="2" charset="2"/>
            <a:buChar char="§"/>
          </a:pPr>
          <a:r>
            <a:rPr lang="de-DE" sz="1600" dirty="0">
              <a:latin typeface="Trebuchet MS" panose="020B0603020202020204" pitchFamily="34" charset="0"/>
            </a:rPr>
            <a:t>Freihaltezonen</a:t>
          </a:r>
        </a:p>
        <a:p>
          <a:pPr>
            <a:buFont typeface="Wingdings" panose="05000000000000000000" pitchFamily="2" charset="2"/>
            <a:buChar char="§"/>
          </a:pPr>
          <a:r>
            <a:rPr lang="de-DE" sz="1600" dirty="0">
              <a:latin typeface="Trebuchet MS" panose="020B0603020202020204" pitchFamily="34" charset="0"/>
            </a:rPr>
            <a:t>Anbindung an öffentlichen Verkehr</a:t>
          </a:r>
        </a:p>
        <a:p>
          <a:pPr>
            <a:buFont typeface="Wingdings" panose="05000000000000000000" pitchFamily="2" charset="2"/>
            <a:buChar char="§"/>
          </a:pPr>
          <a:r>
            <a:rPr lang="de-DE" sz="1600" dirty="0">
              <a:latin typeface="Trebuchet MS" panose="020B0603020202020204" pitchFamily="34" charset="0"/>
            </a:rPr>
            <a:t>Rücksicht auf </a:t>
          </a:r>
          <a:r>
            <a:rPr lang="de-DE" sz="1600" dirty="0">
              <a:solidFill>
                <a:schemeClr val="tx1"/>
              </a:solidFill>
              <a:latin typeface="Trebuchet MS" panose="020B0603020202020204" pitchFamily="34" charset="0"/>
            </a:rPr>
            <a:t>Taxonomie – Anforderungen (keine Umwidmung von wertvollem Ackerland für Bauzwecke</a:t>
          </a:r>
          <a:r>
            <a:rPr lang="de-DE" sz="1600" dirty="0">
              <a:latin typeface="Trebuchet MS" panose="020B0603020202020204" pitchFamily="34" charset="0"/>
            </a:rPr>
            <a:t>)</a:t>
          </a: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2"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2"/>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1"/>
      <dgm:spPr/>
    </dgm:pt>
    <dgm:pt modelId="{90F38BBB-0992-44DE-BED5-E0C09125670B}" type="pres">
      <dgm:prSet presAssocID="{CEF48924-49A3-40DB-A72E-28798B5BB92A}"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AA77BB78-7B59-476C-873C-2D2AF891F39E}" type="presOf" srcId="{5C78F2B3-24B5-49B5-8EFD-44A54948E381}" destId="{E74C121F-8761-4788-833A-6DF005DC926A}" srcOrd="0" destOrd="0" presId="urn:microsoft.com/office/officeart/2008/layout/LinedList"/>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r>
            <a:rPr lang="de-DE" sz="2000" dirty="0">
              <a:solidFill>
                <a:srgbClr val="C00000"/>
              </a:solidFill>
              <a:latin typeface="Trebuchet MS" panose="020B0603020202020204" pitchFamily="34" charset="0"/>
            </a:rPr>
            <a:t> </a:t>
          </a: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dgm:spPr/>
      <dgm:t>
        <a:bodyPr/>
        <a:lstStyle/>
        <a:p>
          <a:r>
            <a:rPr lang="de-DE" b="1" dirty="0">
              <a:solidFill>
                <a:srgbClr val="C00000"/>
              </a:solidFill>
              <a:latin typeface="Trebuchet MS" panose="020B0603020202020204" pitchFamily="34" charset="0"/>
            </a:rPr>
            <a:t>Mobilität:</a:t>
          </a:r>
          <a:br>
            <a:rPr lang="de-DE" b="1" dirty="0">
              <a:solidFill>
                <a:srgbClr val="C00000"/>
              </a:solidFill>
              <a:latin typeface="Trebuchet MS" panose="020B0603020202020204" pitchFamily="34" charset="0"/>
            </a:rPr>
          </a:br>
          <a:br>
            <a:rPr lang="de-DE" b="1" dirty="0">
              <a:solidFill>
                <a:srgbClr val="C00000"/>
              </a:solidFill>
              <a:latin typeface="Trebuchet MS" panose="020B0603020202020204" pitchFamily="34" charset="0"/>
            </a:rPr>
          </a:br>
          <a:r>
            <a:rPr lang="de-DE" b="0" dirty="0">
              <a:solidFill>
                <a:schemeClr val="tx1"/>
              </a:solidFill>
              <a:latin typeface="Trebuchet MS" panose="020B0603020202020204" pitchFamily="34" charset="0"/>
            </a:rPr>
            <a:t>Aktive Planung der Verkehrsströme, </a:t>
          </a:r>
          <a:r>
            <a:rPr lang="de-DE" b="0" dirty="0" err="1">
              <a:solidFill>
                <a:schemeClr val="tx1"/>
              </a:solidFill>
              <a:latin typeface="Trebuchet MS" panose="020B0603020202020204" pitchFamily="34" charset="0"/>
            </a:rPr>
            <a:t>Einpendelpläne</a:t>
          </a:r>
          <a:r>
            <a:rPr lang="de-DE" b="0" dirty="0">
              <a:solidFill>
                <a:schemeClr val="tx1"/>
              </a:solidFill>
              <a:latin typeface="Trebuchet MS" panose="020B0603020202020204" pitchFamily="34" charset="0"/>
            </a:rPr>
            <a:t>, Radnetzwerke etc.</a:t>
          </a: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404AE9F8-F98B-4748-BC8E-BF543F0F32C5}">
      <dgm:prSet phldrT="[Text]"/>
      <dgm:spPr/>
      <dgm:t>
        <a:bodyPr/>
        <a:lstStyle/>
        <a:p>
          <a:r>
            <a:rPr lang="de-DE" b="1" dirty="0">
              <a:solidFill>
                <a:srgbClr val="C00000"/>
              </a:solidFill>
              <a:latin typeface="Trebuchet MS" panose="020B0603020202020204" pitchFamily="34" charset="0"/>
            </a:rPr>
            <a:t>Wassermanagement:</a:t>
          </a:r>
        </a:p>
        <a:p>
          <a:r>
            <a:rPr lang="de-DE" b="0" dirty="0">
              <a:solidFill>
                <a:schemeClr val="tx1"/>
              </a:solidFill>
              <a:latin typeface="Trebuchet MS" panose="020B0603020202020204" pitchFamily="34" charset="0"/>
            </a:rPr>
            <a:t>Hochwasserschutz – Zusammenarbeit mit anderen Gemeinden;</a:t>
          </a:r>
          <a:br>
            <a:rPr lang="de-DE" b="0" dirty="0">
              <a:solidFill>
                <a:schemeClr val="tx1"/>
              </a:solidFill>
              <a:latin typeface="Trebuchet MS" panose="020B0603020202020204" pitchFamily="34" charset="0"/>
            </a:rPr>
          </a:br>
          <a:r>
            <a:rPr lang="de-DE" b="0" dirty="0">
              <a:solidFill>
                <a:schemeClr val="tx1"/>
              </a:solidFill>
              <a:latin typeface="Trebuchet MS" panose="020B0603020202020204" pitchFamily="34" charset="0"/>
            </a:rPr>
            <a:t>Förderung Hochwasserschutz von Unternehmen</a:t>
          </a:r>
          <a:br>
            <a:rPr lang="de-DE" b="0" dirty="0">
              <a:solidFill>
                <a:schemeClr val="tx1"/>
              </a:solidFill>
              <a:latin typeface="Trebuchet MS" panose="020B0603020202020204" pitchFamily="34" charset="0"/>
            </a:rPr>
          </a:br>
          <a:r>
            <a:rPr lang="de-DE" b="0" dirty="0">
              <a:solidFill>
                <a:schemeClr val="tx1"/>
              </a:solidFill>
              <a:latin typeface="Trebuchet MS" panose="020B0603020202020204" pitchFamily="34" charset="0"/>
            </a:rPr>
            <a:t>Beratung Unternehmen bei Einleitungen - Gebührenoptimierung</a:t>
          </a:r>
        </a:p>
      </dgm:t>
    </dgm:pt>
    <dgm:pt modelId="{91EDCDB0-3CE6-4358-BAE6-436C88ED97A1}" type="parTrans" cxnId="{CF439E7A-A8B9-4F75-91C0-EC77B8C87596}">
      <dgm:prSet/>
      <dgm:spPr/>
      <dgm:t>
        <a:bodyPr/>
        <a:lstStyle/>
        <a:p>
          <a:endParaRPr lang="de-DE"/>
        </a:p>
      </dgm:t>
    </dgm:pt>
    <dgm:pt modelId="{6818D455-5949-4B94-B782-15C029945744}" type="sibTrans" cxnId="{CF439E7A-A8B9-4F75-91C0-EC77B8C87596}">
      <dgm:prSet/>
      <dgm:spPr/>
      <dgm:t>
        <a:bodyPr/>
        <a:lstStyle/>
        <a:p>
          <a:endParaRPr lang="de-DE"/>
        </a:p>
      </dgm:t>
    </dgm:pt>
    <dgm:pt modelId="{465DC19F-1DB9-4827-AE78-4EC6F1FFA377}">
      <dgm:prSet phldrT="[Text]"/>
      <dgm:spPr/>
      <dgm:t>
        <a:bodyPr/>
        <a:lstStyle/>
        <a:p>
          <a:r>
            <a:rPr lang="de-DE" b="1" dirty="0">
              <a:solidFill>
                <a:srgbClr val="C00000"/>
              </a:solidFill>
              <a:latin typeface="Trebuchet MS" panose="020B0603020202020204" pitchFamily="34" charset="0"/>
            </a:rPr>
            <a:t>Telekommunikation:</a:t>
          </a:r>
          <a:br>
            <a:rPr lang="de-DE" b="1" dirty="0">
              <a:solidFill>
                <a:srgbClr val="C00000"/>
              </a:solidFill>
              <a:latin typeface="Trebuchet MS" panose="020B0603020202020204" pitchFamily="34" charset="0"/>
            </a:rPr>
          </a:br>
          <a:br>
            <a:rPr lang="de-DE" b="1" dirty="0">
              <a:solidFill>
                <a:srgbClr val="C00000"/>
              </a:solidFill>
              <a:latin typeface="Trebuchet MS" panose="020B0603020202020204" pitchFamily="34" charset="0"/>
            </a:rPr>
          </a:br>
          <a:r>
            <a:rPr lang="de-DE" b="0" dirty="0">
              <a:solidFill>
                <a:schemeClr val="tx1"/>
              </a:solidFill>
              <a:latin typeface="Trebuchet MS" panose="020B0603020202020204" pitchFamily="34" charset="0"/>
            </a:rPr>
            <a:t>Umfang und Initiativen zum Breitbandausbau</a:t>
          </a:r>
          <a:endParaRPr lang="de-DE" b="0" dirty="0">
            <a:solidFill>
              <a:schemeClr val="tx1"/>
            </a:solidFill>
          </a:endParaRPr>
        </a:p>
      </dgm:t>
    </dgm:pt>
    <dgm:pt modelId="{33CF79EA-AD94-4D4B-BD62-B3B74FA60B66}" type="parTrans" cxnId="{53248358-8C4E-4654-849E-3ADF6CA624C6}">
      <dgm:prSet/>
      <dgm:spPr/>
      <dgm:t>
        <a:bodyPr/>
        <a:lstStyle/>
        <a:p>
          <a:endParaRPr lang="de-DE"/>
        </a:p>
      </dgm:t>
    </dgm:pt>
    <dgm:pt modelId="{9432BDC3-F20E-4DDF-A0D9-4ADF0CD4D530}" type="sibTrans" cxnId="{53248358-8C4E-4654-849E-3ADF6CA624C6}">
      <dgm:prSet/>
      <dgm:spPr/>
      <dgm:t>
        <a:bodyPr/>
        <a:lstStyle/>
        <a:p>
          <a:endParaRPr lang="de-DE"/>
        </a:p>
      </dgm:t>
    </dgm:pt>
    <dgm:pt modelId="{94D5AC30-EEFA-473E-9028-EBB1EB80D6AA}">
      <dgm:prSet phldrT="[Text]" custT="1"/>
      <dgm:spPr/>
      <dgm:t>
        <a:bodyPr/>
        <a:lstStyle/>
        <a:p>
          <a:r>
            <a:rPr lang="de-DE" sz="1700" b="1" kern="1200" dirty="0">
              <a:solidFill>
                <a:srgbClr val="C00000"/>
              </a:solidFill>
              <a:latin typeface="Trebuchet MS" panose="020B0603020202020204" pitchFamily="34" charset="0"/>
              <a:ea typeface="+mn-ea"/>
              <a:cs typeface="+mn-cs"/>
            </a:rPr>
            <a:t>Energiemanagement:</a:t>
          </a:r>
          <a:br>
            <a:rPr lang="de-DE" sz="1700" b="1" kern="1200" dirty="0">
              <a:solidFill>
                <a:srgbClr val="C00000"/>
              </a:solidFill>
              <a:latin typeface="Trebuchet MS" panose="020B0603020202020204" pitchFamily="34" charset="0"/>
              <a:ea typeface="+mn-ea"/>
              <a:cs typeface="+mn-cs"/>
            </a:rPr>
          </a:br>
          <a:br>
            <a:rPr lang="de-DE" sz="1700" b="1" kern="1200" dirty="0">
              <a:solidFill>
                <a:srgbClr val="C00000"/>
              </a:solidFill>
              <a:latin typeface="Trebuchet MS" panose="020B0603020202020204" pitchFamily="34" charset="0"/>
              <a:ea typeface="+mn-ea"/>
              <a:cs typeface="+mn-cs"/>
            </a:rPr>
          </a:br>
          <a:r>
            <a:rPr lang="de-DE" sz="1700" b="0" kern="1200" dirty="0">
              <a:solidFill>
                <a:schemeClr val="tx1"/>
              </a:solidFill>
              <a:latin typeface="Trebuchet MS" panose="020B0603020202020204" pitchFamily="34" charset="0"/>
              <a:ea typeface="+mn-ea"/>
              <a:cs typeface="+mn-cs"/>
            </a:rPr>
            <a:t>Maßnahmen für die Attraktivierung erneuerbarer Energien</a:t>
          </a:r>
          <a:br>
            <a:rPr lang="de-DE" sz="1700" b="0" kern="1200" dirty="0">
              <a:solidFill>
                <a:schemeClr val="tx1"/>
              </a:solidFill>
              <a:latin typeface="Trebuchet MS" panose="020B0603020202020204" pitchFamily="34" charset="0"/>
              <a:ea typeface="+mn-ea"/>
              <a:cs typeface="+mn-cs"/>
            </a:rPr>
          </a:br>
          <a:r>
            <a:rPr lang="de-DE" sz="1700" b="0" kern="1200" dirty="0">
              <a:solidFill>
                <a:schemeClr val="tx1"/>
              </a:solidFill>
              <a:latin typeface="Trebuchet MS" panose="020B0603020202020204" pitchFamily="34" charset="0"/>
              <a:ea typeface="+mn-ea"/>
              <a:cs typeface="+mn-cs"/>
            </a:rPr>
            <a:t>Gemeinschaftsprojekte mit Unternehmen</a:t>
          </a:r>
          <a:br>
            <a:rPr lang="de-DE" sz="1300" kern="1200" dirty="0">
              <a:latin typeface="Trebuchet MS" panose="020B0603020202020204" pitchFamily="34" charset="0"/>
            </a:rPr>
          </a:br>
          <a:br>
            <a:rPr lang="de-DE" sz="1300" kern="1200" dirty="0">
              <a:latin typeface="Trebuchet MS" panose="020B0603020202020204" pitchFamily="34" charset="0"/>
            </a:rPr>
          </a:br>
          <a:endParaRPr lang="de-DE" sz="1300" kern="1200" dirty="0"/>
        </a:p>
      </dgm:t>
    </dgm:pt>
    <dgm:pt modelId="{8644F1E2-8EE0-4FAB-827C-C46B3369CE1C}" type="parTrans" cxnId="{B2B493D1-B88E-456E-891F-CE47FCB2BD3B}">
      <dgm:prSet/>
      <dgm:spPr/>
      <dgm:t>
        <a:bodyPr/>
        <a:lstStyle/>
        <a:p>
          <a:endParaRPr lang="de-DE"/>
        </a:p>
      </dgm:t>
    </dgm:pt>
    <dgm:pt modelId="{8E305BBD-E4C6-477A-8835-D75CCB969A1D}" type="sibTrans" cxnId="{B2B493D1-B88E-456E-891F-CE47FCB2BD3B}">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5"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5"/>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4"/>
      <dgm:spPr/>
    </dgm:pt>
    <dgm:pt modelId="{90F38BBB-0992-44DE-BED5-E0C09125670B}" type="pres">
      <dgm:prSet presAssocID="{CEF48924-49A3-40DB-A72E-28798B5BB92A}" presName="vertSpace2b" presStyleCnt="0"/>
      <dgm:spPr/>
    </dgm:pt>
    <dgm:pt modelId="{438715D9-C273-4521-8DFA-C520E9E22F56}" type="pres">
      <dgm:prSet presAssocID="{404AE9F8-F98B-4748-BC8E-BF543F0F32C5}" presName="horz2" presStyleCnt="0"/>
      <dgm:spPr/>
    </dgm:pt>
    <dgm:pt modelId="{A009E113-33E0-4BC3-BAA4-2CC6986939AE}" type="pres">
      <dgm:prSet presAssocID="{404AE9F8-F98B-4748-BC8E-BF543F0F32C5}" presName="horzSpace2" presStyleCnt="0"/>
      <dgm:spPr/>
    </dgm:pt>
    <dgm:pt modelId="{182C7CEA-F9FE-4A5E-9546-63FE1003778E}" type="pres">
      <dgm:prSet presAssocID="{404AE9F8-F98B-4748-BC8E-BF543F0F32C5}" presName="tx2" presStyleLbl="revTx" presStyleIdx="2" presStyleCnt="5"/>
      <dgm:spPr/>
    </dgm:pt>
    <dgm:pt modelId="{3CF69AAE-430D-498B-AF21-9FD930773122}" type="pres">
      <dgm:prSet presAssocID="{404AE9F8-F98B-4748-BC8E-BF543F0F32C5}" presName="vert2" presStyleCnt="0"/>
      <dgm:spPr/>
    </dgm:pt>
    <dgm:pt modelId="{2545BA52-6B2D-4CDD-A810-8EC05559E595}" type="pres">
      <dgm:prSet presAssocID="{404AE9F8-F98B-4748-BC8E-BF543F0F32C5}" presName="thinLine2b" presStyleLbl="callout" presStyleIdx="1" presStyleCnt="4"/>
      <dgm:spPr/>
    </dgm:pt>
    <dgm:pt modelId="{48FF166D-0BA7-4095-92BF-1E9DB551EED6}" type="pres">
      <dgm:prSet presAssocID="{404AE9F8-F98B-4748-BC8E-BF543F0F32C5}" presName="vertSpace2b" presStyleCnt="0"/>
      <dgm:spPr/>
    </dgm:pt>
    <dgm:pt modelId="{80BD4F78-1CC4-484B-B495-7FE23041770F}" type="pres">
      <dgm:prSet presAssocID="{465DC19F-1DB9-4827-AE78-4EC6F1FFA377}" presName="horz2" presStyleCnt="0"/>
      <dgm:spPr/>
    </dgm:pt>
    <dgm:pt modelId="{93EEDE87-870D-4236-A105-C354020366DD}" type="pres">
      <dgm:prSet presAssocID="{465DC19F-1DB9-4827-AE78-4EC6F1FFA377}" presName="horzSpace2" presStyleCnt="0"/>
      <dgm:spPr/>
    </dgm:pt>
    <dgm:pt modelId="{D2EDEA38-4B6E-41ED-9726-EB58B256E8C6}" type="pres">
      <dgm:prSet presAssocID="{465DC19F-1DB9-4827-AE78-4EC6F1FFA377}" presName="tx2" presStyleLbl="revTx" presStyleIdx="3" presStyleCnt="5"/>
      <dgm:spPr/>
    </dgm:pt>
    <dgm:pt modelId="{C3EB5681-5604-4F24-81C4-D1236B06BA1E}" type="pres">
      <dgm:prSet presAssocID="{465DC19F-1DB9-4827-AE78-4EC6F1FFA377}" presName="vert2" presStyleCnt="0"/>
      <dgm:spPr/>
    </dgm:pt>
    <dgm:pt modelId="{8BFEDDB9-9DC0-433F-BD81-55EB4F3EFDCB}" type="pres">
      <dgm:prSet presAssocID="{465DC19F-1DB9-4827-AE78-4EC6F1FFA377}" presName="thinLine2b" presStyleLbl="callout" presStyleIdx="2" presStyleCnt="4"/>
      <dgm:spPr/>
    </dgm:pt>
    <dgm:pt modelId="{236A7098-BE8D-4A8E-BCC4-5B9C289CB9A6}" type="pres">
      <dgm:prSet presAssocID="{465DC19F-1DB9-4827-AE78-4EC6F1FFA377}" presName="vertSpace2b" presStyleCnt="0"/>
      <dgm:spPr/>
    </dgm:pt>
    <dgm:pt modelId="{11BC9198-6454-42BE-A3A1-7A166351F441}" type="pres">
      <dgm:prSet presAssocID="{94D5AC30-EEFA-473E-9028-EBB1EB80D6AA}" presName="horz2" presStyleCnt="0"/>
      <dgm:spPr/>
    </dgm:pt>
    <dgm:pt modelId="{3E14232A-D410-47A1-9861-DD97D1DBE7CD}" type="pres">
      <dgm:prSet presAssocID="{94D5AC30-EEFA-473E-9028-EBB1EB80D6AA}" presName="horzSpace2" presStyleCnt="0"/>
      <dgm:spPr/>
    </dgm:pt>
    <dgm:pt modelId="{EEFB9F5B-D30A-430C-9617-1FBD90EFD655}" type="pres">
      <dgm:prSet presAssocID="{94D5AC30-EEFA-473E-9028-EBB1EB80D6AA}" presName="tx2" presStyleLbl="revTx" presStyleIdx="4" presStyleCnt="5"/>
      <dgm:spPr/>
    </dgm:pt>
    <dgm:pt modelId="{F429E385-144F-4A31-92AF-CDDF95249ABE}" type="pres">
      <dgm:prSet presAssocID="{94D5AC30-EEFA-473E-9028-EBB1EB80D6AA}" presName="vert2" presStyleCnt="0"/>
      <dgm:spPr/>
    </dgm:pt>
    <dgm:pt modelId="{1FCAFE58-175B-4EF3-9899-E4AB2EF6C9DA}" type="pres">
      <dgm:prSet presAssocID="{94D5AC30-EEFA-473E-9028-EBB1EB80D6AA}" presName="thinLine2b" presStyleLbl="callout" presStyleIdx="3" presStyleCnt="4"/>
      <dgm:spPr/>
    </dgm:pt>
    <dgm:pt modelId="{717E2511-1370-424D-8222-05978667D2F1}" type="pres">
      <dgm:prSet presAssocID="{94D5AC30-EEFA-473E-9028-EBB1EB80D6AA}"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DD7F5F17-77CB-45D5-A521-A9575E32AC83}" type="presOf" srcId="{404AE9F8-F98B-4748-BC8E-BF543F0F32C5}" destId="{182C7CEA-F9FE-4A5E-9546-63FE1003778E}" srcOrd="0" destOrd="0" presId="urn:microsoft.com/office/officeart/2008/layout/LinedList"/>
    <dgm:cxn modelId="{53248358-8C4E-4654-849E-3ADF6CA624C6}" srcId="{5C78F2B3-24B5-49B5-8EFD-44A54948E381}" destId="{465DC19F-1DB9-4827-AE78-4EC6F1FFA377}" srcOrd="2" destOrd="0" parTransId="{33CF79EA-AD94-4D4B-BD62-B3B74FA60B66}" sibTransId="{9432BDC3-F20E-4DDF-A0D9-4ADF0CD4D530}"/>
    <dgm:cxn modelId="{AA77BB78-7B59-476C-873C-2D2AF891F39E}" type="presOf" srcId="{5C78F2B3-24B5-49B5-8EFD-44A54948E381}" destId="{E74C121F-8761-4788-833A-6DF005DC926A}" srcOrd="0" destOrd="0" presId="urn:microsoft.com/office/officeart/2008/layout/LinedList"/>
    <dgm:cxn modelId="{CF439E7A-A8B9-4F75-91C0-EC77B8C87596}" srcId="{5C78F2B3-24B5-49B5-8EFD-44A54948E381}" destId="{404AE9F8-F98B-4748-BC8E-BF543F0F32C5}" srcOrd="1" destOrd="0" parTransId="{91EDCDB0-3CE6-4358-BAE6-436C88ED97A1}" sibTransId="{6818D455-5949-4B94-B782-15C029945744}"/>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1E5120A2-2F4B-44D0-A4F1-245065E2EB51}" type="presOf" srcId="{94D5AC30-EEFA-473E-9028-EBB1EB80D6AA}" destId="{EEFB9F5B-D30A-430C-9617-1FBD90EFD655}" srcOrd="0" destOrd="0" presId="urn:microsoft.com/office/officeart/2008/layout/LinedList"/>
    <dgm:cxn modelId="{9F83CDC0-60E1-4BC8-BA73-65690F34978D}" type="presOf" srcId="{465DC19F-1DB9-4827-AE78-4EC6F1FFA377}" destId="{D2EDEA38-4B6E-41ED-9726-EB58B256E8C6}" srcOrd="0" destOrd="0" presId="urn:microsoft.com/office/officeart/2008/layout/LinedList"/>
    <dgm:cxn modelId="{01090ED0-C7A4-4DE0-8570-A311D53E0EBC}" type="presOf" srcId="{274DC9E9-1B99-464D-9405-916CEFA11B57}" destId="{B072C320-59CF-439F-8FE1-B7124DC956E5}" srcOrd="0" destOrd="0" presId="urn:microsoft.com/office/officeart/2008/layout/LinedList"/>
    <dgm:cxn modelId="{B2B493D1-B88E-456E-891F-CE47FCB2BD3B}" srcId="{5C78F2B3-24B5-49B5-8EFD-44A54948E381}" destId="{94D5AC30-EEFA-473E-9028-EBB1EB80D6AA}" srcOrd="3" destOrd="0" parTransId="{8644F1E2-8EE0-4FAB-827C-C46B3369CE1C}" sibTransId="{8E305BBD-E4C6-477A-8835-D75CCB969A1D}"/>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 modelId="{C767AD07-9E2B-4010-A789-C5711ED4E8AD}" type="presParOf" srcId="{247B320A-317B-45CF-8FC2-0EA673657825}" destId="{438715D9-C273-4521-8DFA-C520E9E22F56}" srcOrd="4" destOrd="0" presId="urn:microsoft.com/office/officeart/2008/layout/LinedList"/>
    <dgm:cxn modelId="{2239AF36-40FF-4C77-A47A-FDBAA57A4641}" type="presParOf" srcId="{438715D9-C273-4521-8DFA-C520E9E22F56}" destId="{A009E113-33E0-4BC3-BAA4-2CC6986939AE}" srcOrd="0" destOrd="0" presId="urn:microsoft.com/office/officeart/2008/layout/LinedList"/>
    <dgm:cxn modelId="{5F892345-0E92-41DF-A7D3-0AB7150D5C42}" type="presParOf" srcId="{438715D9-C273-4521-8DFA-C520E9E22F56}" destId="{182C7CEA-F9FE-4A5E-9546-63FE1003778E}" srcOrd="1" destOrd="0" presId="urn:microsoft.com/office/officeart/2008/layout/LinedList"/>
    <dgm:cxn modelId="{FD1F6945-5A43-4D47-9FB7-EC75AA2EB7CA}" type="presParOf" srcId="{438715D9-C273-4521-8DFA-C520E9E22F56}" destId="{3CF69AAE-430D-498B-AF21-9FD930773122}" srcOrd="2" destOrd="0" presId="urn:microsoft.com/office/officeart/2008/layout/LinedList"/>
    <dgm:cxn modelId="{BD799F7B-A7E8-47AB-8C3F-E7C03A5C4141}" type="presParOf" srcId="{247B320A-317B-45CF-8FC2-0EA673657825}" destId="{2545BA52-6B2D-4CDD-A810-8EC05559E595}" srcOrd="5" destOrd="0" presId="urn:microsoft.com/office/officeart/2008/layout/LinedList"/>
    <dgm:cxn modelId="{50A18509-8DE9-41A7-BADB-CAB548F9C1A4}" type="presParOf" srcId="{247B320A-317B-45CF-8FC2-0EA673657825}" destId="{48FF166D-0BA7-4095-92BF-1E9DB551EED6}" srcOrd="6" destOrd="0" presId="urn:microsoft.com/office/officeart/2008/layout/LinedList"/>
    <dgm:cxn modelId="{F3A5A31D-4E5F-478B-AA9B-44586A410E6D}" type="presParOf" srcId="{247B320A-317B-45CF-8FC2-0EA673657825}" destId="{80BD4F78-1CC4-484B-B495-7FE23041770F}" srcOrd="7" destOrd="0" presId="urn:microsoft.com/office/officeart/2008/layout/LinedList"/>
    <dgm:cxn modelId="{24A11BBF-3616-40C1-AE55-ACCAF41F083B}" type="presParOf" srcId="{80BD4F78-1CC4-484B-B495-7FE23041770F}" destId="{93EEDE87-870D-4236-A105-C354020366DD}" srcOrd="0" destOrd="0" presId="urn:microsoft.com/office/officeart/2008/layout/LinedList"/>
    <dgm:cxn modelId="{DBC97C47-1420-4803-B68A-87E9FDF0CEAC}" type="presParOf" srcId="{80BD4F78-1CC4-484B-B495-7FE23041770F}" destId="{D2EDEA38-4B6E-41ED-9726-EB58B256E8C6}" srcOrd="1" destOrd="0" presId="urn:microsoft.com/office/officeart/2008/layout/LinedList"/>
    <dgm:cxn modelId="{54B36967-8AB9-4051-99E0-80DB42992DCD}" type="presParOf" srcId="{80BD4F78-1CC4-484B-B495-7FE23041770F}" destId="{C3EB5681-5604-4F24-81C4-D1236B06BA1E}" srcOrd="2" destOrd="0" presId="urn:microsoft.com/office/officeart/2008/layout/LinedList"/>
    <dgm:cxn modelId="{B61E5DFC-E1BB-40FA-B840-0B0A68AD6DD4}" type="presParOf" srcId="{247B320A-317B-45CF-8FC2-0EA673657825}" destId="{8BFEDDB9-9DC0-433F-BD81-55EB4F3EFDCB}" srcOrd="8" destOrd="0" presId="urn:microsoft.com/office/officeart/2008/layout/LinedList"/>
    <dgm:cxn modelId="{744E05B1-8916-4C11-B628-2FD1709ADE4B}" type="presParOf" srcId="{247B320A-317B-45CF-8FC2-0EA673657825}" destId="{236A7098-BE8D-4A8E-BCC4-5B9C289CB9A6}" srcOrd="9" destOrd="0" presId="urn:microsoft.com/office/officeart/2008/layout/LinedList"/>
    <dgm:cxn modelId="{FB27D671-948D-44E9-AEB2-026426246991}" type="presParOf" srcId="{247B320A-317B-45CF-8FC2-0EA673657825}" destId="{11BC9198-6454-42BE-A3A1-7A166351F441}" srcOrd="10" destOrd="0" presId="urn:microsoft.com/office/officeart/2008/layout/LinedList"/>
    <dgm:cxn modelId="{13F97165-2DAA-4CD7-89B8-376D30EF9CBA}" type="presParOf" srcId="{11BC9198-6454-42BE-A3A1-7A166351F441}" destId="{3E14232A-D410-47A1-9861-DD97D1DBE7CD}" srcOrd="0" destOrd="0" presId="urn:microsoft.com/office/officeart/2008/layout/LinedList"/>
    <dgm:cxn modelId="{CCE89513-A4F7-4324-A144-81E8F3FD787A}" type="presParOf" srcId="{11BC9198-6454-42BE-A3A1-7A166351F441}" destId="{EEFB9F5B-D30A-430C-9617-1FBD90EFD655}" srcOrd="1" destOrd="0" presId="urn:microsoft.com/office/officeart/2008/layout/LinedList"/>
    <dgm:cxn modelId="{499662C3-622E-4D48-AB53-07394F341DA4}" type="presParOf" srcId="{11BC9198-6454-42BE-A3A1-7A166351F441}" destId="{F429E385-144F-4A31-92AF-CDDF95249ABE}" srcOrd="2" destOrd="0" presId="urn:microsoft.com/office/officeart/2008/layout/LinedList"/>
    <dgm:cxn modelId="{5CE126B3-ED54-4777-9E44-114461CC17AC}" type="presParOf" srcId="{247B320A-317B-45CF-8FC2-0EA673657825}" destId="{1FCAFE58-175B-4EF3-9899-E4AB2EF6C9DA}" srcOrd="11" destOrd="0" presId="urn:microsoft.com/office/officeart/2008/layout/LinedList"/>
    <dgm:cxn modelId="{D8304598-3B98-4BC2-B723-B74B6B069C3D}" type="presParOf" srcId="{247B320A-317B-45CF-8FC2-0EA673657825}" destId="{717E2511-1370-424D-8222-05978667D2F1}" srcOrd="12"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r>
            <a:rPr lang="de-DE" sz="2700" dirty="0">
              <a:latin typeface="Trebuchet MS" panose="020B0603020202020204" pitchFamily="34" charset="0"/>
            </a:rPr>
            <a:t>Soziale Infrastruktur</a:t>
          </a:r>
        </a:p>
        <a:p>
          <a:endParaRPr lang="de-DE" sz="2000" dirty="0">
            <a:solidFill>
              <a:srgbClr val="C00000"/>
            </a:solidFill>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dgm:spPr/>
      <dgm:t>
        <a:bodyPr/>
        <a:lstStyle/>
        <a:p>
          <a:r>
            <a:rPr lang="de-DE" b="1" dirty="0">
              <a:solidFill>
                <a:srgbClr val="C00000"/>
              </a:solidFill>
              <a:latin typeface="Trebuchet MS" panose="020B0603020202020204" pitchFamily="34" charset="0"/>
            </a:rPr>
            <a:t>Kinderbetreuung:</a:t>
          </a:r>
          <a:br>
            <a:rPr lang="de-DE" b="1" dirty="0">
              <a:solidFill>
                <a:srgbClr val="C00000"/>
              </a:solidFill>
              <a:latin typeface="Trebuchet MS" panose="020B0603020202020204" pitchFamily="34" charset="0"/>
            </a:rPr>
          </a:br>
          <a:br>
            <a:rPr lang="de-DE" b="1" dirty="0">
              <a:solidFill>
                <a:srgbClr val="C00000"/>
              </a:solidFill>
              <a:latin typeface="Trebuchet MS" panose="020B0603020202020204" pitchFamily="34" charset="0"/>
            </a:rPr>
          </a:br>
          <a:r>
            <a:rPr lang="de-DE" b="0" dirty="0">
              <a:solidFill>
                <a:schemeClr val="tx1"/>
              </a:solidFill>
              <a:latin typeface="Trebuchet MS" panose="020B0603020202020204" pitchFamily="34" charset="0"/>
            </a:rPr>
            <a:t>Art und Umfang der Betreuung gestaffelt nach Alter, Teilzeit und Vollzeit</a:t>
          </a:r>
          <a:br>
            <a:rPr lang="de-DE" b="0" dirty="0">
              <a:solidFill>
                <a:schemeClr val="tx1"/>
              </a:solidFill>
              <a:latin typeface="Trebuchet MS" panose="020B0603020202020204" pitchFamily="34" charset="0"/>
            </a:rPr>
          </a:br>
          <a:r>
            <a:rPr lang="de-DE" b="0" dirty="0">
              <a:solidFill>
                <a:schemeClr val="tx1"/>
              </a:solidFill>
              <a:latin typeface="Trebuchet MS" panose="020B0603020202020204" pitchFamily="34" charset="0"/>
            </a:rPr>
            <a:t>Kooperationen mit Unternehmen (Betriebskindergärten)</a:t>
          </a: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404AE9F8-F98B-4748-BC8E-BF543F0F32C5}">
      <dgm:prSet phldrT="[Text]" custT="1"/>
      <dgm:spPr/>
      <dgm:t>
        <a:bodyPr/>
        <a:lstStyle/>
        <a:p>
          <a:r>
            <a:rPr lang="de-DE" sz="1700" b="1" kern="1200" dirty="0">
              <a:solidFill>
                <a:srgbClr val="C00000"/>
              </a:solidFill>
              <a:latin typeface="Trebuchet MS" panose="020B0603020202020204" pitchFamily="34" charset="0"/>
            </a:rPr>
            <a:t>Gesundheit:</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Konditionen für </a:t>
          </a:r>
          <a:r>
            <a:rPr lang="de-DE" sz="1700" b="0" kern="1200" dirty="0">
              <a:solidFill>
                <a:prstClr val="black"/>
              </a:solidFill>
              <a:latin typeface="Trebuchet MS" panose="020B0603020202020204" pitchFamily="34" charset="0"/>
              <a:ea typeface="+mn-ea"/>
              <a:cs typeface="+mn-cs"/>
            </a:rPr>
            <a:t>Freizeitmöglichkeiten für Arbeitnehmer, die nicht Gemeindebürger sind</a:t>
          </a:r>
          <a:br>
            <a:rPr lang="de-DE" sz="1700" b="0" kern="1200" dirty="0">
              <a:solidFill>
                <a:prstClr val="black"/>
              </a:solidFill>
              <a:latin typeface="Trebuchet MS" panose="020B0603020202020204" pitchFamily="34" charset="0"/>
              <a:ea typeface="+mn-ea"/>
              <a:cs typeface="+mn-cs"/>
            </a:rPr>
          </a:br>
          <a:r>
            <a:rPr lang="de-DE" sz="1700" b="0" kern="1200" dirty="0">
              <a:solidFill>
                <a:prstClr val="black"/>
              </a:solidFill>
              <a:latin typeface="Trebuchet MS" panose="020B0603020202020204" pitchFamily="34" charset="0"/>
              <a:ea typeface="+mn-ea"/>
              <a:cs typeface="+mn-cs"/>
            </a:rPr>
            <a:t>Zeitfenster für Berufstätige bei Ärzten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Besetzung der Planstellen der Gesundheitsversorgung</a:t>
          </a:r>
        </a:p>
      </dgm:t>
    </dgm:pt>
    <dgm:pt modelId="{91EDCDB0-3CE6-4358-BAE6-436C88ED97A1}" type="parTrans" cxnId="{CF439E7A-A8B9-4F75-91C0-EC77B8C87596}">
      <dgm:prSet/>
      <dgm:spPr/>
      <dgm:t>
        <a:bodyPr/>
        <a:lstStyle/>
        <a:p>
          <a:endParaRPr lang="de-DE"/>
        </a:p>
      </dgm:t>
    </dgm:pt>
    <dgm:pt modelId="{6818D455-5949-4B94-B782-15C029945744}" type="sibTrans" cxnId="{CF439E7A-A8B9-4F75-91C0-EC77B8C87596}">
      <dgm:prSet/>
      <dgm:spPr/>
      <dgm:t>
        <a:bodyPr/>
        <a:lstStyle/>
        <a:p>
          <a:endParaRPr lang="de-DE"/>
        </a:p>
      </dgm:t>
    </dgm:pt>
    <dgm:pt modelId="{465DC19F-1DB9-4827-AE78-4EC6F1FFA377}">
      <dgm:prSet phldrT="[Text]" custT="1"/>
      <dgm:spPr/>
      <dgm:t>
        <a:bodyPr/>
        <a:lstStyle/>
        <a:p>
          <a:r>
            <a:rPr lang="de-DE" sz="1700" b="1" kern="1200" dirty="0">
              <a:solidFill>
                <a:srgbClr val="C00000"/>
              </a:solidFill>
              <a:latin typeface="Trebuchet MS" panose="020B0603020202020204" pitchFamily="34" charset="0"/>
            </a:rPr>
            <a:t>Sozialer Zusammenhalt:</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Vernetzungsevents und Einbindung Unternehmen (Sponsoring)</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Partnergemeinden und Kooperationen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Teilnahme am offenen Haushalt</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Maßnahmen zur Eingliederung </a:t>
          </a:r>
          <a:r>
            <a:rPr lang="de-DE" sz="1700" b="0" kern="1200" dirty="0">
              <a:solidFill>
                <a:prstClr val="black"/>
              </a:solidFill>
              <a:latin typeface="Trebuchet MS" panose="020B0603020202020204" pitchFamily="34" charset="0"/>
              <a:ea typeface="+mn-ea"/>
              <a:cs typeface="+mn-cs"/>
            </a:rPr>
            <a:t>neuer Gemeindebürger</a:t>
          </a:r>
        </a:p>
      </dgm:t>
    </dgm:pt>
    <dgm:pt modelId="{33CF79EA-AD94-4D4B-BD62-B3B74FA60B66}" type="parTrans" cxnId="{53248358-8C4E-4654-849E-3ADF6CA624C6}">
      <dgm:prSet/>
      <dgm:spPr/>
      <dgm:t>
        <a:bodyPr/>
        <a:lstStyle/>
        <a:p>
          <a:endParaRPr lang="de-DE"/>
        </a:p>
      </dgm:t>
    </dgm:pt>
    <dgm:pt modelId="{9432BDC3-F20E-4DDF-A0D9-4ADF0CD4D530}" type="sibTrans" cxnId="{53248358-8C4E-4654-849E-3ADF6CA624C6}">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4" custScaleX="126875"/>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4"/>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3"/>
      <dgm:spPr/>
    </dgm:pt>
    <dgm:pt modelId="{90F38BBB-0992-44DE-BED5-E0C09125670B}" type="pres">
      <dgm:prSet presAssocID="{CEF48924-49A3-40DB-A72E-28798B5BB92A}" presName="vertSpace2b" presStyleCnt="0"/>
      <dgm:spPr/>
    </dgm:pt>
    <dgm:pt modelId="{438715D9-C273-4521-8DFA-C520E9E22F56}" type="pres">
      <dgm:prSet presAssocID="{404AE9F8-F98B-4748-BC8E-BF543F0F32C5}" presName="horz2" presStyleCnt="0"/>
      <dgm:spPr/>
    </dgm:pt>
    <dgm:pt modelId="{A009E113-33E0-4BC3-BAA4-2CC6986939AE}" type="pres">
      <dgm:prSet presAssocID="{404AE9F8-F98B-4748-BC8E-BF543F0F32C5}" presName="horzSpace2" presStyleCnt="0"/>
      <dgm:spPr/>
    </dgm:pt>
    <dgm:pt modelId="{182C7CEA-F9FE-4A5E-9546-63FE1003778E}" type="pres">
      <dgm:prSet presAssocID="{404AE9F8-F98B-4748-BC8E-BF543F0F32C5}" presName="tx2" presStyleLbl="revTx" presStyleIdx="2" presStyleCnt="4"/>
      <dgm:spPr/>
    </dgm:pt>
    <dgm:pt modelId="{3CF69AAE-430D-498B-AF21-9FD930773122}" type="pres">
      <dgm:prSet presAssocID="{404AE9F8-F98B-4748-BC8E-BF543F0F32C5}" presName="vert2" presStyleCnt="0"/>
      <dgm:spPr/>
    </dgm:pt>
    <dgm:pt modelId="{2545BA52-6B2D-4CDD-A810-8EC05559E595}" type="pres">
      <dgm:prSet presAssocID="{404AE9F8-F98B-4748-BC8E-BF543F0F32C5}" presName="thinLine2b" presStyleLbl="callout" presStyleIdx="1" presStyleCnt="3"/>
      <dgm:spPr/>
    </dgm:pt>
    <dgm:pt modelId="{48FF166D-0BA7-4095-92BF-1E9DB551EED6}" type="pres">
      <dgm:prSet presAssocID="{404AE9F8-F98B-4748-BC8E-BF543F0F32C5}" presName="vertSpace2b" presStyleCnt="0"/>
      <dgm:spPr/>
    </dgm:pt>
    <dgm:pt modelId="{80BD4F78-1CC4-484B-B495-7FE23041770F}" type="pres">
      <dgm:prSet presAssocID="{465DC19F-1DB9-4827-AE78-4EC6F1FFA377}" presName="horz2" presStyleCnt="0"/>
      <dgm:spPr/>
    </dgm:pt>
    <dgm:pt modelId="{93EEDE87-870D-4236-A105-C354020366DD}" type="pres">
      <dgm:prSet presAssocID="{465DC19F-1DB9-4827-AE78-4EC6F1FFA377}" presName="horzSpace2" presStyleCnt="0"/>
      <dgm:spPr/>
    </dgm:pt>
    <dgm:pt modelId="{D2EDEA38-4B6E-41ED-9726-EB58B256E8C6}" type="pres">
      <dgm:prSet presAssocID="{465DC19F-1DB9-4827-AE78-4EC6F1FFA377}" presName="tx2" presStyleLbl="revTx" presStyleIdx="3" presStyleCnt="4"/>
      <dgm:spPr/>
    </dgm:pt>
    <dgm:pt modelId="{C3EB5681-5604-4F24-81C4-D1236B06BA1E}" type="pres">
      <dgm:prSet presAssocID="{465DC19F-1DB9-4827-AE78-4EC6F1FFA377}" presName="vert2" presStyleCnt="0"/>
      <dgm:spPr/>
    </dgm:pt>
    <dgm:pt modelId="{8BFEDDB9-9DC0-433F-BD81-55EB4F3EFDCB}" type="pres">
      <dgm:prSet presAssocID="{465DC19F-1DB9-4827-AE78-4EC6F1FFA377}" presName="thinLine2b" presStyleLbl="callout" presStyleIdx="2" presStyleCnt="3"/>
      <dgm:spPr/>
    </dgm:pt>
    <dgm:pt modelId="{236A7098-BE8D-4A8E-BCC4-5B9C289CB9A6}" type="pres">
      <dgm:prSet presAssocID="{465DC19F-1DB9-4827-AE78-4EC6F1FFA377}"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DD7F5F17-77CB-45D5-A521-A9575E32AC83}" type="presOf" srcId="{404AE9F8-F98B-4748-BC8E-BF543F0F32C5}" destId="{182C7CEA-F9FE-4A5E-9546-63FE1003778E}" srcOrd="0" destOrd="0" presId="urn:microsoft.com/office/officeart/2008/layout/LinedList"/>
    <dgm:cxn modelId="{53248358-8C4E-4654-849E-3ADF6CA624C6}" srcId="{5C78F2B3-24B5-49B5-8EFD-44A54948E381}" destId="{465DC19F-1DB9-4827-AE78-4EC6F1FFA377}" srcOrd="2" destOrd="0" parTransId="{33CF79EA-AD94-4D4B-BD62-B3B74FA60B66}" sibTransId="{9432BDC3-F20E-4DDF-A0D9-4ADF0CD4D530}"/>
    <dgm:cxn modelId="{AA77BB78-7B59-476C-873C-2D2AF891F39E}" type="presOf" srcId="{5C78F2B3-24B5-49B5-8EFD-44A54948E381}" destId="{E74C121F-8761-4788-833A-6DF005DC926A}" srcOrd="0" destOrd="0" presId="urn:microsoft.com/office/officeart/2008/layout/LinedList"/>
    <dgm:cxn modelId="{CF439E7A-A8B9-4F75-91C0-EC77B8C87596}" srcId="{5C78F2B3-24B5-49B5-8EFD-44A54948E381}" destId="{404AE9F8-F98B-4748-BC8E-BF543F0F32C5}" srcOrd="1" destOrd="0" parTransId="{91EDCDB0-3CE6-4358-BAE6-436C88ED97A1}" sibTransId="{6818D455-5949-4B94-B782-15C029945744}"/>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9F83CDC0-60E1-4BC8-BA73-65690F34978D}" type="presOf" srcId="{465DC19F-1DB9-4827-AE78-4EC6F1FFA377}" destId="{D2EDEA38-4B6E-41ED-9726-EB58B256E8C6}" srcOrd="0" destOrd="0" presId="urn:microsoft.com/office/officeart/2008/layout/LinedList"/>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 modelId="{C767AD07-9E2B-4010-A789-C5711ED4E8AD}" type="presParOf" srcId="{247B320A-317B-45CF-8FC2-0EA673657825}" destId="{438715D9-C273-4521-8DFA-C520E9E22F56}" srcOrd="4" destOrd="0" presId="urn:microsoft.com/office/officeart/2008/layout/LinedList"/>
    <dgm:cxn modelId="{2239AF36-40FF-4C77-A47A-FDBAA57A4641}" type="presParOf" srcId="{438715D9-C273-4521-8DFA-C520E9E22F56}" destId="{A009E113-33E0-4BC3-BAA4-2CC6986939AE}" srcOrd="0" destOrd="0" presId="urn:microsoft.com/office/officeart/2008/layout/LinedList"/>
    <dgm:cxn modelId="{5F892345-0E92-41DF-A7D3-0AB7150D5C42}" type="presParOf" srcId="{438715D9-C273-4521-8DFA-C520E9E22F56}" destId="{182C7CEA-F9FE-4A5E-9546-63FE1003778E}" srcOrd="1" destOrd="0" presId="urn:microsoft.com/office/officeart/2008/layout/LinedList"/>
    <dgm:cxn modelId="{FD1F6945-5A43-4D47-9FB7-EC75AA2EB7CA}" type="presParOf" srcId="{438715D9-C273-4521-8DFA-C520E9E22F56}" destId="{3CF69AAE-430D-498B-AF21-9FD930773122}" srcOrd="2" destOrd="0" presId="urn:microsoft.com/office/officeart/2008/layout/LinedList"/>
    <dgm:cxn modelId="{BD799F7B-A7E8-47AB-8C3F-E7C03A5C4141}" type="presParOf" srcId="{247B320A-317B-45CF-8FC2-0EA673657825}" destId="{2545BA52-6B2D-4CDD-A810-8EC05559E595}" srcOrd="5" destOrd="0" presId="urn:microsoft.com/office/officeart/2008/layout/LinedList"/>
    <dgm:cxn modelId="{50A18509-8DE9-41A7-BADB-CAB548F9C1A4}" type="presParOf" srcId="{247B320A-317B-45CF-8FC2-0EA673657825}" destId="{48FF166D-0BA7-4095-92BF-1E9DB551EED6}" srcOrd="6" destOrd="0" presId="urn:microsoft.com/office/officeart/2008/layout/LinedList"/>
    <dgm:cxn modelId="{F3A5A31D-4E5F-478B-AA9B-44586A410E6D}" type="presParOf" srcId="{247B320A-317B-45CF-8FC2-0EA673657825}" destId="{80BD4F78-1CC4-484B-B495-7FE23041770F}" srcOrd="7" destOrd="0" presId="urn:microsoft.com/office/officeart/2008/layout/LinedList"/>
    <dgm:cxn modelId="{24A11BBF-3616-40C1-AE55-ACCAF41F083B}" type="presParOf" srcId="{80BD4F78-1CC4-484B-B495-7FE23041770F}" destId="{93EEDE87-870D-4236-A105-C354020366DD}" srcOrd="0" destOrd="0" presId="urn:microsoft.com/office/officeart/2008/layout/LinedList"/>
    <dgm:cxn modelId="{DBC97C47-1420-4803-B68A-87E9FDF0CEAC}" type="presParOf" srcId="{80BD4F78-1CC4-484B-B495-7FE23041770F}" destId="{D2EDEA38-4B6E-41ED-9726-EB58B256E8C6}" srcOrd="1" destOrd="0" presId="urn:microsoft.com/office/officeart/2008/layout/LinedList"/>
    <dgm:cxn modelId="{54B36967-8AB9-4051-99E0-80DB42992DCD}" type="presParOf" srcId="{80BD4F78-1CC4-484B-B495-7FE23041770F}" destId="{C3EB5681-5604-4F24-81C4-D1236B06BA1E}" srcOrd="2" destOrd="0" presId="urn:microsoft.com/office/officeart/2008/layout/LinedList"/>
    <dgm:cxn modelId="{B61E5DFC-E1BB-40FA-B840-0B0A68AD6DD4}" type="presParOf" srcId="{247B320A-317B-45CF-8FC2-0EA673657825}" destId="{8BFEDDB9-9DC0-433F-BD81-55EB4F3EFDCB}" srcOrd="8" destOrd="0" presId="urn:microsoft.com/office/officeart/2008/layout/LinedList"/>
    <dgm:cxn modelId="{744E05B1-8916-4C11-B628-2FD1709ADE4B}" type="presParOf" srcId="{247B320A-317B-45CF-8FC2-0EA673657825}" destId="{236A7098-BE8D-4A8E-BCC4-5B9C289CB9A6}" srcOrd="9" destOrd="0" presId="urn:microsoft.com/office/officeart/2008/layout/LinedList"/>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74DC9E9-1B99-464D-9405-916CEFA11B57}" type="doc">
      <dgm:prSet loTypeId="urn:microsoft.com/office/officeart/2008/layout/LinedList" loCatId="list" qsTypeId="urn:microsoft.com/office/officeart/2005/8/quickstyle/simple1" qsCatId="simple" csTypeId="urn:microsoft.com/office/officeart/2005/8/colors/accent0_2" csCatId="mainScheme" phldr="1"/>
      <dgm:spPr/>
      <dgm:t>
        <a:bodyPr/>
        <a:lstStyle/>
        <a:p>
          <a:endParaRPr lang="de-DE"/>
        </a:p>
      </dgm:t>
    </dgm:pt>
    <dgm:pt modelId="{5C78F2B3-24B5-49B5-8EFD-44A54948E381}">
      <dgm:prSet phldrT="[Text]" custT="1"/>
      <dgm:spPr/>
      <dgm:t>
        <a:bodyPr/>
        <a:lstStyle/>
        <a:p>
          <a:endParaRPr lang="de-DE" sz="1400" b="0" i="0" dirty="0"/>
        </a:p>
        <a:p>
          <a:r>
            <a:rPr lang="de-DE" sz="1400" b="0" i="0" dirty="0"/>
            <a:t>Eine aktive Verkehrsplanung, inklusive </a:t>
          </a:r>
          <a:r>
            <a:rPr lang="de-DE" sz="1400" b="0" i="0" dirty="0" err="1"/>
            <a:t>Einpendelpläne</a:t>
          </a:r>
          <a:r>
            <a:rPr lang="de-DE" sz="1400" b="0" i="0" dirty="0"/>
            <a:t> und Radnetzwerke, ist für Wirtschaft und Gemeinden entscheidend. Sie fördert nicht nur die reibungslose Bewegung von Arbeitskräften und Gütern, was die wirtschaftliche Produktivität steigert, sondern auch die Nachhaltigkeit. Gut geplante Verkehrssysteme reduzieren Verkehrsstaus und verbessern die Lebensqualität. </a:t>
          </a:r>
        </a:p>
        <a:p>
          <a:r>
            <a:rPr lang="de-DE" sz="1400" b="0" i="0" dirty="0"/>
            <a:t>Unternehmen können von dieser Nachhaltigkeit profitieren, indem sie emissionsärmere Anfahrtswege in ihre Berichterstattung integrieren. </a:t>
          </a:r>
        </a:p>
        <a:p>
          <a:r>
            <a:rPr lang="de-DE" sz="1400" b="0" i="0" dirty="0"/>
            <a:t>Austausch und Engagement zwischen Wirtschaft und Gemeinden für eine effiziente Verkehrsplanung trägt zur Attraktivität und Wettbewerbsfähigkeit von Wirtschaftsstandorten und Gemeinden bei.</a:t>
          </a:r>
          <a:endParaRPr lang="de-DE" sz="1400" dirty="0">
            <a:solidFill>
              <a:srgbClr val="C00000"/>
            </a:solidFill>
            <a:latin typeface="Trebuchet MS" panose="020B0603020202020204" pitchFamily="34" charset="0"/>
          </a:endParaRPr>
        </a:p>
      </dgm:t>
    </dgm:pt>
    <dgm:pt modelId="{47E57D94-0465-48F3-9FE5-6BC0761291ED}" type="parTrans" cxnId="{29B4657C-71D6-49D0-96E1-CC565AEDDC66}">
      <dgm:prSet/>
      <dgm:spPr/>
      <dgm:t>
        <a:bodyPr/>
        <a:lstStyle/>
        <a:p>
          <a:endParaRPr lang="de-DE"/>
        </a:p>
      </dgm:t>
    </dgm:pt>
    <dgm:pt modelId="{E5BD94F0-07D6-4EE1-9C21-5D077C672F60}" type="sibTrans" cxnId="{29B4657C-71D6-49D0-96E1-CC565AEDDC66}">
      <dgm:prSet/>
      <dgm:spPr/>
      <dgm:t>
        <a:bodyPr/>
        <a:lstStyle/>
        <a:p>
          <a:endParaRPr lang="de-DE"/>
        </a:p>
      </dgm:t>
    </dgm:pt>
    <dgm:pt modelId="{CEF48924-49A3-40DB-A72E-28798B5BB92A}">
      <dgm:prSet phldrT="[Text]"/>
      <dgm:spPr/>
      <dgm:t>
        <a:bodyPr/>
        <a:lstStyle/>
        <a:p>
          <a:r>
            <a:rPr lang="de-DE" b="1" dirty="0">
              <a:solidFill>
                <a:srgbClr val="C00000"/>
              </a:solidFill>
              <a:latin typeface="Trebuchet MS" panose="020B0603020202020204" pitchFamily="34" charset="0"/>
            </a:rPr>
            <a:t>Best Practice Feldbach Mobil – Nachhaltig an Ziel</a:t>
          </a:r>
          <a:br>
            <a:rPr lang="de-DE" b="1" dirty="0">
              <a:solidFill>
                <a:srgbClr val="C00000"/>
              </a:solidFill>
              <a:latin typeface="Trebuchet MS" panose="020B0603020202020204" pitchFamily="34" charset="0"/>
            </a:rPr>
          </a:br>
          <a:br>
            <a:rPr lang="de-DE" b="1" dirty="0">
              <a:solidFill>
                <a:srgbClr val="C00000"/>
              </a:solidFill>
              <a:latin typeface="Trebuchet MS" panose="020B0603020202020204" pitchFamily="34" charset="0"/>
            </a:rPr>
          </a:br>
          <a:r>
            <a:rPr lang="de-DE" b="0" dirty="0">
              <a:solidFill>
                <a:schemeClr val="tx1"/>
              </a:solidFill>
              <a:latin typeface="Trebuchet MS" panose="020B0603020202020204" pitchFamily="34" charset="0"/>
            </a:rPr>
            <a:t>Viele Wege führen nach Rom – heißt es. Das gilt auch für Mobilität. Es muss nicht immer das Auto sein, so das Motto in Feldbach.</a:t>
          </a:r>
        </a:p>
        <a:p>
          <a:r>
            <a:rPr lang="de-DE" b="0" dirty="0">
              <a:solidFill>
                <a:schemeClr val="tx1"/>
              </a:solidFill>
              <a:latin typeface="Trebuchet MS" panose="020B0603020202020204" pitchFamily="34" charset="0"/>
            </a:rPr>
            <a:t>Hier wurde ein umfassendes Konzept entwickelt, das im Sinne der Multimodalität viele unterschiedliche Optionen vereint. Dazu zählen die Forcierung des öffentlichen Verkehrs, der Ausbau der E-Ladestationen, Radwegenetze und die Einladung auch mal die eine oder andere Strecke zu Fuß zu gehen. </a:t>
          </a:r>
        </a:p>
        <a:p>
          <a:r>
            <a:rPr lang="de-DE" b="1" dirty="0">
              <a:solidFill>
                <a:srgbClr val="C00000"/>
              </a:solidFill>
              <a:latin typeface="Trebuchet MS" panose="020B0603020202020204" pitchFamily="34" charset="0"/>
            </a:rPr>
            <a:t> </a:t>
          </a:r>
          <a:r>
            <a:rPr lang="de-AT" b="0" i="0" dirty="0"/>
            <a:t>www.feldbach.gv.at/mobil</a:t>
          </a:r>
          <a:endParaRPr lang="de-DE" dirty="0">
            <a:solidFill>
              <a:schemeClr val="tx1"/>
            </a:solidFill>
            <a:latin typeface="Trebuchet MS" panose="020B0603020202020204" pitchFamily="34" charset="0"/>
          </a:endParaRPr>
        </a:p>
      </dgm:t>
    </dgm:pt>
    <dgm:pt modelId="{B1EFD1A2-8F49-4869-8F89-1763F11F3143}" type="parTrans" cxnId="{734A377E-63E2-4413-A479-EF6F260F895F}">
      <dgm:prSet/>
      <dgm:spPr/>
      <dgm:t>
        <a:bodyPr/>
        <a:lstStyle/>
        <a:p>
          <a:endParaRPr lang="de-DE"/>
        </a:p>
      </dgm:t>
    </dgm:pt>
    <dgm:pt modelId="{2028122B-BA8B-4BFD-BF53-C100D1811906}" type="sibTrans" cxnId="{734A377E-63E2-4413-A479-EF6F260F895F}">
      <dgm:prSet/>
      <dgm:spPr/>
      <dgm:t>
        <a:bodyPr/>
        <a:lstStyle/>
        <a:p>
          <a:endParaRPr lang="de-DE"/>
        </a:p>
      </dgm:t>
    </dgm:pt>
    <dgm:pt modelId="{404AE9F8-F98B-4748-BC8E-BF543F0F32C5}">
      <dgm:prSet phldrT="[Text]" custT="1"/>
      <dgm:spPr/>
      <dgm:t>
        <a:bodyPr/>
        <a:lstStyle/>
        <a:p>
          <a:pPr marL="0" lvl="0" algn="l" defTabSz="622300">
            <a:lnSpc>
              <a:spcPct val="90000"/>
            </a:lnSpc>
            <a:spcBef>
              <a:spcPct val="0"/>
            </a:spcBef>
            <a:spcAft>
              <a:spcPct val="35000"/>
            </a:spcAft>
            <a:buNone/>
          </a:pPr>
          <a:r>
            <a:rPr lang="de-DE" sz="1400" b="1" kern="1200" dirty="0">
              <a:solidFill>
                <a:srgbClr val="C00000"/>
              </a:solidFill>
              <a:latin typeface="Trebuchet MS" panose="020B0603020202020204" pitchFamily="34" charset="0"/>
              <a:ea typeface="+mn-ea"/>
              <a:cs typeface="+mn-cs"/>
            </a:rPr>
            <a:t>Best Practice </a:t>
          </a:r>
          <a:r>
            <a:rPr lang="de-DE" sz="1400" b="1" kern="1200" dirty="0" err="1">
              <a:solidFill>
                <a:srgbClr val="C00000"/>
              </a:solidFill>
              <a:latin typeface="Trebuchet MS" panose="020B0603020202020204" pitchFamily="34" charset="0"/>
              <a:ea typeface="+mn-ea"/>
              <a:cs typeface="+mn-cs"/>
            </a:rPr>
            <a:t>Gabersdorf</a:t>
          </a:r>
          <a:endParaRPr lang="de-DE" sz="1400" b="1" kern="1200" dirty="0">
            <a:solidFill>
              <a:srgbClr val="C00000"/>
            </a:solidFill>
            <a:latin typeface="Trebuchet MS" panose="020B0603020202020204" pitchFamily="34" charset="0"/>
            <a:ea typeface="+mn-ea"/>
            <a:cs typeface="+mn-cs"/>
          </a:endParaRPr>
        </a:p>
        <a:p>
          <a:pPr marL="0" lvl="0" algn="l" defTabSz="622300">
            <a:lnSpc>
              <a:spcPct val="90000"/>
            </a:lnSpc>
            <a:spcBef>
              <a:spcPct val="0"/>
            </a:spcBef>
            <a:spcAft>
              <a:spcPct val="35000"/>
            </a:spcAft>
            <a:buNone/>
          </a:pPr>
          <a:r>
            <a:rPr lang="de-DE" sz="1400" b="0" kern="1200" dirty="0" err="1">
              <a:solidFill>
                <a:prstClr val="black"/>
              </a:solidFill>
              <a:latin typeface="Trebuchet MS" panose="020B0603020202020204" pitchFamily="34" charset="0"/>
              <a:ea typeface="+mn-ea"/>
              <a:cs typeface="+mn-cs"/>
            </a:rPr>
            <a:t>Gabersdorf</a:t>
          </a:r>
          <a:r>
            <a:rPr lang="de-DE" sz="1400" b="0" kern="1200" dirty="0">
              <a:solidFill>
                <a:prstClr val="black"/>
              </a:solidFill>
              <a:latin typeface="Trebuchet MS" panose="020B0603020202020204" pitchFamily="34" charset="0"/>
              <a:ea typeface="+mn-ea"/>
              <a:cs typeface="+mn-cs"/>
            </a:rPr>
            <a:t>, als e5 Gemeinde, legt einen starken Fokus auf Mobilität als Kernthema der Nachhaltigkeit. </a:t>
          </a:r>
        </a:p>
        <a:p>
          <a:pPr marL="0" lvl="0" algn="l" defTabSz="622300">
            <a:lnSpc>
              <a:spcPct val="90000"/>
            </a:lnSpc>
            <a:spcBef>
              <a:spcPct val="0"/>
            </a:spcBef>
            <a:spcAft>
              <a:spcPct val="35000"/>
            </a:spcAft>
            <a:buNone/>
          </a:pPr>
          <a:r>
            <a:rPr lang="de-DE" sz="1400" b="0" kern="1200" dirty="0">
              <a:solidFill>
                <a:prstClr val="black"/>
              </a:solidFill>
              <a:latin typeface="Trebuchet MS" panose="020B0603020202020204" pitchFamily="34" charset="0"/>
              <a:ea typeface="+mn-ea"/>
              <a:cs typeface="+mn-cs"/>
            </a:rPr>
            <a:t>Neben dem Radwegeausbau fördert die Gemeinde Alternativen im öffentlichen Verkehr wie Einkaufs-Fahrgemeinschaften und implementiert das bedarfsorientierte Mikro-ÖV "</a:t>
          </a:r>
          <a:r>
            <a:rPr lang="de-DE" sz="1400" b="0" kern="1200" dirty="0" err="1">
              <a:solidFill>
                <a:prstClr val="black"/>
              </a:solidFill>
              <a:latin typeface="Trebuchet MS" panose="020B0603020202020204" pitchFamily="34" charset="0"/>
              <a:ea typeface="+mn-ea"/>
              <a:cs typeface="+mn-cs"/>
            </a:rPr>
            <a:t>Regiomobil</a:t>
          </a:r>
          <a:r>
            <a:rPr lang="de-DE" sz="1400" b="0" kern="1200" dirty="0">
              <a:solidFill>
                <a:prstClr val="black"/>
              </a:solidFill>
              <a:latin typeface="Trebuchet MS" panose="020B0603020202020204" pitchFamily="34" charset="0"/>
              <a:ea typeface="+mn-ea"/>
              <a:cs typeface="+mn-cs"/>
            </a:rPr>
            <a:t>". Der gemeindeeigene E-Kindergartenbus transportiert nicht nur Kindergartenkinder, sondern verteilt auch Essen auf Rädern und übernimmt Vereinstransporte.</a:t>
          </a:r>
        </a:p>
        <a:p>
          <a:pPr marL="0" lvl="0" algn="l" defTabSz="622300">
            <a:lnSpc>
              <a:spcPct val="90000"/>
            </a:lnSpc>
            <a:spcBef>
              <a:spcPct val="0"/>
            </a:spcBef>
            <a:spcAft>
              <a:spcPct val="35000"/>
            </a:spcAft>
            <a:buNone/>
          </a:pPr>
          <a:r>
            <a:rPr lang="de-AT" sz="1400" b="0" i="0" kern="1200" dirty="0">
              <a:solidFill>
                <a:prstClr val="black">
                  <a:hueOff val="0"/>
                  <a:satOff val="0"/>
                  <a:lumOff val="0"/>
                  <a:alphaOff val="0"/>
                </a:prstClr>
              </a:solidFill>
              <a:latin typeface="Calibri" panose="020F0502020204030204"/>
              <a:ea typeface="+mn-ea"/>
              <a:cs typeface="+mn-cs"/>
            </a:rPr>
            <a:t>https://www.gabersdorf.gv.at/e5-gemeinde</a:t>
          </a:r>
        </a:p>
      </dgm:t>
    </dgm:pt>
    <dgm:pt modelId="{91EDCDB0-3CE6-4358-BAE6-436C88ED97A1}" type="parTrans" cxnId="{CF439E7A-A8B9-4F75-91C0-EC77B8C87596}">
      <dgm:prSet/>
      <dgm:spPr/>
      <dgm:t>
        <a:bodyPr/>
        <a:lstStyle/>
        <a:p>
          <a:endParaRPr lang="de-DE"/>
        </a:p>
      </dgm:t>
    </dgm:pt>
    <dgm:pt modelId="{6818D455-5949-4B94-B782-15C029945744}" type="sibTrans" cxnId="{CF439E7A-A8B9-4F75-91C0-EC77B8C87596}">
      <dgm:prSet/>
      <dgm:spPr/>
      <dgm:t>
        <a:bodyPr/>
        <a:lstStyle/>
        <a:p>
          <a:endParaRPr lang="de-DE"/>
        </a:p>
      </dgm:t>
    </dgm:pt>
    <dgm:pt modelId="{B072C320-59CF-439F-8FE1-B7124DC956E5}" type="pres">
      <dgm:prSet presAssocID="{274DC9E9-1B99-464D-9405-916CEFA11B57}" presName="vert0" presStyleCnt="0">
        <dgm:presLayoutVars>
          <dgm:dir/>
          <dgm:animOne val="branch"/>
          <dgm:animLvl val="lvl"/>
        </dgm:presLayoutVars>
      </dgm:prSet>
      <dgm:spPr/>
    </dgm:pt>
    <dgm:pt modelId="{6A88FB19-B6CE-4F08-A218-3D96E95FAAC3}" type="pres">
      <dgm:prSet presAssocID="{5C78F2B3-24B5-49B5-8EFD-44A54948E381}" presName="thickLine" presStyleLbl="alignNode1" presStyleIdx="0" presStyleCnt="1"/>
      <dgm:spPr/>
    </dgm:pt>
    <dgm:pt modelId="{E5048588-74A4-4E71-A255-60153D10349D}" type="pres">
      <dgm:prSet presAssocID="{5C78F2B3-24B5-49B5-8EFD-44A54948E381}" presName="horz1" presStyleCnt="0"/>
      <dgm:spPr/>
    </dgm:pt>
    <dgm:pt modelId="{E74C121F-8761-4788-833A-6DF005DC926A}" type="pres">
      <dgm:prSet presAssocID="{5C78F2B3-24B5-49B5-8EFD-44A54948E381}" presName="tx1" presStyleLbl="revTx" presStyleIdx="0" presStyleCnt="3" custScaleX="217598"/>
      <dgm:spPr/>
    </dgm:pt>
    <dgm:pt modelId="{247B320A-317B-45CF-8FC2-0EA673657825}" type="pres">
      <dgm:prSet presAssocID="{5C78F2B3-24B5-49B5-8EFD-44A54948E381}" presName="vert1" presStyleCnt="0"/>
      <dgm:spPr/>
    </dgm:pt>
    <dgm:pt modelId="{F3729624-8EEC-4146-A2B3-D351698F3711}" type="pres">
      <dgm:prSet presAssocID="{CEF48924-49A3-40DB-A72E-28798B5BB92A}" presName="vertSpace2a" presStyleCnt="0"/>
      <dgm:spPr/>
    </dgm:pt>
    <dgm:pt modelId="{F6D17A3D-F764-40EF-AA92-38590AC53FD9}" type="pres">
      <dgm:prSet presAssocID="{CEF48924-49A3-40DB-A72E-28798B5BB92A}" presName="horz2" presStyleCnt="0"/>
      <dgm:spPr/>
    </dgm:pt>
    <dgm:pt modelId="{30468D5D-320C-4EC2-94FD-3E7547FB9ED9}" type="pres">
      <dgm:prSet presAssocID="{CEF48924-49A3-40DB-A72E-28798B5BB92A}" presName="horzSpace2" presStyleCnt="0"/>
      <dgm:spPr/>
    </dgm:pt>
    <dgm:pt modelId="{B147599D-4AB3-465A-B9B1-5164BAE87147}" type="pres">
      <dgm:prSet presAssocID="{CEF48924-49A3-40DB-A72E-28798B5BB92A}" presName="tx2" presStyleLbl="revTx" presStyleIdx="1" presStyleCnt="3"/>
      <dgm:spPr/>
    </dgm:pt>
    <dgm:pt modelId="{729CFE98-0A22-496B-87CB-1DD64E5533C9}" type="pres">
      <dgm:prSet presAssocID="{CEF48924-49A3-40DB-A72E-28798B5BB92A}" presName="vert2" presStyleCnt="0"/>
      <dgm:spPr/>
    </dgm:pt>
    <dgm:pt modelId="{EADA7842-DCB0-4962-9CB1-D3F21474830D}" type="pres">
      <dgm:prSet presAssocID="{CEF48924-49A3-40DB-A72E-28798B5BB92A}" presName="thinLine2b" presStyleLbl="callout" presStyleIdx="0" presStyleCnt="2"/>
      <dgm:spPr/>
    </dgm:pt>
    <dgm:pt modelId="{90F38BBB-0992-44DE-BED5-E0C09125670B}" type="pres">
      <dgm:prSet presAssocID="{CEF48924-49A3-40DB-A72E-28798B5BB92A}" presName="vertSpace2b" presStyleCnt="0"/>
      <dgm:spPr/>
    </dgm:pt>
    <dgm:pt modelId="{438715D9-C273-4521-8DFA-C520E9E22F56}" type="pres">
      <dgm:prSet presAssocID="{404AE9F8-F98B-4748-BC8E-BF543F0F32C5}" presName="horz2" presStyleCnt="0"/>
      <dgm:spPr/>
    </dgm:pt>
    <dgm:pt modelId="{A009E113-33E0-4BC3-BAA4-2CC6986939AE}" type="pres">
      <dgm:prSet presAssocID="{404AE9F8-F98B-4748-BC8E-BF543F0F32C5}" presName="horzSpace2" presStyleCnt="0"/>
      <dgm:spPr/>
    </dgm:pt>
    <dgm:pt modelId="{182C7CEA-F9FE-4A5E-9546-63FE1003778E}" type="pres">
      <dgm:prSet presAssocID="{404AE9F8-F98B-4748-BC8E-BF543F0F32C5}" presName="tx2" presStyleLbl="revTx" presStyleIdx="2" presStyleCnt="3"/>
      <dgm:spPr/>
    </dgm:pt>
    <dgm:pt modelId="{3CF69AAE-430D-498B-AF21-9FD930773122}" type="pres">
      <dgm:prSet presAssocID="{404AE9F8-F98B-4748-BC8E-BF543F0F32C5}" presName="vert2" presStyleCnt="0"/>
      <dgm:spPr/>
    </dgm:pt>
    <dgm:pt modelId="{2545BA52-6B2D-4CDD-A810-8EC05559E595}" type="pres">
      <dgm:prSet presAssocID="{404AE9F8-F98B-4748-BC8E-BF543F0F32C5}" presName="thinLine2b" presStyleLbl="callout" presStyleIdx="1" presStyleCnt="2"/>
      <dgm:spPr/>
    </dgm:pt>
    <dgm:pt modelId="{48FF166D-0BA7-4095-92BF-1E9DB551EED6}" type="pres">
      <dgm:prSet presAssocID="{404AE9F8-F98B-4748-BC8E-BF543F0F32C5}" presName="vertSpace2b" presStyleCnt="0"/>
      <dgm:spPr/>
    </dgm:pt>
  </dgm:ptLst>
  <dgm:cxnLst>
    <dgm:cxn modelId="{90814F0C-8B29-45CB-8BBB-75F24BEED9B0}" type="presOf" srcId="{CEF48924-49A3-40DB-A72E-28798B5BB92A}" destId="{B147599D-4AB3-465A-B9B1-5164BAE87147}" srcOrd="0" destOrd="0" presId="urn:microsoft.com/office/officeart/2008/layout/LinedList"/>
    <dgm:cxn modelId="{DD7F5F17-77CB-45D5-A521-A9575E32AC83}" type="presOf" srcId="{404AE9F8-F98B-4748-BC8E-BF543F0F32C5}" destId="{182C7CEA-F9FE-4A5E-9546-63FE1003778E}" srcOrd="0" destOrd="0" presId="urn:microsoft.com/office/officeart/2008/layout/LinedList"/>
    <dgm:cxn modelId="{AA77BB78-7B59-476C-873C-2D2AF891F39E}" type="presOf" srcId="{5C78F2B3-24B5-49B5-8EFD-44A54948E381}" destId="{E74C121F-8761-4788-833A-6DF005DC926A}" srcOrd="0" destOrd="0" presId="urn:microsoft.com/office/officeart/2008/layout/LinedList"/>
    <dgm:cxn modelId="{CF439E7A-A8B9-4F75-91C0-EC77B8C87596}" srcId="{5C78F2B3-24B5-49B5-8EFD-44A54948E381}" destId="{404AE9F8-F98B-4748-BC8E-BF543F0F32C5}" srcOrd="1" destOrd="0" parTransId="{91EDCDB0-3CE6-4358-BAE6-436C88ED97A1}" sibTransId="{6818D455-5949-4B94-B782-15C029945744}"/>
    <dgm:cxn modelId="{29B4657C-71D6-49D0-96E1-CC565AEDDC66}" srcId="{274DC9E9-1B99-464D-9405-916CEFA11B57}" destId="{5C78F2B3-24B5-49B5-8EFD-44A54948E381}" srcOrd="0" destOrd="0" parTransId="{47E57D94-0465-48F3-9FE5-6BC0761291ED}" sibTransId="{E5BD94F0-07D6-4EE1-9C21-5D077C672F60}"/>
    <dgm:cxn modelId="{734A377E-63E2-4413-A479-EF6F260F895F}" srcId="{5C78F2B3-24B5-49B5-8EFD-44A54948E381}" destId="{CEF48924-49A3-40DB-A72E-28798B5BB92A}" srcOrd="0" destOrd="0" parTransId="{B1EFD1A2-8F49-4869-8F89-1763F11F3143}" sibTransId="{2028122B-BA8B-4BFD-BF53-C100D1811906}"/>
    <dgm:cxn modelId="{01090ED0-C7A4-4DE0-8570-A311D53E0EBC}" type="presOf" srcId="{274DC9E9-1B99-464D-9405-916CEFA11B57}" destId="{B072C320-59CF-439F-8FE1-B7124DC956E5}" srcOrd="0" destOrd="0" presId="urn:microsoft.com/office/officeart/2008/layout/LinedList"/>
    <dgm:cxn modelId="{14B5ED4D-2456-4211-9F08-9C328801B966}" type="presParOf" srcId="{B072C320-59CF-439F-8FE1-B7124DC956E5}" destId="{6A88FB19-B6CE-4F08-A218-3D96E95FAAC3}" srcOrd="0" destOrd="0" presId="urn:microsoft.com/office/officeart/2008/layout/LinedList"/>
    <dgm:cxn modelId="{F375B63A-F5C6-4602-BA99-0F401F60789F}" type="presParOf" srcId="{B072C320-59CF-439F-8FE1-B7124DC956E5}" destId="{E5048588-74A4-4E71-A255-60153D10349D}" srcOrd="1" destOrd="0" presId="urn:microsoft.com/office/officeart/2008/layout/LinedList"/>
    <dgm:cxn modelId="{11DEBAD1-2C30-404B-8658-B45D426CC1E1}" type="presParOf" srcId="{E5048588-74A4-4E71-A255-60153D10349D}" destId="{E74C121F-8761-4788-833A-6DF005DC926A}" srcOrd="0" destOrd="0" presId="urn:microsoft.com/office/officeart/2008/layout/LinedList"/>
    <dgm:cxn modelId="{9EA0A543-10F5-4C7A-9D42-D8D30D496DA4}" type="presParOf" srcId="{E5048588-74A4-4E71-A255-60153D10349D}" destId="{247B320A-317B-45CF-8FC2-0EA673657825}" srcOrd="1" destOrd="0" presId="urn:microsoft.com/office/officeart/2008/layout/LinedList"/>
    <dgm:cxn modelId="{C201FC23-FEFB-4AF1-B71A-E25A018A5EFF}" type="presParOf" srcId="{247B320A-317B-45CF-8FC2-0EA673657825}" destId="{F3729624-8EEC-4146-A2B3-D351698F3711}" srcOrd="0" destOrd="0" presId="urn:microsoft.com/office/officeart/2008/layout/LinedList"/>
    <dgm:cxn modelId="{F5C4A5D0-10DA-403B-8664-B5F073E5A8F6}" type="presParOf" srcId="{247B320A-317B-45CF-8FC2-0EA673657825}" destId="{F6D17A3D-F764-40EF-AA92-38590AC53FD9}" srcOrd="1" destOrd="0" presId="urn:microsoft.com/office/officeart/2008/layout/LinedList"/>
    <dgm:cxn modelId="{8AEB6C9A-B88E-46E2-86DC-015A367AF8B2}" type="presParOf" srcId="{F6D17A3D-F764-40EF-AA92-38590AC53FD9}" destId="{30468D5D-320C-4EC2-94FD-3E7547FB9ED9}" srcOrd="0" destOrd="0" presId="urn:microsoft.com/office/officeart/2008/layout/LinedList"/>
    <dgm:cxn modelId="{85DC7009-7B6C-45D5-8CFD-9E4E16ECC204}" type="presParOf" srcId="{F6D17A3D-F764-40EF-AA92-38590AC53FD9}" destId="{B147599D-4AB3-465A-B9B1-5164BAE87147}" srcOrd="1" destOrd="0" presId="urn:microsoft.com/office/officeart/2008/layout/LinedList"/>
    <dgm:cxn modelId="{83DEBB53-D781-44E4-AC74-93212FB752FA}" type="presParOf" srcId="{F6D17A3D-F764-40EF-AA92-38590AC53FD9}" destId="{729CFE98-0A22-496B-87CB-1DD64E5533C9}" srcOrd="2" destOrd="0" presId="urn:microsoft.com/office/officeart/2008/layout/LinedList"/>
    <dgm:cxn modelId="{F44C9B82-6741-4C6D-B0CF-F79DC859CF18}" type="presParOf" srcId="{247B320A-317B-45CF-8FC2-0EA673657825}" destId="{EADA7842-DCB0-4962-9CB1-D3F21474830D}" srcOrd="2" destOrd="0" presId="urn:microsoft.com/office/officeart/2008/layout/LinedList"/>
    <dgm:cxn modelId="{B17B1EA0-0ED0-4870-B2E0-3C1EE4ABDF29}" type="presParOf" srcId="{247B320A-317B-45CF-8FC2-0EA673657825}" destId="{90F38BBB-0992-44DE-BED5-E0C09125670B}" srcOrd="3" destOrd="0" presId="urn:microsoft.com/office/officeart/2008/layout/LinedList"/>
    <dgm:cxn modelId="{C767AD07-9E2B-4010-A789-C5711ED4E8AD}" type="presParOf" srcId="{247B320A-317B-45CF-8FC2-0EA673657825}" destId="{438715D9-C273-4521-8DFA-C520E9E22F56}" srcOrd="4" destOrd="0" presId="urn:microsoft.com/office/officeart/2008/layout/LinedList"/>
    <dgm:cxn modelId="{2239AF36-40FF-4C77-A47A-FDBAA57A4641}" type="presParOf" srcId="{438715D9-C273-4521-8DFA-C520E9E22F56}" destId="{A009E113-33E0-4BC3-BAA4-2CC6986939AE}" srcOrd="0" destOrd="0" presId="urn:microsoft.com/office/officeart/2008/layout/LinedList"/>
    <dgm:cxn modelId="{5F892345-0E92-41DF-A7D3-0AB7150D5C42}" type="presParOf" srcId="{438715D9-C273-4521-8DFA-C520E9E22F56}" destId="{182C7CEA-F9FE-4A5E-9546-63FE1003778E}" srcOrd="1" destOrd="0" presId="urn:microsoft.com/office/officeart/2008/layout/LinedList"/>
    <dgm:cxn modelId="{FD1F6945-5A43-4D47-9FB7-EC75AA2EB7CA}" type="presParOf" srcId="{438715D9-C273-4521-8DFA-C520E9E22F56}" destId="{3CF69AAE-430D-498B-AF21-9FD930773122}" srcOrd="2" destOrd="0" presId="urn:microsoft.com/office/officeart/2008/layout/LinedList"/>
    <dgm:cxn modelId="{BD799F7B-A7E8-47AB-8C3F-E7C03A5C4141}" type="presParOf" srcId="{247B320A-317B-45CF-8FC2-0EA673657825}" destId="{2545BA52-6B2D-4CDD-A810-8EC05559E595}" srcOrd="5" destOrd="0" presId="urn:microsoft.com/office/officeart/2008/layout/LinedList"/>
    <dgm:cxn modelId="{50A18509-8DE9-41A7-BADB-CAB548F9C1A4}" type="presParOf" srcId="{247B320A-317B-45CF-8FC2-0EA673657825}" destId="{48FF166D-0BA7-4095-92BF-1E9DB551EED6}" srcOrd="6"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2259602"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7650" tIns="247650" rIns="247650" bIns="247650" numCol="1" spcCol="1270" anchor="t" anchorCtr="0">
          <a:noAutofit/>
        </a:bodyPr>
        <a:lstStyle/>
        <a:p>
          <a:pPr marL="0" lvl="0" indent="0" algn="l" defTabSz="2889250">
            <a:lnSpc>
              <a:spcPct val="90000"/>
            </a:lnSpc>
            <a:spcBef>
              <a:spcPct val="0"/>
            </a:spcBef>
            <a:spcAft>
              <a:spcPct val="35000"/>
            </a:spcAft>
            <a:buNone/>
          </a:pPr>
          <a:endParaRPr lang="de-DE" sz="6500" kern="1200" dirty="0">
            <a:solidFill>
              <a:srgbClr val="C00000"/>
            </a:solidFill>
            <a:latin typeface="Trebuchet MS" panose="020B0603020202020204" pitchFamily="34" charset="0"/>
          </a:endParaRPr>
        </a:p>
      </dsp:txBody>
      <dsp:txXfrm>
        <a:off x="0" y="0"/>
        <a:ext cx="2259602" cy="4878536"/>
      </dsp:txXfrm>
    </dsp:sp>
    <dsp:sp modelId="{B147599D-4AB3-465A-B9B1-5164BAE87147}">
      <dsp:nvSpPr>
        <dsp:cNvPr id="0" name=""/>
        <dsp:cNvSpPr/>
      </dsp:nvSpPr>
      <dsp:spPr>
        <a:xfrm>
          <a:off x="2393174" y="76227"/>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C00000"/>
              </a:solidFill>
              <a:latin typeface="Trebuchet MS" panose="020B0603020202020204" pitchFamily="34" charset="0"/>
            </a:rPr>
            <a:t>Service für Unternehmen:</a:t>
          </a:r>
          <a:br>
            <a:rPr lang="de-DE" sz="1600" b="1" kern="1200" dirty="0">
              <a:solidFill>
                <a:srgbClr val="C00000"/>
              </a:solidFill>
              <a:latin typeface="Trebuchet MS" panose="020B0603020202020204" pitchFamily="34" charset="0"/>
            </a:rPr>
          </a:br>
          <a:br>
            <a:rPr lang="de-DE" sz="1600" kern="1200" dirty="0">
              <a:latin typeface="Trebuchet MS" panose="020B0603020202020204" pitchFamily="34" charset="0"/>
            </a:rPr>
          </a:br>
          <a:r>
            <a:rPr lang="de-DE" sz="1600" kern="1200" dirty="0">
              <a:latin typeface="Trebuchet MS" panose="020B0603020202020204" pitchFamily="34" charset="0"/>
            </a:rPr>
            <a:t>In welcher Art und Weise werden Unternehmen bei Verfahren unterstützt?</a:t>
          </a:r>
          <a:br>
            <a:rPr lang="de-DE" sz="1600" kern="1200" dirty="0">
              <a:latin typeface="Trebuchet MS" panose="020B0603020202020204" pitchFamily="34" charset="0"/>
            </a:rPr>
          </a:br>
          <a:r>
            <a:rPr lang="de-DE" sz="1600" kern="1200" dirty="0">
              <a:latin typeface="Trebuchet MS" panose="020B0603020202020204" pitchFamily="34" charset="0"/>
            </a:rPr>
            <a:t>Sprechstunden, Fachinformationen, Digitale Abläufe, Beschwerdemanagement</a:t>
          </a:r>
          <a:endParaRPr lang="de-DE" sz="1600" kern="1200" dirty="0">
            <a:solidFill>
              <a:srgbClr val="FF0000"/>
            </a:solidFill>
            <a:latin typeface="Trebuchet MS" panose="020B0603020202020204" pitchFamily="34" charset="0"/>
          </a:endParaRPr>
        </a:p>
      </dsp:txBody>
      <dsp:txXfrm>
        <a:off x="2393174" y="76227"/>
        <a:ext cx="6990296" cy="1524542"/>
      </dsp:txXfrm>
    </dsp:sp>
    <dsp:sp modelId="{EADA7842-DCB0-4962-9CB1-D3F21474830D}">
      <dsp:nvSpPr>
        <dsp:cNvPr id="0" name=""/>
        <dsp:cNvSpPr/>
      </dsp:nvSpPr>
      <dsp:spPr>
        <a:xfrm>
          <a:off x="2259602" y="1600769"/>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C7CEA-F9FE-4A5E-9546-63FE1003778E}">
      <dsp:nvSpPr>
        <dsp:cNvPr id="0" name=""/>
        <dsp:cNvSpPr/>
      </dsp:nvSpPr>
      <dsp:spPr>
        <a:xfrm>
          <a:off x="2393174" y="1676996"/>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C00000"/>
              </a:solidFill>
              <a:latin typeface="Trebuchet MS" panose="020B0603020202020204" pitchFamily="34" charset="0"/>
            </a:rPr>
            <a:t>Kooperation mit Unternehmen:</a:t>
          </a:r>
          <a:br>
            <a:rPr lang="de-DE" sz="1600" b="1" kern="1200" dirty="0">
              <a:solidFill>
                <a:srgbClr val="C00000"/>
              </a:solidFill>
              <a:latin typeface="Trebuchet MS" panose="020B0603020202020204" pitchFamily="34" charset="0"/>
            </a:rPr>
          </a:br>
          <a:br>
            <a:rPr lang="de-DE" sz="1600" kern="1200" dirty="0">
              <a:latin typeface="Trebuchet MS" panose="020B0603020202020204" pitchFamily="34" charset="0"/>
            </a:rPr>
          </a:br>
          <a:r>
            <a:rPr lang="de-DE" sz="1600" kern="1200" dirty="0">
              <a:latin typeface="Trebuchet MS" panose="020B0603020202020204" pitchFamily="34" charset="0"/>
            </a:rPr>
            <a:t>Wie </a:t>
          </a:r>
          <a:r>
            <a:rPr lang="de-DE" sz="1600" kern="1200" dirty="0">
              <a:solidFill>
                <a:prstClr val="black">
                  <a:hueOff val="0"/>
                  <a:satOff val="0"/>
                  <a:lumOff val="0"/>
                  <a:alphaOff val="0"/>
                </a:prstClr>
              </a:solidFill>
              <a:latin typeface="Trebuchet MS" panose="020B0603020202020204" pitchFamily="34" charset="0"/>
              <a:ea typeface="+mn-ea"/>
              <a:cs typeface="+mn-cs"/>
            </a:rPr>
            <a:t>werden Unternehmer in die Entwicklung der Gemeinde eingebunden und werden nachhaltige </a:t>
          </a:r>
          <a:r>
            <a:rPr lang="de-DE" sz="1600" kern="1200" dirty="0">
              <a:latin typeface="Trebuchet MS" panose="020B0603020202020204" pitchFamily="34" charset="0"/>
            </a:rPr>
            <a:t>Aspekte berücksichtigt?</a:t>
          </a:r>
          <a:br>
            <a:rPr lang="de-DE" sz="1600" kern="1200" dirty="0">
              <a:latin typeface="Trebuchet MS" panose="020B0603020202020204" pitchFamily="34" charset="0"/>
            </a:rPr>
          </a:br>
          <a:r>
            <a:rPr lang="de-DE" sz="1600" kern="1200" dirty="0">
              <a:latin typeface="Trebuchet MS" panose="020B0603020202020204" pitchFamily="34" charset="0"/>
            </a:rPr>
            <a:t>Gemeinderat, spezifische Veranstaltungen, Einbindung in Standortkonzept, Beteiligung an Nachhaltigkeits-Projekten der Gemeinde</a:t>
          </a:r>
          <a:r>
            <a:rPr lang="de-DE" sz="1600" kern="1200" dirty="0">
              <a:solidFill>
                <a:srgbClr val="FF0000"/>
              </a:solidFill>
              <a:latin typeface="Trebuchet MS" panose="020B0603020202020204" pitchFamily="34" charset="0"/>
            </a:rPr>
            <a:t> </a:t>
          </a:r>
          <a:r>
            <a:rPr lang="de-DE" sz="1600" kern="1200" dirty="0">
              <a:latin typeface="Trebuchet MS" panose="020B0603020202020204" pitchFamily="34" charset="0"/>
            </a:rPr>
            <a:t>etc.</a:t>
          </a:r>
        </a:p>
      </dsp:txBody>
      <dsp:txXfrm>
        <a:off x="2393174" y="1676996"/>
        <a:ext cx="6990296" cy="1524542"/>
      </dsp:txXfrm>
    </dsp:sp>
    <dsp:sp modelId="{2545BA52-6B2D-4CDD-A810-8EC05559E595}">
      <dsp:nvSpPr>
        <dsp:cNvPr id="0" name=""/>
        <dsp:cNvSpPr/>
      </dsp:nvSpPr>
      <dsp:spPr>
        <a:xfrm>
          <a:off x="2259602" y="3201539"/>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DEA38-4B6E-41ED-9726-EB58B256E8C6}">
      <dsp:nvSpPr>
        <dsp:cNvPr id="0" name=""/>
        <dsp:cNvSpPr/>
      </dsp:nvSpPr>
      <dsp:spPr>
        <a:xfrm>
          <a:off x="2393174" y="3277766"/>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de-DE" sz="1600" b="1" kern="1200" dirty="0">
              <a:solidFill>
                <a:srgbClr val="C00000"/>
              </a:solidFill>
              <a:latin typeface="Trebuchet MS" panose="020B0603020202020204" pitchFamily="34" charset="0"/>
            </a:rPr>
            <a:t>Auftragsvergabe:</a:t>
          </a:r>
          <a:br>
            <a:rPr lang="de-DE" sz="1600" kern="1200" dirty="0">
              <a:latin typeface="Trebuchet MS" panose="020B0603020202020204" pitchFamily="34" charset="0"/>
            </a:rPr>
          </a:br>
          <a:br>
            <a:rPr lang="de-DE" sz="1600" kern="1200" dirty="0">
              <a:latin typeface="Trebuchet MS" panose="020B0603020202020204" pitchFamily="34" charset="0"/>
            </a:rPr>
          </a:br>
          <a:r>
            <a:rPr lang="de-DE" sz="1600" kern="1200" dirty="0">
              <a:latin typeface="Trebuchet MS" panose="020B0603020202020204" pitchFamily="34" charset="0"/>
            </a:rPr>
            <a:t>Welche Kriterien werden bei öffentlichen Ausschreibungen berücksichtigt und werden nachhaltige Aspekte in die Auftragsvergabe eingebunden?</a:t>
          </a:r>
          <a:endParaRPr lang="de-DE" sz="1600" kern="1200" dirty="0"/>
        </a:p>
      </dsp:txBody>
      <dsp:txXfrm>
        <a:off x="2393174" y="3277766"/>
        <a:ext cx="6990296" cy="1524542"/>
      </dsp:txXfrm>
    </dsp:sp>
    <dsp:sp modelId="{8BFEDDB9-9DC0-433F-BD81-55EB4F3EFDCB}">
      <dsp:nvSpPr>
        <dsp:cNvPr id="0" name=""/>
        <dsp:cNvSpPr/>
      </dsp:nvSpPr>
      <dsp:spPr>
        <a:xfrm>
          <a:off x="2259602" y="4802308"/>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2259602"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endParaRPr lang="de-DE" sz="2900" kern="1200" dirty="0">
            <a:latin typeface="Trebuchet MS" panose="020B0603020202020204" pitchFamily="34" charset="0"/>
          </a:endParaRPr>
        </a:p>
      </dsp:txBody>
      <dsp:txXfrm>
        <a:off x="0" y="0"/>
        <a:ext cx="2259602" cy="4878536"/>
      </dsp:txXfrm>
    </dsp:sp>
    <dsp:sp modelId="{B147599D-4AB3-465A-B9B1-5164BAE87147}">
      <dsp:nvSpPr>
        <dsp:cNvPr id="0" name=""/>
        <dsp:cNvSpPr/>
      </dsp:nvSpPr>
      <dsp:spPr>
        <a:xfrm>
          <a:off x="2393174" y="221535"/>
          <a:ext cx="6990296" cy="443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solidFill>
                <a:srgbClr val="C00000"/>
              </a:solidFill>
              <a:latin typeface="Trebuchet MS" panose="020B0603020202020204" pitchFamily="34" charset="0"/>
            </a:rPr>
            <a:t>Wirtschaftsentwicklung:</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Besteht eine strukturierte Vorgehensweise in der Entwicklung des Standortkonzepts? </a:t>
          </a:r>
          <a:br>
            <a:rPr lang="de-DE" sz="1600" kern="1200" dirty="0">
              <a:latin typeface="Trebuchet MS" panose="020B0603020202020204" pitchFamily="34" charset="0"/>
            </a:rPr>
          </a:br>
          <a:r>
            <a:rPr lang="de-DE" sz="1600" kern="1200" dirty="0">
              <a:latin typeface="Trebuchet MS" panose="020B0603020202020204" pitchFamily="34" charset="0"/>
            </a:rPr>
            <a:t>Wird das Wirtschaftsentwicklungskonzept regelmäßig evaluiert und überarbeitet?</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Werden konkrete Strategien, Ziele, Maßnahmen und Zielindikatoren definiert?</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Werden klassische Instrumente des Projektmanagements implementiert (Projektauftrag, Projektteam, Ressourcenplanung, Meilensteinplanung, regelmäßige </a:t>
          </a:r>
          <a:r>
            <a:rPr lang="de-DE" sz="1600" kern="1200" dirty="0">
              <a:solidFill>
                <a:schemeClr val="tx1"/>
              </a:solidFill>
              <a:latin typeface="Trebuchet MS" panose="020B0603020202020204" pitchFamily="34" charset="0"/>
            </a:rPr>
            <a:t>Erfolgsüberwachung)?</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Bestehen Kooperationen mit Gemeinden und wird mit dem Regionalmanagement des Landes Steiermark zusammen gearbeite</a:t>
          </a:r>
          <a:r>
            <a:rPr lang="de-DE" sz="1600" kern="1200" dirty="0">
              <a:solidFill>
                <a:schemeClr val="tx1"/>
              </a:solidFill>
              <a:latin typeface="Trebuchet MS" panose="020B0603020202020204" pitchFamily="34" charset="0"/>
            </a:rPr>
            <a:t>t?</a:t>
          </a:r>
        </a:p>
      </dsp:txBody>
      <dsp:txXfrm>
        <a:off x="2393174" y="221535"/>
        <a:ext cx="6990296" cy="4430701"/>
      </dsp:txXfrm>
    </dsp:sp>
    <dsp:sp modelId="{EADA7842-DCB0-4962-9CB1-D3F21474830D}">
      <dsp:nvSpPr>
        <dsp:cNvPr id="0" name=""/>
        <dsp:cNvSpPr/>
      </dsp:nvSpPr>
      <dsp:spPr>
        <a:xfrm>
          <a:off x="2259602" y="4652236"/>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2259602"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endParaRPr lang="de-DE" sz="2800" kern="1200" dirty="0">
            <a:latin typeface="Trebuchet MS" panose="020B0603020202020204" pitchFamily="34" charset="0"/>
          </a:endParaRPr>
        </a:p>
      </dsp:txBody>
      <dsp:txXfrm>
        <a:off x="0" y="0"/>
        <a:ext cx="2259602" cy="4878536"/>
      </dsp:txXfrm>
    </dsp:sp>
    <dsp:sp modelId="{B147599D-4AB3-465A-B9B1-5164BAE87147}">
      <dsp:nvSpPr>
        <dsp:cNvPr id="0" name=""/>
        <dsp:cNvSpPr/>
      </dsp:nvSpPr>
      <dsp:spPr>
        <a:xfrm>
          <a:off x="2393174" y="221535"/>
          <a:ext cx="6990296" cy="443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solidFill>
                <a:srgbClr val="C00000"/>
              </a:solidFill>
              <a:latin typeface="Trebuchet MS" panose="020B0603020202020204" pitchFamily="34" charset="0"/>
            </a:rPr>
            <a:t>Förderungen: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Welche Förderungen werden auf Gemeinde-Ebene angeboten?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Ansiedelungshilfen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Aufschließungshilfen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Investitionsförderungen für bestehende Unternehmen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Förderungen für nachhaltigkeitsfördernde Aktivitäten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Förderungen für E-Mobilität</a:t>
          </a:r>
        </a:p>
      </dsp:txBody>
      <dsp:txXfrm>
        <a:off x="2393174" y="221535"/>
        <a:ext cx="6990296" cy="4430701"/>
      </dsp:txXfrm>
    </dsp:sp>
    <dsp:sp modelId="{EADA7842-DCB0-4962-9CB1-D3F21474830D}">
      <dsp:nvSpPr>
        <dsp:cNvPr id="0" name=""/>
        <dsp:cNvSpPr/>
      </dsp:nvSpPr>
      <dsp:spPr>
        <a:xfrm>
          <a:off x="2259602" y="4652236"/>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2259602"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endParaRPr lang="de-DE" sz="2600" kern="1200" dirty="0">
            <a:latin typeface="Trebuchet MS" panose="020B0603020202020204" pitchFamily="34" charset="0"/>
          </a:endParaRPr>
        </a:p>
      </dsp:txBody>
      <dsp:txXfrm>
        <a:off x="0" y="0"/>
        <a:ext cx="2259602" cy="4878536"/>
      </dsp:txXfrm>
    </dsp:sp>
    <dsp:sp modelId="{B147599D-4AB3-465A-B9B1-5164BAE87147}">
      <dsp:nvSpPr>
        <dsp:cNvPr id="0" name=""/>
        <dsp:cNvSpPr/>
      </dsp:nvSpPr>
      <dsp:spPr>
        <a:xfrm>
          <a:off x="2393174" y="221535"/>
          <a:ext cx="6990296" cy="4430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de-DE" sz="2400" b="1" kern="1200" dirty="0">
              <a:solidFill>
                <a:srgbClr val="C00000"/>
              </a:solidFill>
              <a:latin typeface="Trebuchet MS" panose="020B0603020202020204" pitchFamily="34" charset="0"/>
            </a:rPr>
            <a:t>Flächen und Leerstandsmanagement:</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Transparenz im Flächen- und Leerstandsmanagement</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Unterstützung in der Suche nach geeigneten Flächen und Immobilien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Vorrangzonen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Freihaltezonen</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Anbindung an öffentlichen Verkehr</a:t>
          </a:r>
        </a:p>
        <a:p>
          <a:pPr marL="0" lvl="0" indent="0" algn="l" defTabSz="1066800">
            <a:lnSpc>
              <a:spcPct val="90000"/>
            </a:lnSpc>
            <a:spcBef>
              <a:spcPct val="0"/>
            </a:spcBef>
            <a:spcAft>
              <a:spcPct val="35000"/>
            </a:spcAft>
            <a:buFont typeface="Wingdings" panose="05000000000000000000" pitchFamily="2" charset="2"/>
            <a:buNone/>
          </a:pPr>
          <a:r>
            <a:rPr lang="de-DE" sz="1600" kern="1200" dirty="0">
              <a:latin typeface="Trebuchet MS" panose="020B0603020202020204" pitchFamily="34" charset="0"/>
            </a:rPr>
            <a:t>Rücksicht auf </a:t>
          </a:r>
          <a:r>
            <a:rPr lang="de-DE" sz="1600" kern="1200" dirty="0">
              <a:solidFill>
                <a:schemeClr val="tx1"/>
              </a:solidFill>
              <a:latin typeface="Trebuchet MS" panose="020B0603020202020204" pitchFamily="34" charset="0"/>
            </a:rPr>
            <a:t>Taxonomie – Anforderungen (keine Umwidmung von wertvollem Ackerland für Bauzwecke</a:t>
          </a:r>
          <a:r>
            <a:rPr lang="de-DE" sz="1600" kern="1200" dirty="0">
              <a:latin typeface="Trebuchet MS" panose="020B0603020202020204" pitchFamily="34" charset="0"/>
            </a:rPr>
            <a:t>)</a:t>
          </a:r>
        </a:p>
      </dsp:txBody>
      <dsp:txXfrm>
        <a:off x="2393174" y="221535"/>
        <a:ext cx="6990296" cy="4430701"/>
      </dsp:txXfrm>
    </dsp:sp>
    <dsp:sp modelId="{EADA7842-DCB0-4962-9CB1-D3F21474830D}">
      <dsp:nvSpPr>
        <dsp:cNvPr id="0" name=""/>
        <dsp:cNvSpPr/>
      </dsp:nvSpPr>
      <dsp:spPr>
        <a:xfrm>
          <a:off x="2259602" y="4652236"/>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2382"/>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2382"/>
          <a:ext cx="2259602" cy="48737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kern="1200" dirty="0">
              <a:solidFill>
                <a:srgbClr val="C00000"/>
              </a:solidFill>
              <a:latin typeface="Trebuchet MS" panose="020B0603020202020204" pitchFamily="34" charset="0"/>
            </a:rPr>
            <a:t> </a:t>
          </a:r>
        </a:p>
      </dsp:txBody>
      <dsp:txXfrm>
        <a:off x="0" y="2382"/>
        <a:ext cx="2259602" cy="4873771"/>
      </dsp:txXfrm>
    </dsp:sp>
    <dsp:sp modelId="{B147599D-4AB3-465A-B9B1-5164BAE87147}">
      <dsp:nvSpPr>
        <dsp:cNvPr id="0" name=""/>
        <dsp:cNvSpPr/>
      </dsp:nvSpPr>
      <dsp:spPr>
        <a:xfrm>
          <a:off x="2393174" y="59675"/>
          <a:ext cx="6990296" cy="114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rPr>
            <a:t>Mobilität:</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Aktive Planung der Verkehrsströme, </a:t>
          </a:r>
          <a:r>
            <a:rPr lang="de-DE" sz="1700" b="0" kern="1200" dirty="0" err="1">
              <a:solidFill>
                <a:schemeClr val="tx1"/>
              </a:solidFill>
              <a:latin typeface="Trebuchet MS" panose="020B0603020202020204" pitchFamily="34" charset="0"/>
            </a:rPr>
            <a:t>Einpendelpläne</a:t>
          </a:r>
          <a:r>
            <a:rPr lang="de-DE" sz="1700" b="0" kern="1200" dirty="0">
              <a:solidFill>
                <a:schemeClr val="tx1"/>
              </a:solidFill>
              <a:latin typeface="Trebuchet MS" panose="020B0603020202020204" pitchFamily="34" charset="0"/>
            </a:rPr>
            <a:t>, Radnetzwerke etc.</a:t>
          </a:r>
        </a:p>
      </dsp:txBody>
      <dsp:txXfrm>
        <a:off x="2393174" y="59675"/>
        <a:ext cx="6990296" cy="1145859"/>
      </dsp:txXfrm>
    </dsp:sp>
    <dsp:sp modelId="{EADA7842-DCB0-4962-9CB1-D3F21474830D}">
      <dsp:nvSpPr>
        <dsp:cNvPr id="0" name=""/>
        <dsp:cNvSpPr/>
      </dsp:nvSpPr>
      <dsp:spPr>
        <a:xfrm>
          <a:off x="2259602" y="1205535"/>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C7CEA-F9FE-4A5E-9546-63FE1003778E}">
      <dsp:nvSpPr>
        <dsp:cNvPr id="0" name=""/>
        <dsp:cNvSpPr/>
      </dsp:nvSpPr>
      <dsp:spPr>
        <a:xfrm>
          <a:off x="2393174" y="1262828"/>
          <a:ext cx="6990296" cy="114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rPr>
            <a:t>Wassermanagement:</a:t>
          </a:r>
        </a:p>
        <a:p>
          <a:pPr marL="0" lvl="0" indent="0" algn="l" defTabSz="755650">
            <a:lnSpc>
              <a:spcPct val="90000"/>
            </a:lnSpc>
            <a:spcBef>
              <a:spcPct val="0"/>
            </a:spcBef>
            <a:spcAft>
              <a:spcPct val="35000"/>
            </a:spcAft>
            <a:buNone/>
          </a:pPr>
          <a:r>
            <a:rPr lang="de-DE" sz="1700" b="0" kern="1200" dirty="0">
              <a:solidFill>
                <a:schemeClr val="tx1"/>
              </a:solidFill>
              <a:latin typeface="Trebuchet MS" panose="020B0603020202020204" pitchFamily="34" charset="0"/>
            </a:rPr>
            <a:t>Hochwasserschutz – Zusammenarbeit mit anderen Gemeinden;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Förderung Hochwasserschutz von Unternehmen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Beratung Unternehmen bei Einleitungen - Gebührenoptimierung</a:t>
          </a:r>
        </a:p>
      </dsp:txBody>
      <dsp:txXfrm>
        <a:off x="2393174" y="1262828"/>
        <a:ext cx="6990296" cy="1145859"/>
      </dsp:txXfrm>
    </dsp:sp>
    <dsp:sp modelId="{2545BA52-6B2D-4CDD-A810-8EC05559E595}">
      <dsp:nvSpPr>
        <dsp:cNvPr id="0" name=""/>
        <dsp:cNvSpPr/>
      </dsp:nvSpPr>
      <dsp:spPr>
        <a:xfrm>
          <a:off x="2259602" y="2408687"/>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DEA38-4B6E-41ED-9726-EB58B256E8C6}">
      <dsp:nvSpPr>
        <dsp:cNvPr id="0" name=""/>
        <dsp:cNvSpPr/>
      </dsp:nvSpPr>
      <dsp:spPr>
        <a:xfrm>
          <a:off x="2393174" y="2465980"/>
          <a:ext cx="6990296" cy="114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rPr>
            <a:t>Telekommunikation:</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Umfang und Initiativen zum Breitbandausbau</a:t>
          </a:r>
          <a:endParaRPr lang="de-DE" sz="1700" b="0" kern="1200" dirty="0">
            <a:solidFill>
              <a:schemeClr val="tx1"/>
            </a:solidFill>
          </a:endParaRPr>
        </a:p>
      </dsp:txBody>
      <dsp:txXfrm>
        <a:off x="2393174" y="2465980"/>
        <a:ext cx="6990296" cy="1145859"/>
      </dsp:txXfrm>
    </dsp:sp>
    <dsp:sp modelId="{8BFEDDB9-9DC0-433F-BD81-55EB4F3EFDCB}">
      <dsp:nvSpPr>
        <dsp:cNvPr id="0" name=""/>
        <dsp:cNvSpPr/>
      </dsp:nvSpPr>
      <dsp:spPr>
        <a:xfrm>
          <a:off x="2259602" y="3611840"/>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EFB9F5B-D30A-430C-9617-1FBD90EFD655}">
      <dsp:nvSpPr>
        <dsp:cNvPr id="0" name=""/>
        <dsp:cNvSpPr/>
      </dsp:nvSpPr>
      <dsp:spPr>
        <a:xfrm>
          <a:off x="2393174" y="3669133"/>
          <a:ext cx="6990296" cy="11458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ea typeface="+mn-ea"/>
              <a:cs typeface="+mn-cs"/>
            </a:rPr>
            <a:t>Energiemanagement:</a:t>
          </a:r>
          <a:br>
            <a:rPr lang="de-DE" sz="1700" b="1" kern="1200" dirty="0">
              <a:solidFill>
                <a:srgbClr val="C00000"/>
              </a:solidFill>
              <a:latin typeface="Trebuchet MS" panose="020B0603020202020204" pitchFamily="34" charset="0"/>
              <a:ea typeface="+mn-ea"/>
              <a:cs typeface="+mn-cs"/>
            </a:rPr>
          </a:br>
          <a:br>
            <a:rPr lang="de-DE" sz="1700" b="1" kern="1200" dirty="0">
              <a:solidFill>
                <a:srgbClr val="C00000"/>
              </a:solidFill>
              <a:latin typeface="Trebuchet MS" panose="020B0603020202020204" pitchFamily="34" charset="0"/>
              <a:ea typeface="+mn-ea"/>
              <a:cs typeface="+mn-cs"/>
            </a:rPr>
          </a:br>
          <a:r>
            <a:rPr lang="de-DE" sz="1700" b="0" kern="1200" dirty="0">
              <a:solidFill>
                <a:schemeClr val="tx1"/>
              </a:solidFill>
              <a:latin typeface="Trebuchet MS" panose="020B0603020202020204" pitchFamily="34" charset="0"/>
              <a:ea typeface="+mn-ea"/>
              <a:cs typeface="+mn-cs"/>
            </a:rPr>
            <a:t>Maßnahmen für die Attraktivierung erneuerbarer Energien</a:t>
          </a:r>
          <a:br>
            <a:rPr lang="de-DE" sz="1700" b="0" kern="1200" dirty="0">
              <a:solidFill>
                <a:schemeClr val="tx1"/>
              </a:solidFill>
              <a:latin typeface="Trebuchet MS" panose="020B0603020202020204" pitchFamily="34" charset="0"/>
              <a:ea typeface="+mn-ea"/>
              <a:cs typeface="+mn-cs"/>
            </a:rPr>
          </a:br>
          <a:r>
            <a:rPr lang="de-DE" sz="1700" b="0" kern="1200" dirty="0">
              <a:solidFill>
                <a:schemeClr val="tx1"/>
              </a:solidFill>
              <a:latin typeface="Trebuchet MS" panose="020B0603020202020204" pitchFamily="34" charset="0"/>
              <a:ea typeface="+mn-ea"/>
              <a:cs typeface="+mn-cs"/>
            </a:rPr>
            <a:t>Gemeinschaftsprojekte mit Unternehmen</a:t>
          </a:r>
          <a:br>
            <a:rPr lang="de-DE" sz="1300" kern="1200" dirty="0">
              <a:latin typeface="Trebuchet MS" panose="020B0603020202020204" pitchFamily="34" charset="0"/>
            </a:rPr>
          </a:br>
          <a:br>
            <a:rPr lang="de-DE" sz="1300" kern="1200" dirty="0">
              <a:latin typeface="Trebuchet MS" panose="020B0603020202020204" pitchFamily="34" charset="0"/>
            </a:rPr>
          </a:br>
          <a:endParaRPr lang="de-DE" sz="1300" kern="1200" dirty="0"/>
        </a:p>
      </dsp:txBody>
      <dsp:txXfrm>
        <a:off x="2393174" y="3669133"/>
        <a:ext cx="6990296" cy="1145859"/>
      </dsp:txXfrm>
    </dsp:sp>
    <dsp:sp modelId="{1FCAFE58-175B-4EF3-9899-E4AB2EF6C9DA}">
      <dsp:nvSpPr>
        <dsp:cNvPr id="0" name=""/>
        <dsp:cNvSpPr/>
      </dsp:nvSpPr>
      <dsp:spPr>
        <a:xfrm>
          <a:off x="2259602" y="4814993"/>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2259602"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de-DE" sz="2700" kern="1200" dirty="0">
              <a:latin typeface="Trebuchet MS" panose="020B0603020202020204" pitchFamily="34" charset="0"/>
            </a:rPr>
            <a:t>Soziale Infrastruktur</a:t>
          </a:r>
        </a:p>
        <a:p>
          <a:pPr marL="0" lvl="0" indent="0" algn="l" defTabSz="1200150">
            <a:lnSpc>
              <a:spcPct val="90000"/>
            </a:lnSpc>
            <a:spcBef>
              <a:spcPct val="0"/>
            </a:spcBef>
            <a:spcAft>
              <a:spcPct val="35000"/>
            </a:spcAft>
            <a:buNone/>
          </a:pPr>
          <a:endParaRPr lang="de-DE" sz="2000" kern="1200" dirty="0">
            <a:solidFill>
              <a:srgbClr val="C00000"/>
            </a:solidFill>
            <a:latin typeface="Trebuchet MS" panose="020B0603020202020204" pitchFamily="34" charset="0"/>
          </a:endParaRPr>
        </a:p>
      </dsp:txBody>
      <dsp:txXfrm>
        <a:off x="0" y="0"/>
        <a:ext cx="2259602" cy="4878536"/>
      </dsp:txXfrm>
    </dsp:sp>
    <dsp:sp modelId="{B147599D-4AB3-465A-B9B1-5164BAE87147}">
      <dsp:nvSpPr>
        <dsp:cNvPr id="0" name=""/>
        <dsp:cNvSpPr/>
      </dsp:nvSpPr>
      <dsp:spPr>
        <a:xfrm>
          <a:off x="2393174" y="76227"/>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de-DE" sz="2000" b="1" kern="1200" dirty="0">
              <a:solidFill>
                <a:srgbClr val="C00000"/>
              </a:solidFill>
              <a:latin typeface="Trebuchet MS" panose="020B0603020202020204" pitchFamily="34" charset="0"/>
            </a:rPr>
            <a:t>Kinderbetreuung:</a:t>
          </a:r>
          <a:br>
            <a:rPr lang="de-DE" sz="2000" b="1" kern="1200" dirty="0">
              <a:solidFill>
                <a:srgbClr val="C00000"/>
              </a:solidFill>
              <a:latin typeface="Trebuchet MS" panose="020B0603020202020204" pitchFamily="34" charset="0"/>
            </a:rPr>
          </a:br>
          <a:br>
            <a:rPr lang="de-DE" sz="2000" b="1" kern="1200" dirty="0">
              <a:solidFill>
                <a:srgbClr val="C00000"/>
              </a:solidFill>
              <a:latin typeface="Trebuchet MS" panose="020B0603020202020204" pitchFamily="34" charset="0"/>
            </a:rPr>
          </a:br>
          <a:r>
            <a:rPr lang="de-DE" sz="2000" b="0" kern="1200" dirty="0">
              <a:solidFill>
                <a:schemeClr val="tx1"/>
              </a:solidFill>
              <a:latin typeface="Trebuchet MS" panose="020B0603020202020204" pitchFamily="34" charset="0"/>
            </a:rPr>
            <a:t>Art und Umfang der Betreuung gestaffelt nach Alter, Teilzeit und Vollzeit</a:t>
          </a:r>
          <a:br>
            <a:rPr lang="de-DE" sz="2000" b="0" kern="1200" dirty="0">
              <a:solidFill>
                <a:schemeClr val="tx1"/>
              </a:solidFill>
              <a:latin typeface="Trebuchet MS" panose="020B0603020202020204" pitchFamily="34" charset="0"/>
            </a:rPr>
          </a:br>
          <a:r>
            <a:rPr lang="de-DE" sz="2000" b="0" kern="1200" dirty="0">
              <a:solidFill>
                <a:schemeClr val="tx1"/>
              </a:solidFill>
              <a:latin typeface="Trebuchet MS" panose="020B0603020202020204" pitchFamily="34" charset="0"/>
            </a:rPr>
            <a:t>Kooperationen mit Unternehmen (Betriebskindergärten)</a:t>
          </a:r>
        </a:p>
      </dsp:txBody>
      <dsp:txXfrm>
        <a:off x="2393174" y="76227"/>
        <a:ext cx="6990296" cy="1524542"/>
      </dsp:txXfrm>
    </dsp:sp>
    <dsp:sp modelId="{EADA7842-DCB0-4962-9CB1-D3F21474830D}">
      <dsp:nvSpPr>
        <dsp:cNvPr id="0" name=""/>
        <dsp:cNvSpPr/>
      </dsp:nvSpPr>
      <dsp:spPr>
        <a:xfrm>
          <a:off x="2259602" y="1600769"/>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C7CEA-F9FE-4A5E-9546-63FE1003778E}">
      <dsp:nvSpPr>
        <dsp:cNvPr id="0" name=""/>
        <dsp:cNvSpPr/>
      </dsp:nvSpPr>
      <dsp:spPr>
        <a:xfrm>
          <a:off x="2393174" y="1676996"/>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rPr>
            <a:t>Gesundheit:</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Konditionen für </a:t>
          </a:r>
          <a:r>
            <a:rPr lang="de-DE" sz="1700" b="0" kern="1200" dirty="0">
              <a:solidFill>
                <a:prstClr val="black"/>
              </a:solidFill>
              <a:latin typeface="Trebuchet MS" panose="020B0603020202020204" pitchFamily="34" charset="0"/>
              <a:ea typeface="+mn-ea"/>
              <a:cs typeface="+mn-cs"/>
            </a:rPr>
            <a:t>Freizeitmöglichkeiten für Arbeitnehmer, die nicht Gemeindebürger sind</a:t>
          </a:r>
          <a:br>
            <a:rPr lang="de-DE" sz="1700" b="0" kern="1200" dirty="0">
              <a:solidFill>
                <a:prstClr val="black"/>
              </a:solidFill>
              <a:latin typeface="Trebuchet MS" panose="020B0603020202020204" pitchFamily="34" charset="0"/>
              <a:ea typeface="+mn-ea"/>
              <a:cs typeface="+mn-cs"/>
            </a:rPr>
          </a:br>
          <a:r>
            <a:rPr lang="de-DE" sz="1700" b="0" kern="1200" dirty="0">
              <a:solidFill>
                <a:prstClr val="black"/>
              </a:solidFill>
              <a:latin typeface="Trebuchet MS" panose="020B0603020202020204" pitchFamily="34" charset="0"/>
              <a:ea typeface="+mn-ea"/>
              <a:cs typeface="+mn-cs"/>
            </a:rPr>
            <a:t>Zeitfenster für Berufstätige bei Ärzten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Besetzung der Planstellen der Gesundheitsversorgung</a:t>
          </a:r>
        </a:p>
      </dsp:txBody>
      <dsp:txXfrm>
        <a:off x="2393174" y="1676996"/>
        <a:ext cx="6990296" cy="1524542"/>
      </dsp:txXfrm>
    </dsp:sp>
    <dsp:sp modelId="{2545BA52-6B2D-4CDD-A810-8EC05559E595}">
      <dsp:nvSpPr>
        <dsp:cNvPr id="0" name=""/>
        <dsp:cNvSpPr/>
      </dsp:nvSpPr>
      <dsp:spPr>
        <a:xfrm>
          <a:off x="2259602" y="3201539"/>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2EDEA38-4B6E-41ED-9726-EB58B256E8C6}">
      <dsp:nvSpPr>
        <dsp:cNvPr id="0" name=""/>
        <dsp:cNvSpPr/>
      </dsp:nvSpPr>
      <dsp:spPr>
        <a:xfrm>
          <a:off x="2393174" y="3277766"/>
          <a:ext cx="6990296" cy="1524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a:lnSpc>
              <a:spcPct val="90000"/>
            </a:lnSpc>
            <a:spcBef>
              <a:spcPct val="0"/>
            </a:spcBef>
            <a:spcAft>
              <a:spcPct val="35000"/>
            </a:spcAft>
            <a:buNone/>
          </a:pPr>
          <a:r>
            <a:rPr lang="de-DE" sz="1700" b="1" kern="1200" dirty="0">
              <a:solidFill>
                <a:srgbClr val="C00000"/>
              </a:solidFill>
              <a:latin typeface="Trebuchet MS" panose="020B0603020202020204" pitchFamily="34" charset="0"/>
            </a:rPr>
            <a:t>Sozialer Zusammenhalt:</a:t>
          </a:r>
          <a:br>
            <a:rPr lang="de-DE" sz="1700" b="1" kern="1200" dirty="0">
              <a:solidFill>
                <a:srgbClr val="C00000"/>
              </a:solidFill>
              <a:latin typeface="Trebuchet MS" panose="020B0603020202020204" pitchFamily="34" charset="0"/>
            </a:rPr>
          </a:br>
          <a:br>
            <a:rPr lang="de-DE" sz="1700" b="1" kern="1200" dirty="0">
              <a:solidFill>
                <a:srgbClr val="C00000"/>
              </a:solidFill>
              <a:latin typeface="Trebuchet MS" panose="020B0603020202020204" pitchFamily="34" charset="0"/>
            </a:rPr>
          </a:br>
          <a:r>
            <a:rPr lang="de-DE" sz="1700" b="0" kern="1200" dirty="0">
              <a:solidFill>
                <a:schemeClr val="tx1"/>
              </a:solidFill>
              <a:latin typeface="Trebuchet MS" panose="020B0603020202020204" pitchFamily="34" charset="0"/>
            </a:rPr>
            <a:t>Vernetzungsevents und Einbindung Unternehmen (Sponsoring)</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Partnergemeinden und Kooperationen</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Teilnahme am offenen Haushalt</a:t>
          </a:r>
          <a:br>
            <a:rPr lang="de-DE" sz="1700" b="0" kern="1200" dirty="0">
              <a:solidFill>
                <a:schemeClr val="tx1"/>
              </a:solidFill>
              <a:latin typeface="Trebuchet MS" panose="020B0603020202020204" pitchFamily="34" charset="0"/>
            </a:rPr>
          </a:br>
          <a:r>
            <a:rPr lang="de-DE" sz="1700" b="0" kern="1200" dirty="0">
              <a:solidFill>
                <a:schemeClr val="tx1"/>
              </a:solidFill>
              <a:latin typeface="Trebuchet MS" panose="020B0603020202020204" pitchFamily="34" charset="0"/>
            </a:rPr>
            <a:t>Maßnahmen zur Eingliederung </a:t>
          </a:r>
          <a:r>
            <a:rPr lang="de-DE" sz="1700" b="0" kern="1200" dirty="0">
              <a:solidFill>
                <a:prstClr val="black"/>
              </a:solidFill>
              <a:latin typeface="Trebuchet MS" panose="020B0603020202020204" pitchFamily="34" charset="0"/>
              <a:ea typeface="+mn-ea"/>
              <a:cs typeface="+mn-cs"/>
            </a:rPr>
            <a:t>neuer Gemeindebürger</a:t>
          </a:r>
        </a:p>
      </dsp:txBody>
      <dsp:txXfrm>
        <a:off x="2393174" y="3277766"/>
        <a:ext cx="6990296" cy="1524542"/>
      </dsp:txXfrm>
    </dsp:sp>
    <dsp:sp modelId="{8BFEDDB9-9DC0-433F-BD81-55EB4F3EFDCB}">
      <dsp:nvSpPr>
        <dsp:cNvPr id="0" name=""/>
        <dsp:cNvSpPr/>
      </dsp:nvSpPr>
      <dsp:spPr>
        <a:xfrm>
          <a:off x="2259602" y="4802308"/>
          <a:ext cx="7123868"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88FB19-B6CE-4F08-A218-3D96E95FAAC3}">
      <dsp:nvSpPr>
        <dsp:cNvPr id="0" name=""/>
        <dsp:cNvSpPr/>
      </dsp:nvSpPr>
      <dsp:spPr>
        <a:xfrm>
          <a:off x="0" y="0"/>
          <a:ext cx="9390888" cy="0"/>
        </a:xfrm>
        <a:prstGeom prst="line">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4C121F-8761-4788-833A-6DF005DC926A}">
      <dsp:nvSpPr>
        <dsp:cNvPr id="0" name=""/>
        <dsp:cNvSpPr/>
      </dsp:nvSpPr>
      <dsp:spPr>
        <a:xfrm>
          <a:off x="0" y="0"/>
          <a:ext cx="3308614" cy="48785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endParaRPr lang="de-DE" sz="1400" b="0" i="0" kern="1200" dirty="0"/>
        </a:p>
        <a:p>
          <a:pPr marL="0" lvl="0" indent="0" algn="l" defTabSz="622300">
            <a:lnSpc>
              <a:spcPct val="90000"/>
            </a:lnSpc>
            <a:spcBef>
              <a:spcPct val="0"/>
            </a:spcBef>
            <a:spcAft>
              <a:spcPct val="35000"/>
            </a:spcAft>
            <a:buNone/>
          </a:pPr>
          <a:r>
            <a:rPr lang="de-DE" sz="1400" b="0" i="0" kern="1200" dirty="0"/>
            <a:t>Eine aktive Verkehrsplanung, inklusive </a:t>
          </a:r>
          <a:r>
            <a:rPr lang="de-DE" sz="1400" b="0" i="0" kern="1200" dirty="0" err="1"/>
            <a:t>Einpendelpläne</a:t>
          </a:r>
          <a:r>
            <a:rPr lang="de-DE" sz="1400" b="0" i="0" kern="1200" dirty="0"/>
            <a:t> und Radnetzwerke, ist für Wirtschaft und Gemeinden entscheidend. Sie fördert nicht nur die reibungslose Bewegung von Arbeitskräften und Gütern, was die wirtschaftliche Produktivität steigert, sondern auch die Nachhaltigkeit. Gut geplante Verkehrssysteme reduzieren Verkehrsstaus und verbessern die Lebensqualität. </a:t>
          </a:r>
        </a:p>
        <a:p>
          <a:pPr marL="0" lvl="0" indent="0" algn="l" defTabSz="622300">
            <a:lnSpc>
              <a:spcPct val="90000"/>
            </a:lnSpc>
            <a:spcBef>
              <a:spcPct val="0"/>
            </a:spcBef>
            <a:spcAft>
              <a:spcPct val="35000"/>
            </a:spcAft>
            <a:buNone/>
          </a:pPr>
          <a:r>
            <a:rPr lang="de-DE" sz="1400" b="0" i="0" kern="1200" dirty="0"/>
            <a:t>Unternehmen können von dieser Nachhaltigkeit profitieren, indem sie emissionsärmere Anfahrtswege in ihre Berichterstattung integrieren. </a:t>
          </a:r>
        </a:p>
        <a:p>
          <a:pPr marL="0" lvl="0" indent="0" algn="l" defTabSz="622300">
            <a:lnSpc>
              <a:spcPct val="90000"/>
            </a:lnSpc>
            <a:spcBef>
              <a:spcPct val="0"/>
            </a:spcBef>
            <a:spcAft>
              <a:spcPct val="35000"/>
            </a:spcAft>
            <a:buNone/>
          </a:pPr>
          <a:r>
            <a:rPr lang="de-DE" sz="1400" b="0" i="0" kern="1200" dirty="0"/>
            <a:t>Austausch und Engagement zwischen Wirtschaft und Gemeinden für eine effiziente Verkehrsplanung trägt zur Attraktivität und Wettbewerbsfähigkeit von Wirtschaftsstandorten und Gemeinden bei.</a:t>
          </a:r>
          <a:endParaRPr lang="de-DE" sz="1400" kern="1200" dirty="0">
            <a:solidFill>
              <a:srgbClr val="C00000"/>
            </a:solidFill>
            <a:latin typeface="Trebuchet MS" panose="020B0603020202020204" pitchFamily="34" charset="0"/>
          </a:endParaRPr>
        </a:p>
      </dsp:txBody>
      <dsp:txXfrm>
        <a:off x="0" y="0"/>
        <a:ext cx="3308614" cy="4878536"/>
      </dsp:txXfrm>
    </dsp:sp>
    <dsp:sp modelId="{B147599D-4AB3-465A-B9B1-5164BAE87147}">
      <dsp:nvSpPr>
        <dsp:cNvPr id="0" name=""/>
        <dsp:cNvSpPr/>
      </dsp:nvSpPr>
      <dsp:spPr>
        <a:xfrm>
          <a:off x="3422652" y="113387"/>
          <a:ext cx="5968028" cy="226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b="1" kern="1200" dirty="0">
              <a:solidFill>
                <a:srgbClr val="C00000"/>
              </a:solidFill>
              <a:latin typeface="Trebuchet MS" panose="020B0603020202020204" pitchFamily="34" charset="0"/>
            </a:rPr>
            <a:t>Best Practice Feldbach Mobil – Nachhaltig an Ziel</a:t>
          </a:r>
          <a:br>
            <a:rPr lang="de-DE" sz="1400" b="1" kern="1200" dirty="0">
              <a:solidFill>
                <a:srgbClr val="C00000"/>
              </a:solidFill>
              <a:latin typeface="Trebuchet MS" panose="020B0603020202020204" pitchFamily="34" charset="0"/>
            </a:rPr>
          </a:br>
          <a:br>
            <a:rPr lang="de-DE" sz="1400" b="1" kern="1200" dirty="0">
              <a:solidFill>
                <a:srgbClr val="C00000"/>
              </a:solidFill>
              <a:latin typeface="Trebuchet MS" panose="020B0603020202020204" pitchFamily="34" charset="0"/>
            </a:rPr>
          </a:br>
          <a:r>
            <a:rPr lang="de-DE" sz="1400" b="0" kern="1200" dirty="0">
              <a:solidFill>
                <a:schemeClr val="tx1"/>
              </a:solidFill>
              <a:latin typeface="Trebuchet MS" panose="020B0603020202020204" pitchFamily="34" charset="0"/>
            </a:rPr>
            <a:t>Viele Wege führen nach Rom – heißt es. Das gilt auch für Mobilität. Es muss nicht immer das Auto sein, so das Motto in Feldbach.</a:t>
          </a:r>
        </a:p>
        <a:p>
          <a:pPr marL="0" lvl="0" indent="0" algn="l" defTabSz="622300">
            <a:lnSpc>
              <a:spcPct val="90000"/>
            </a:lnSpc>
            <a:spcBef>
              <a:spcPct val="0"/>
            </a:spcBef>
            <a:spcAft>
              <a:spcPct val="35000"/>
            </a:spcAft>
            <a:buNone/>
          </a:pPr>
          <a:r>
            <a:rPr lang="de-DE" sz="1400" b="0" kern="1200" dirty="0">
              <a:solidFill>
                <a:schemeClr val="tx1"/>
              </a:solidFill>
              <a:latin typeface="Trebuchet MS" panose="020B0603020202020204" pitchFamily="34" charset="0"/>
            </a:rPr>
            <a:t>Hier wurde ein umfassendes Konzept entwickelt, das im Sinne der Multimodalität viele unterschiedliche Optionen vereint. Dazu zählen die Forcierung des öffentlichen Verkehrs, der Ausbau der E-Ladestationen, Radwegenetze und die Einladung auch mal die eine oder andere Strecke zu Fuß zu gehen. </a:t>
          </a:r>
        </a:p>
        <a:p>
          <a:pPr marL="0" lvl="0" indent="0" algn="l" defTabSz="622300">
            <a:lnSpc>
              <a:spcPct val="90000"/>
            </a:lnSpc>
            <a:spcBef>
              <a:spcPct val="0"/>
            </a:spcBef>
            <a:spcAft>
              <a:spcPct val="35000"/>
            </a:spcAft>
            <a:buNone/>
          </a:pPr>
          <a:r>
            <a:rPr lang="de-DE" sz="1400" b="1" kern="1200" dirty="0">
              <a:solidFill>
                <a:srgbClr val="C00000"/>
              </a:solidFill>
              <a:latin typeface="Trebuchet MS" panose="020B0603020202020204" pitchFamily="34" charset="0"/>
            </a:rPr>
            <a:t> </a:t>
          </a:r>
          <a:r>
            <a:rPr lang="de-AT" sz="1400" b="0" i="0" kern="1200" dirty="0"/>
            <a:t>www.feldbach.gv.at/mobil</a:t>
          </a:r>
          <a:endParaRPr lang="de-DE" sz="1400" kern="1200" dirty="0">
            <a:solidFill>
              <a:schemeClr val="tx1"/>
            </a:solidFill>
            <a:latin typeface="Trebuchet MS" panose="020B0603020202020204" pitchFamily="34" charset="0"/>
          </a:endParaRPr>
        </a:p>
      </dsp:txBody>
      <dsp:txXfrm>
        <a:off x="3422652" y="113387"/>
        <a:ext cx="5968028" cy="2267756"/>
      </dsp:txXfrm>
    </dsp:sp>
    <dsp:sp modelId="{EADA7842-DCB0-4962-9CB1-D3F21474830D}">
      <dsp:nvSpPr>
        <dsp:cNvPr id="0" name=""/>
        <dsp:cNvSpPr/>
      </dsp:nvSpPr>
      <dsp:spPr>
        <a:xfrm>
          <a:off x="3308614" y="2381144"/>
          <a:ext cx="608206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2C7CEA-F9FE-4A5E-9546-63FE1003778E}">
      <dsp:nvSpPr>
        <dsp:cNvPr id="0" name=""/>
        <dsp:cNvSpPr/>
      </dsp:nvSpPr>
      <dsp:spPr>
        <a:xfrm>
          <a:off x="3422652" y="2494532"/>
          <a:ext cx="5968028" cy="2267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de-DE" sz="1400" b="1" kern="1200" dirty="0">
              <a:solidFill>
                <a:srgbClr val="C00000"/>
              </a:solidFill>
              <a:latin typeface="Trebuchet MS" panose="020B0603020202020204" pitchFamily="34" charset="0"/>
              <a:ea typeface="+mn-ea"/>
              <a:cs typeface="+mn-cs"/>
            </a:rPr>
            <a:t>Best Practice </a:t>
          </a:r>
          <a:r>
            <a:rPr lang="de-DE" sz="1400" b="1" kern="1200" dirty="0" err="1">
              <a:solidFill>
                <a:srgbClr val="C00000"/>
              </a:solidFill>
              <a:latin typeface="Trebuchet MS" panose="020B0603020202020204" pitchFamily="34" charset="0"/>
              <a:ea typeface="+mn-ea"/>
              <a:cs typeface="+mn-cs"/>
            </a:rPr>
            <a:t>Gabersdorf</a:t>
          </a:r>
          <a:endParaRPr lang="de-DE" sz="1400" b="1" kern="1200" dirty="0">
            <a:solidFill>
              <a:srgbClr val="C00000"/>
            </a:solidFill>
            <a:latin typeface="Trebuchet MS" panose="020B0603020202020204" pitchFamily="34" charset="0"/>
            <a:ea typeface="+mn-ea"/>
            <a:cs typeface="+mn-cs"/>
          </a:endParaRPr>
        </a:p>
        <a:p>
          <a:pPr marL="0" lvl="0" indent="0" algn="l" defTabSz="622300">
            <a:lnSpc>
              <a:spcPct val="90000"/>
            </a:lnSpc>
            <a:spcBef>
              <a:spcPct val="0"/>
            </a:spcBef>
            <a:spcAft>
              <a:spcPct val="35000"/>
            </a:spcAft>
            <a:buNone/>
          </a:pPr>
          <a:r>
            <a:rPr lang="de-DE" sz="1400" b="0" kern="1200" dirty="0" err="1">
              <a:solidFill>
                <a:prstClr val="black"/>
              </a:solidFill>
              <a:latin typeface="Trebuchet MS" panose="020B0603020202020204" pitchFamily="34" charset="0"/>
              <a:ea typeface="+mn-ea"/>
              <a:cs typeface="+mn-cs"/>
            </a:rPr>
            <a:t>Gabersdorf</a:t>
          </a:r>
          <a:r>
            <a:rPr lang="de-DE" sz="1400" b="0" kern="1200" dirty="0">
              <a:solidFill>
                <a:prstClr val="black"/>
              </a:solidFill>
              <a:latin typeface="Trebuchet MS" panose="020B0603020202020204" pitchFamily="34" charset="0"/>
              <a:ea typeface="+mn-ea"/>
              <a:cs typeface="+mn-cs"/>
            </a:rPr>
            <a:t>, als e5 Gemeinde, legt einen starken Fokus auf Mobilität als Kernthema der Nachhaltigkeit. </a:t>
          </a:r>
        </a:p>
        <a:p>
          <a:pPr marL="0" lvl="0" indent="0" algn="l" defTabSz="622300">
            <a:lnSpc>
              <a:spcPct val="90000"/>
            </a:lnSpc>
            <a:spcBef>
              <a:spcPct val="0"/>
            </a:spcBef>
            <a:spcAft>
              <a:spcPct val="35000"/>
            </a:spcAft>
            <a:buNone/>
          </a:pPr>
          <a:r>
            <a:rPr lang="de-DE" sz="1400" b="0" kern="1200" dirty="0">
              <a:solidFill>
                <a:prstClr val="black"/>
              </a:solidFill>
              <a:latin typeface="Trebuchet MS" panose="020B0603020202020204" pitchFamily="34" charset="0"/>
              <a:ea typeface="+mn-ea"/>
              <a:cs typeface="+mn-cs"/>
            </a:rPr>
            <a:t>Neben dem Radwegeausbau fördert die Gemeinde Alternativen im öffentlichen Verkehr wie Einkaufs-Fahrgemeinschaften und implementiert das bedarfsorientierte Mikro-ÖV "</a:t>
          </a:r>
          <a:r>
            <a:rPr lang="de-DE" sz="1400" b="0" kern="1200" dirty="0" err="1">
              <a:solidFill>
                <a:prstClr val="black"/>
              </a:solidFill>
              <a:latin typeface="Trebuchet MS" panose="020B0603020202020204" pitchFamily="34" charset="0"/>
              <a:ea typeface="+mn-ea"/>
              <a:cs typeface="+mn-cs"/>
            </a:rPr>
            <a:t>Regiomobil</a:t>
          </a:r>
          <a:r>
            <a:rPr lang="de-DE" sz="1400" b="0" kern="1200" dirty="0">
              <a:solidFill>
                <a:prstClr val="black"/>
              </a:solidFill>
              <a:latin typeface="Trebuchet MS" panose="020B0603020202020204" pitchFamily="34" charset="0"/>
              <a:ea typeface="+mn-ea"/>
              <a:cs typeface="+mn-cs"/>
            </a:rPr>
            <a:t>". Der gemeindeeigene E-Kindergartenbus transportiert nicht nur Kindergartenkinder, sondern verteilt auch Essen auf Rädern und übernimmt Vereinstransporte.</a:t>
          </a:r>
        </a:p>
        <a:p>
          <a:pPr marL="0" lvl="0" indent="0" algn="l" defTabSz="622300">
            <a:lnSpc>
              <a:spcPct val="90000"/>
            </a:lnSpc>
            <a:spcBef>
              <a:spcPct val="0"/>
            </a:spcBef>
            <a:spcAft>
              <a:spcPct val="35000"/>
            </a:spcAft>
            <a:buNone/>
          </a:pPr>
          <a:r>
            <a:rPr lang="de-AT" sz="1400" b="0" i="0" kern="1200" dirty="0">
              <a:solidFill>
                <a:prstClr val="black">
                  <a:hueOff val="0"/>
                  <a:satOff val="0"/>
                  <a:lumOff val="0"/>
                  <a:alphaOff val="0"/>
                </a:prstClr>
              </a:solidFill>
              <a:latin typeface="Calibri" panose="020F0502020204030204"/>
              <a:ea typeface="+mn-ea"/>
              <a:cs typeface="+mn-cs"/>
            </a:rPr>
            <a:t>https://www.gabersdorf.gv.at/e5-gemeinde</a:t>
          </a:r>
        </a:p>
      </dsp:txBody>
      <dsp:txXfrm>
        <a:off x="3422652" y="2494532"/>
        <a:ext cx="5968028" cy="2267756"/>
      </dsp:txXfrm>
    </dsp:sp>
    <dsp:sp modelId="{2545BA52-6B2D-4CDD-A810-8EC05559E595}">
      <dsp:nvSpPr>
        <dsp:cNvPr id="0" name=""/>
        <dsp:cNvSpPr/>
      </dsp:nvSpPr>
      <dsp:spPr>
        <a:xfrm>
          <a:off x="3308614" y="4762289"/>
          <a:ext cx="6082067" cy="0"/>
        </a:xfrm>
        <a:prstGeom prst="line">
          <a:avLst/>
        </a:prstGeom>
        <a:solidFill>
          <a:schemeClr val="dk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6247" cy="495619"/>
          </a:xfrm>
          <a:prstGeom prst="rect">
            <a:avLst/>
          </a:prstGeom>
        </p:spPr>
        <p:txBody>
          <a:bodyPr vert="horz" lIns="91815" tIns="45907" rIns="91815" bIns="45907" rtlCol="0"/>
          <a:lstStyle>
            <a:lvl1pPr algn="l">
              <a:defRPr sz="1200"/>
            </a:lvl1pPr>
          </a:lstStyle>
          <a:p>
            <a:endParaRPr lang="de-DE"/>
          </a:p>
        </p:txBody>
      </p:sp>
      <p:sp>
        <p:nvSpPr>
          <p:cNvPr id="3" name="Datumsplatzhalter 2"/>
          <p:cNvSpPr>
            <a:spLocks noGrp="1"/>
          </p:cNvSpPr>
          <p:nvPr>
            <p:ph type="dt" sz="quarter" idx="1"/>
          </p:nvPr>
        </p:nvSpPr>
        <p:spPr>
          <a:xfrm>
            <a:off x="3849826" y="0"/>
            <a:ext cx="2946246" cy="495619"/>
          </a:xfrm>
          <a:prstGeom prst="rect">
            <a:avLst/>
          </a:prstGeom>
        </p:spPr>
        <p:txBody>
          <a:bodyPr vert="horz" lIns="91815" tIns="45907" rIns="91815" bIns="45907" rtlCol="0"/>
          <a:lstStyle>
            <a:lvl1pPr algn="r">
              <a:defRPr sz="1200"/>
            </a:lvl1pPr>
          </a:lstStyle>
          <a:p>
            <a:fld id="{F7594647-0596-483D-9A69-68D6BC345755}" type="datetimeFigureOut">
              <a:rPr lang="de-DE" smtClean="0"/>
              <a:t>08.04.2024</a:t>
            </a:fld>
            <a:endParaRPr lang="de-DE"/>
          </a:p>
        </p:txBody>
      </p:sp>
      <p:sp>
        <p:nvSpPr>
          <p:cNvPr id="4" name="Fußzeilenplatzhalter 3"/>
          <p:cNvSpPr>
            <a:spLocks noGrp="1"/>
          </p:cNvSpPr>
          <p:nvPr>
            <p:ph type="ftr" sz="quarter" idx="2"/>
          </p:nvPr>
        </p:nvSpPr>
        <p:spPr>
          <a:xfrm>
            <a:off x="0" y="9377044"/>
            <a:ext cx="2946247" cy="495619"/>
          </a:xfrm>
          <a:prstGeom prst="rect">
            <a:avLst/>
          </a:prstGeom>
        </p:spPr>
        <p:txBody>
          <a:bodyPr vert="horz" lIns="91815" tIns="45907" rIns="91815" bIns="45907" rtlCol="0" anchor="b"/>
          <a:lstStyle>
            <a:lvl1pPr algn="l">
              <a:defRPr sz="1200"/>
            </a:lvl1pPr>
          </a:lstStyle>
          <a:p>
            <a:endParaRPr lang="de-DE"/>
          </a:p>
        </p:txBody>
      </p:sp>
      <p:sp>
        <p:nvSpPr>
          <p:cNvPr id="5" name="Foliennummernplatzhalter 4"/>
          <p:cNvSpPr>
            <a:spLocks noGrp="1"/>
          </p:cNvSpPr>
          <p:nvPr>
            <p:ph type="sldNum" sz="quarter" idx="3"/>
          </p:nvPr>
        </p:nvSpPr>
        <p:spPr>
          <a:xfrm>
            <a:off x="3849826" y="9377044"/>
            <a:ext cx="2946246" cy="495619"/>
          </a:xfrm>
          <a:prstGeom prst="rect">
            <a:avLst/>
          </a:prstGeom>
        </p:spPr>
        <p:txBody>
          <a:bodyPr vert="horz" lIns="91815" tIns="45907" rIns="91815" bIns="45907" rtlCol="0" anchor="b"/>
          <a:lstStyle>
            <a:lvl1pPr algn="r">
              <a:defRPr sz="1200"/>
            </a:lvl1pPr>
          </a:lstStyle>
          <a:p>
            <a:fld id="{D35ACF19-E74C-48B5-A668-7118CF808292}" type="slidenum">
              <a:rPr lang="de-DE" smtClean="0"/>
              <a:t>‹Nr.›</a:t>
            </a:fld>
            <a:endParaRPr lang="de-DE"/>
          </a:p>
        </p:txBody>
      </p:sp>
    </p:spTree>
    <p:extLst>
      <p:ext uri="{BB962C8B-B14F-4D97-AF65-F5344CB8AC3E}">
        <p14:creationId xmlns:p14="http://schemas.microsoft.com/office/powerpoint/2010/main" val="12051704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60" cy="495348"/>
          </a:xfrm>
          <a:prstGeom prst="rect">
            <a:avLst/>
          </a:prstGeom>
        </p:spPr>
        <p:txBody>
          <a:bodyPr vert="horz" lIns="91815" tIns="45907" rIns="91815" bIns="45907" rtlCol="0"/>
          <a:lstStyle>
            <a:lvl1pPr algn="l">
              <a:defRPr sz="1200"/>
            </a:lvl1pPr>
          </a:lstStyle>
          <a:p>
            <a:endParaRPr lang="de-DE"/>
          </a:p>
        </p:txBody>
      </p:sp>
      <p:sp>
        <p:nvSpPr>
          <p:cNvPr id="3" name="Datumsplatzhalter 2"/>
          <p:cNvSpPr>
            <a:spLocks noGrp="1"/>
          </p:cNvSpPr>
          <p:nvPr>
            <p:ph type="dt" idx="1"/>
          </p:nvPr>
        </p:nvSpPr>
        <p:spPr>
          <a:xfrm>
            <a:off x="3850442" y="0"/>
            <a:ext cx="2945660" cy="495348"/>
          </a:xfrm>
          <a:prstGeom prst="rect">
            <a:avLst/>
          </a:prstGeom>
        </p:spPr>
        <p:txBody>
          <a:bodyPr vert="horz" lIns="91815" tIns="45907" rIns="91815" bIns="45907" rtlCol="0"/>
          <a:lstStyle>
            <a:lvl1pPr algn="r">
              <a:defRPr sz="1200"/>
            </a:lvl1pPr>
          </a:lstStyle>
          <a:p>
            <a:fld id="{73819331-8841-49CC-BCB7-BE058F01D92F}" type="datetimeFigureOut">
              <a:rPr lang="de-DE" smtClean="0"/>
              <a:t>08.04.2024</a:t>
            </a:fld>
            <a:endParaRPr lang="de-DE"/>
          </a:p>
        </p:txBody>
      </p:sp>
      <p:sp>
        <p:nvSpPr>
          <p:cNvPr id="4" name="Folienbildplatzhalter 3"/>
          <p:cNvSpPr>
            <a:spLocks noGrp="1" noRot="1" noChangeAspect="1"/>
          </p:cNvSpPr>
          <p:nvPr>
            <p:ph type="sldImg" idx="2"/>
          </p:nvPr>
        </p:nvSpPr>
        <p:spPr>
          <a:xfrm>
            <a:off x="438150" y="1235075"/>
            <a:ext cx="5921375" cy="3330575"/>
          </a:xfrm>
          <a:prstGeom prst="rect">
            <a:avLst/>
          </a:prstGeom>
          <a:noFill/>
          <a:ln w="12700">
            <a:solidFill>
              <a:prstClr val="black"/>
            </a:solidFill>
          </a:ln>
        </p:spPr>
        <p:txBody>
          <a:bodyPr vert="horz" lIns="91815" tIns="45907" rIns="91815" bIns="45907" rtlCol="0" anchor="ctr"/>
          <a:lstStyle/>
          <a:p>
            <a:endParaRPr lang="de-DE"/>
          </a:p>
        </p:txBody>
      </p:sp>
      <p:sp>
        <p:nvSpPr>
          <p:cNvPr id="5" name="Notizenplatzhalter 4"/>
          <p:cNvSpPr>
            <a:spLocks noGrp="1"/>
          </p:cNvSpPr>
          <p:nvPr>
            <p:ph type="body" sz="quarter" idx="3"/>
          </p:nvPr>
        </p:nvSpPr>
        <p:spPr>
          <a:xfrm>
            <a:off x="679768" y="4751220"/>
            <a:ext cx="5438140" cy="3887361"/>
          </a:xfrm>
          <a:prstGeom prst="rect">
            <a:avLst/>
          </a:prstGeom>
        </p:spPr>
        <p:txBody>
          <a:bodyPr vert="horz" lIns="91815" tIns="45907" rIns="91815" bIns="45907"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7"/>
            <a:ext cx="2945660" cy="495347"/>
          </a:xfrm>
          <a:prstGeom prst="rect">
            <a:avLst/>
          </a:prstGeom>
        </p:spPr>
        <p:txBody>
          <a:bodyPr vert="horz" lIns="91815" tIns="45907" rIns="91815" bIns="45907" rtlCol="0" anchor="b"/>
          <a:lstStyle>
            <a:lvl1pPr algn="l">
              <a:defRPr sz="1200"/>
            </a:lvl1pPr>
          </a:lstStyle>
          <a:p>
            <a:endParaRPr lang="de-DE"/>
          </a:p>
        </p:txBody>
      </p:sp>
      <p:sp>
        <p:nvSpPr>
          <p:cNvPr id="7" name="Foliennummernplatzhalter 6"/>
          <p:cNvSpPr>
            <a:spLocks noGrp="1"/>
          </p:cNvSpPr>
          <p:nvPr>
            <p:ph type="sldNum" sz="quarter" idx="5"/>
          </p:nvPr>
        </p:nvSpPr>
        <p:spPr>
          <a:xfrm>
            <a:off x="3850442" y="9377317"/>
            <a:ext cx="2945660" cy="495347"/>
          </a:xfrm>
          <a:prstGeom prst="rect">
            <a:avLst/>
          </a:prstGeom>
        </p:spPr>
        <p:txBody>
          <a:bodyPr vert="horz" lIns="91815" tIns="45907" rIns="91815" bIns="45907" rtlCol="0" anchor="b"/>
          <a:lstStyle>
            <a:lvl1pPr algn="r">
              <a:defRPr sz="1200"/>
            </a:lvl1pPr>
          </a:lstStyle>
          <a:p>
            <a:fld id="{037FF71E-99AE-4562-A51A-7279DAD223B6}" type="slidenum">
              <a:rPr lang="de-DE" smtClean="0"/>
              <a:t>‹Nr.›</a:t>
            </a:fld>
            <a:endParaRPr lang="de-DE"/>
          </a:p>
        </p:txBody>
      </p:sp>
    </p:spTree>
    <p:extLst>
      <p:ext uri="{BB962C8B-B14F-4D97-AF65-F5344CB8AC3E}">
        <p14:creationId xmlns:p14="http://schemas.microsoft.com/office/powerpoint/2010/main" val="25601494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1</a:t>
            </a:fld>
            <a:endParaRPr lang="de-DE"/>
          </a:p>
        </p:txBody>
      </p:sp>
    </p:spTree>
    <p:extLst>
      <p:ext uri="{BB962C8B-B14F-4D97-AF65-F5344CB8AC3E}">
        <p14:creationId xmlns:p14="http://schemas.microsoft.com/office/powerpoint/2010/main" val="21110245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10</a:t>
            </a:fld>
            <a:endParaRPr lang="de-DE"/>
          </a:p>
        </p:txBody>
      </p:sp>
    </p:spTree>
    <p:extLst>
      <p:ext uri="{BB962C8B-B14F-4D97-AF65-F5344CB8AC3E}">
        <p14:creationId xmlns:p14="http://schemas.microsoft.com/office/powerpoint/2010/main" val="558184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CD5312D-E14F-45C1-8C19-43D186CCA73C}" type="slidenum">
              <a:rPr lang="de-DE" smtClean="0"/>
              <a:t>11</a:t>
            </a:fld>
            <a:endParaRPr lang="de-DE"/>
          </a:p>
        </p:txBody>
      </p:sp>
    </p:spTree>
    <p:extLst>
      <p:ext uri="{BB962C8B-B14F-4D97-AF65-F5344CB8AC3E}">
        <p14:creationId xmlns:p14="http://schemas.microsoft.com/office/powerpoint/2010/main" val="3692040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5CD5312D-E14F-45C1-8C19-43D186CCA73C}" type="slidenum">
              <a:rPr lang="de-DE" smtClean="0"/>
              <a:t>12</a:t>
            </a:fld>
            <a:endParaRPr lang="de-DE"/>
          </a:p>
        </p:txBody>
      </p:sp>
    </p:spTree>
    <p:extLst>
      <p:ext uri="{BB962C8B-B14F-4D97-AF65-F5344CB8AC3E}">
        <p14:creationId xmlns:p14="http://schemas.microsoft.com/office/powerpoint/2010/main" val="4236153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5"/>
          </p:nvPr>
        </p:nvSpPr>
        <p:spPr/>
        <p:txBody>
          <a:bodyPr/>
          <a:lstStyle/>
          <a:p>
            <a:fld id="{5CD5312D-E14F-45C1-8C19-43D186CCA73C}" type="slidenum">
              <a:rPr lang="de-DE" smtClean="0"/>
              <a:t>13</a:t>
            </a:fld>
            <a:endParaRPr lang="de-DE"/>
          </a:p>
        </p:txBody>
      </p:sp>
    </p:spTree>
    <p:extLst>
      <p:ext uri="{BB962C8B-B14F-4D97-AF65-F5344CB8AC3E}">
        <p14:creationId xmlns:p14="http://schemas.microsoft.com/office/powerpoint/2010/main" val="31244480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14</a:t>
            </a:fld>
            <a:endParaRPr lang="de-DE"/>
          </a:p>
        </p:txBody>
      </p:sp>
    </p:spTree>
    <p:extLst>
      <p:ext uri="{BB962C8B-B14F-4D97-AF65-F5344CB8AC3E}">
        <p14:creationId xmlns:p14="http://schemas.microsoft.com/office/powerpoint/2010/main" val="32288171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15</a:t>
            </a:fld>
            <a:endParaRPr lang="de-DE"/>
          </a:p>
        </p:txBody>
      </p:sp>
    </p:spTree>
    <p:extLst>
      <p:ext uri="{BB962C8B-B14F-4D97-AF65-F5344CB8AC3E}">
        <p14:creationId xmlns:p14="http://schemas.microsoft.com/office/powerpoint/2010/main" val="11259557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16</a:t>
            </a:fld>
            <a:endParaRPr lang="de-DE"/>
          </a:p>
        </p:txBody>
      </p:sp>
    </p:spTree>
    <p:extLst>
      <p:ext uri="{BB962C8B-B14F-4D97-AF65-F5344CB8AC3E}">
        <p14:creationId xmlns:p14="http://schemas.microsoft.com/office/powerpoint/2010/main" val="2554745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17</a:t>
            </a:fld>
            <a:endParaRPr lang="de-DE"/>
          </a:p>
        </p:txBody>
      </p:sp>
    </p:spTree>
    <p:extLst>
      <p:ext uri="{BB962C8B-B14F-4D97-AF65-F5344CB8AC3E}">
        <p14:creationId xmlns:p14="http://schemas.microsoft.com/office/powerpoint/2010/main" val="39849658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18</a:t>
            </a:fld>
            <a:endParaRPr lang="de-DE"/>
          </a:p>
        </p:txBody>
      </p:sp>
    </p:spTree>
    <p:extLst>
      <p:ext uri="{BB962C8B-B14F-4D97-AF65-F5344CB8AC3E}">
        <p14:creationId xmlns:p14="http://schemas.microsoft.com/office/powerpoint/2010/main" val="4598471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19</a:t>
            </a:fld>
            <a:endParaRPr lang="de-DE"/>
          </a:p>
        </p:txBody>
      </p:sp>
    </p:spTree>
    <p:extLst>
      <p:ext uri="{BB962C8B-B14F-4D97-AF65-F5344CB8AC3E}">
        <p14:creationId xmlns:p14="http://schemas.microsoft.com/office/powerpoint/2010/main" val="2256335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2</a:t>
            </a:fld>
            <a:endParaRPr lang="de-DE"/>
          </a:p>
        </p:txBody>
      </p:sp>
    </p:spTree>
    <p:extLst>
      <p:ext uri="{BB962C8B-B14F-4D97-AF65-F5344CB8AC3E}">
        <p14:creationId xmlns:p14="http://schemas.microsoft.com/office/powerpoint/2010/main" val="16573717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20</a:t>
            </a:fld>
            <a:endParaRPr lang="de-DE"/>
          </a:p>
        </p:txBody>
      </p:sp>
    </p:spTree>
    <p:extLst>
      <p:ext uri="{BB962C8B-B14F-4D97-AF65-F5344CB8AC3E}">
        <p14:creationId xmlns:p14="http://schemas.microsoft.com/office/powerpoint/2010/main" val="17438979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21</a:t>
            </a:fld>
            <a:endParaRPr lang="de-DE"/>
          </a:p>
        </p:txBody>
      </p:sp>
    </p:spTree>
    <p:extLst>
      <p:ext uri="{BB962C8B-B14F-4D97-AF65-F5344CB8AC3E}">
        <p14:creationId xmlns:p14="http://schemas.microsoft.com/office/powerpoint/2010/main" val="370103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22</a:t>
            </a:fld>
            <a:endParaRPr lang="de-DE"/>
          </a:p>
        </p:txBody>
      </p:sp>
    </p:spTree>
    <p:extLst>
      <p:ext uri="{BB962C8B-B14F-4D97-AF65-F5344CB8AC3E}">
        <p14:creationId xmlns:p14="http://schemas.microsoft.com/office/powerpoint/2010/main" val="9371142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23</a:t>
            </a:fld>
            <a:endParaRPr lang="de-DE"/>
          </a:p>
        </p:txBody>
      </p:sp>
    </p:spTree>
    <p:extLst>
      <p:ext uri="{BB962C8B-B14F-4D97-AF65-F5344CB8AC3E}">
        <p14:creationId xmlns:p14="http://schemas.microsoft.com/office/powerpoint/2010/main" val="41455233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24</a:t>
            </a:fld>
            <a:endParaRPr lang="de-DE"/>
          </a:p>
        </p:txBody>
      </p:sp>
    </p:spTree>
    <p:extLst>
      <p:ext uri="{BB962C8B-B14F-4D97-AF65-F5344CB8AC3E}">
        <p14:creationId xmlns:p14="http://schemas.microsoft.com/office/powerpoint/2010/main" val="19446107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26</a:t>
            </a:fld>
            <a:endParaRPr lang="de-DE"/>
          </a:p>
        </p:txBody>
      </p:sp>
    </p:spTree>
    <p:extLst>
      <p:ext uri="{BB962C8B-B14F-4D97-AF65-F5344CB8AC3E}">
        <p14:creationId xmlns:p14="http://schemas.microsoft.com/office/powerpoint/2010/main" val="40143326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27</a:t>
            </a:fld>
            <a:endParaRPr lang="de-DE"/>
          </a:p>
        </p:txBody>
      </p:sp>
    </p:spTree>
    <p:extLst>
      <p:ext uri="{BB962C8B-B14F-4D97-AF65-F5344CB8AC3E}">
        <p14:creationId xmlns:p14="http://schemas.microsoft.com/office/powerpoint/2010/main" val="13652689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29</a:t>
            </a:fld>
            <a:endParaRPr lang="de-DE"/>
          </a:p>
        </p:txBody>
      </p:sp>
    </p:spTree>
    <p:extLst>
      <p:ext uri="{BB962C8B-B14F-4D97-AF65-F5344CB8AC3E}">
        <p14:creationId xmlns:p14="http://schemas.microsoft.com/office/powerpoint/2010/main" val="1261893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30</a:t>
            </a:fld>
            <a:endParaRPr lang="de-DE"/>
          </a:p>
        </p:txBody>
      </p:sp>
    </p:spTree>
    <p:extLst>
      <p:ext uri="{BB962C8B-B14F-4D97-AF65-F5344CB8AC3E}">
        <p14:creationId xmlns:p14="http://schemas.microsoft.com/office/powerpoint/2010/main" val="14721036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31</a:t>
            </a:fld>
            <a:endParaRPr lang="de-DE"/>
          </a:p>
        </p:txBody>
      </p:sp>
    </p:spTree>
    <p:extLst>
      <p:ext uri="{BB962C8B-B14F-4D97-AF65-F5344CB8AC3E}">
        <p14:creationId xmlns:p14="http://schemas.microsoft.com/office/powerpoint/2010/main" val="4195261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3</a:t>
            </a:fld>
            <a:endParaRPr lang="de-DE"/>
          </a:p>
        </p:txBody>
      </p:sp>
    </p:spTree>
    <p:extLst>
      <p:ext uri="{BB962C8B-B14F-4D97-AF65-F5344CB8AC3E}">
        <p14:creationId xmlns:p14="http://schemas.microsoft.com/office/powerpoint/2010/main" val="1137192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AT" dirty="0"/>
              <a:t>Kontaktdaten ergänzen, Beistrich bei Titel</a:t>
            </a:r>
          </a:p>
        </p:txBody>
      </p:sp>
      <p:sp>
        <p:nvSpPr>
          <p:cNvPr id="4" name="Foliennummernplatzhalter 3"/>
          <p:cNvSpPr>
            <a:spLocks noGrp="1"/>
          </p:cNvSpPr>
          <p:nvPr>
            <p:ph type="sldNum" sz="quarter" idx="5"/>
          </p:nvPr>
        </p:nvSpPr>
        <p:spPr/>
        <p:txBody>
          <a:bodyPr/>
          <a:lstStyle/>
          <a:p>
            <a:fld id="{037FF71E-99AE-4562-A51A-7279DAD223B6}" type="slidenum">
              <a:rPr lang="de-DE" smtClean="0"/>
              <a:t>33</a:t>
            </a:fld>
            <a:endParaRPr lang="de-DE"/>
          </a:p>
        </p:txBody>
      </p:sp>
    </p:spTree>
    <p:extLst>
      <p:ext uri="{BB962C8B-B14F-4D97-AF65-F5344CB8AC3E}">
        <p14:creationId xmlns:p14="http://schemas.microsoft.com/office/powerpoint/2010/main" val="1810496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4</a:t>
            </a:fld>
            <a:endParaRPr lang="de-DE"/>
          </a:p>
        </p:txBody>
      </p:sp>
    </p:spTree>
    <p:extLst>
      <p:ext uri="{BB962C8B-B14F-4D97-AF65-F5344CB8AC3E}">
        <p14:creationId xmlns:p14="http://schemas.microsoft.com/office/powerpoint/2010/main" val="315536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5</a:t>
            </a:fld>
            <a:endParaRPr lang="de-DE"/>
          </a:p>
        </p:txBody>
      </p:sp>
    </p:spTree>
    <p:extLst>
      <p:ext uri="{BB962C8B-B14F-4D97-AF65-F5344CB8AC3E}">
        <p14:creationId xmlns:p14="http://schemas.microsoft.com/office/powerpoint/2010/main" val="37962288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6</a:t>
            </a:fld>
            <a:endParaRPr lang="de-DE"/>
          </a:p>
        </p:txBody>
      </p:sp>
    </p:spTree>
    <p:extLst>
      <p:ext uri="{BB962C8B-B14F-4D97-AF65-F5344CB8AC3E}">
        <p14:creationId xmlns:p14="http://schemas.microsoft.com/office/powerpoint/2010/main" val="2232339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37FF71E-99AE-4562-A51A-7279DAD223B6}" type="slidenum">
              <a:rPr lang="de-DE" smtClean="0"/>
              <a:t>7</a:t>
            </a:fld>
            <a:endParaRPr lang="de-DE"/>
          </a:p>
        </p:txBody>
      </p:sp>
    </p:spTree>
    <p:extLst>
      <p:ext uri="{BB962C8B-B14F-4D97-AF65-F5344CB8AC3E}">
        <p14:creationId xmlns:p14="http://schemas.microsoft.com/office/powerpoint/2010/main" val="3652708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8</a:t>
            </a:fld>
            <a:endParaRPr lang="de-DE"/>
          </a:p>
        </p:txBody>
      </p:sp>
    </p:spTree>
    <p:extLst>
      <p:ext uri="{BB962C8B-B14F-4D97-AF65-F5344CB8AC3E}">
        <p14:creationId xmlns:p14="http://schemas.microsoft.com/office/powerpoint/2010/main" val="425960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037FF71E-99AE-4562-A51A-7279DAD223B6}" type="slidenum">
              <a:rPr lang="de-DE" smtClean="0"/>
              <a:t>9</a:t>
            </a:fld>
            <a:endParaRPr lang="de-DE"/>
          </a:p>
        </p:txBody>
      </p:sp>
    </p:spTree>
    <p:extLst>
      <p:ext uri="{BB962C8B-B14F-4D97-AF65-F5344CB8AC3E}">
        <p14:creationId xmlns:p14="http://schemas.microsoft.com/office/powerpoint/2010/main" val="4341618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8953144" cy="2387600"/>
          </a:xfrm>
        </p:spPr>
        <p:txBody>
          <a:bodyPr anchor="b"/>
          <a:lstStyle>
            <a:lvl1pPr algn="ctr">
              <a:defRPr sz="6000">
                <a:solidFill>
                  <a:schemeClr val="bg2">
                    <a:lumMod val="25000"/>
                  </a:schemeClr>
                </a:solidFill>
                <a:latin typeface="Trebuchet MS" panose="020B0603020202020204" pitchFamily="34" charset="0"/>
              </a:defRPr>
            </a:lvl1pPr>
          </a:lstStyle>
          <a:p>
            <a:r>
              <a:rPr lang="de-DE" dirty="0"/>
              <a:t>Titelmasterformat durch Klicken bearbeiten</a:t>
            </a:r>
          </a:p>
        </p:txBody>
      </p:sp>
      <p:sp>
        <p:nvSpPr>
          <p:cNvPr id="3" name="Untertitel 2"/>
          <p:cNvSpPr>
            <a:spLocks noGrp="1"/>
          </p:cNvSpPr>
          <p:nvPr>
            <p:ph type="subTitle" idx="1"/>
          </p:nvPr>
        </p:nvSpPr>
        <p:spPr>
          <a:xfrm>
            <a:off x="1524000" y="3602038"/>
            <a:ext cx="8953144" cy="1655762"/>
          </a:xfrm>
        </p:spPr>
        <p:txBody>
          <a:bodyPr>
            <a:normAutofit/>
          </a:bodyPr>
          <a:lstStyle>
            <a:lvl1pPr marL="0" indent="0" algn="ctr">
              <a:buNone/>
              <a:defRPr sz="2800" b="1">
                <a:solidFill>
                  <a:schemeClr val="bg2">
                    <a:lumMod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dirty="0"/>
              <a:t>Formatvorlage des Untertitelmasters durch Klicken bearbeiten</a:t>
            </a:r>
          </a:p>
        </p:txBody>
      </p:sp>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
        <p:nvSpPr>
          <p:cNvPr id="5" name="Textplatzhalter 4"/>
          <p:cNvSpPr>
            <a:spLocks noGrp="1"/>
          </p:cNvSpPr>
          <p:nvPr>
            <p:ph type="body" sz="quarter" idx="13" hasCustomPrompt="1"/>
          </p:nvPr>
        </p:nvSpPr>
        <p:spPr>
          <a:xfrm>
            <a:off x="288000" y="6172199"/>
            <a:ext cx="8339137" cy="489600"/>
          </a:xfrm>
        </p:spPr>
        <p:txBody>
          <a:bodyPr>
            <a:normAutofit/>
          </a:bodyPr>
          <a:lstStyle>
            <a:lvl1pPr marL="0" indent="0">
              <a:buNone/>
              <a:defRPr sz="2000" b="1">
                <a:solidFill>
                  <a:schemeClr val="bg2">
                    <a:lumMod val="25000"/>
                  </a:schemeClr>
                </a:solidFill>
              </a:defRPr>
            </a:lvl1pPr>
          </a:lstStyle>
          <a:p>
            <a:pPr lvl="0"/>
            <a:r>
              <a:rPr lang="de-DE" dirty="0"/>
              <a:t>Vortragende/r</a:t>
            </a:r>
          </a:p>
        </p:txBody>
      </p:sp>
      <p:sp>
        <p:nvSpPr>
          <p:cNvPr id="8" name="Foliennummernplatzhalter 5"/>
          <p:cNvSpPr>
            <a:spLocks noGrp="1"/>
          </p:cNvSpPr>
          <p:nvPr>
            <p:ph type="sldNum" sz="quarter" idx="4"/>
          </p:nvPr>
        </p:nvSpPr>
        <p:spPr>
          <a:xfrm>
            <a:off x="10801883" y="6356350"/>
            <a:ext cx="1201119" cy="365125"/>
          </a:xfrm>
          <a:prstGeom prst="rect">
            <a:avLst/>
          </a:prstGeom>
        </p:spPr>
        <p:txBody>
          <a:bodyPr vert="horz" lIns="91440" tIns="45720" rIns="91440" bIns="45720" rtlCol="0" anchor="ctr"/>
          <a:lstStyle>
            <a:lvl1pPr>
              <a:defRPr lang="de-DE" sz="1000" smtClean="0">
                <a:solidFill>
                  <a:schemeClr val="bg1">
                    <a:lumMod val="50000"/>
                  </a:schemeClr>
                </a:solidFill>
                <a:latin typeface="Trebuchet MS" panose="020B0603020202020204" pitchFamily="34" charset="0"/>
              </a:defRPr>
            </a:lvl1pPr>
          </a:lstStyle>
          <a:p>
            <a:pPr algn="r"/>
            <a:fld id="{E56F7BA0-B6EC-4A69-870B-E36CB69C07A3}" type="slidenum">
              <a:rPr lang="de-DE" smtClean="0"/>
              <a:pPr algn="r"/>
              <a:t>‹Nr.›</a:t>
            </a:fld>
            <a:endParaRPr lang="de-DE"/>
          </a:p>
        </p:txBody>
      </p:sp>
    </p:spTree>
    <p:extLst>
      <p:ext uri="{BB962C8B-B14F-4D97-AF65-F5344CB8AC3E}">
        <p14:creationId xmlns:p14="http://schemas.microsoft.com/office/powerpoint/2010/main" val="3060046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1236000" y="1956987"/>
            <a:ext cx="9249690" cy="1553013"/>
          </a:xfrm>
        </p:spPr>
        <p:txBody>
          <a:bodyPr anchor="b">
            <a:noAutofit/>
          </a:bodyPr>
          <a:lstStyle>
            <a:lvl1pPr>
              <a:defRPr sz="5400">
                <a:solidFill>
                  <a:schemeClr val="bg2">
                    <a:lumMod val="25000"/>
                  </a:schemeClr>
                </a:solidFill>
              </a:defRPr>
            </a:lvl1pPr>
          </a:lstStyle>
          <a:p>
            <a:r>
              <a:rPr lang="de-DE" dirty="0"/>
              <a:t>Titelmasterformat durch Klicken bearbeiten</a:t>
            </a:r>
          </a:p>
        </p:txBody>
      </p:sp>
      <p:sp>
        <p:nvSpPr>
          <p:cNvPr id="5" name="Inhaltsplatzhalter 4"/>
          <p:cNvSpPr>
            <a:spLocks noGrp="1"/>
          </p:cNvSpPr>
          <p:nvPr>
            <p:ph sz="quarter" idx="11"/>
          </p:nvPr>
        </p:nvSpPr>
        <p:spPr>
          <a:xfrm>
            <a:off x="1235999" y="3707542"/>
            <a:ext cx="9249690" cy="479425"/>
          </a:xfrm>
        </p:spPr>
        <p:txBody>
          <a:bodyPr>
            <a:normAutofit/>
          </a:bodyPr>
          <a:lstStyle>
            <a:lvl1pPr marL="0" indent="0">
              <a:buNone/>
              <a:defRPr sz="2400" b="1">
                <a:solidFill>
                  <a:schemeClr val="bg2">
                    <a:lumMod val="25000"/>
                  </a:schemeClr>
                </a:solidFill>
              </a:defRPr>
            </a:lvl1pPr>
          </a:lstStyle>
          <a:p>
            <a:pPr lvl="0"/>
            <a:r>
              <a:rPr lang="de-DE" dirty="0"/>
              <a:t>Formatvorlagen des Textmasters bearbeiten</a:t>
            </a:r>
          </a:p>
        </p:txBody>
      </p:sp>
      <p:sp>
        <p:nvSpPr>
          <p:cNvPr id="6" name="Foliennummernplatzhalter 5"/>
          <p:cNvSpPr>
            <a:spLocks noGrp="1"/>
          </p:cNvSpPr>
          <p:nvPr>
            <p:ph type="sldNum" sz="quarter" idx="4"/>
          </p:nvPr>
        </p:nvSpPr>
        <p:spPr>
          <a:xfrm>
            <a:off x="10801883" y="6356350"/>
            <a:ext cx="1201119" cy="365125"/>
          </a:xfrm>
          <a:prstGeom prst="rect">
            <a:avLst/>
          </a:prstGeom>
        </p:spPr>
        <p:txBody>
          <a:bodyPr vert="horz" lIns="91440" tIns="45720" rIns="91440" bIns="45720" rtlCol="0" anchor="ctr"/>
          <a:lstStyle>
            <a:lvl1pPr>
              <a:defRPr lang="de-DE" sz="1000" smtClean="0">
                <a:solidFill>
                  <a:schemeClr val="bg1">
                    <a:lumMod val="50000"/>
                  </a:schemeClr>
                </a:solidFill>
                <a:latin typeface="Trebuchet MS" panose="020B0603020202020204" pitchFamily="34" charset="0"/>
              </a:defRPr>
            </a:lvl1pPr>
          </a:lstStyle>
          <a:p>
            <a:pPr algn="r"/>
            <a:fld id="{E56F7BA0-B6EC-4A69-870B-E36CB69C07A3}" type="slidenum">
              <a:rPr lang="de-DE" smtClean="0"/>
              <a:pPr algn="r"/>
              <a:t>‹Nr.›</a:t>
            </a:fld>
            <a:endParaRPr lang="de-DE"/>
          </a:p>
        </p:txBody>
      </p:sp>
    </p:spTree>
    <p:extLst>
      <p:ext uri="{BB962C8B-B14F-4D97-AF65-F5344CB8AC3E}">
        <p14:creationId xmlns:p14="http://schemas.microsoft.com/office/powerpoint/2010/main" val="134130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838199" y="1825625"/>
            <a:ext cx="9720000" cy="4351338"/>
          </a:xfrm>
        </p:spPr>
        <p:txBody>
          <a:bodyPr/>
          <a:lstStyle>
            <a:lvl1pPr marL="358775" indent="-358775">
              <a:buClr>
                <a:srgbClr val="C00000"/>
              </a:buClr>
              <a:buFont typeface="Wingdings" panose="05000000000000000000" pitchFamily="2" charset="2"/>
              <a:buChar char="§"/>
              <a:defRPr>
                <a:solidFill>
                  <a:schemeClr val="bg2">
                    <a:lumMod val="25000"/>
                  </a:schemeClr>
                </a:solidFill>
              </a:defRPr>
            </a:lvl1pPr>
            <a:lvl2pPr marL="803275" indent="-346075">
              <a:buClr>
                <a:srgbClr val="C00000"/>
              </a:buClr>
              <a:buFont typeface="Symbol" panose="05050102010706020507" pitchFamily="18" charset="2"/>
              <a:buChar char="-"/>
              <a:defRPr>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a:solidFill>
                  <a:schemeClr val="bg2">
                    <a:lumMod val="25000"/>
                  </a:schemeClr>
                </a:solidFill>
              </a:defRPr>
            </a:lvl4pPr>
            <a:lvl5pPr marL="2058988" indent="-230188">
              <a:buClr>
                <a:schemeClr val="tx2">
                  <a:lumMod val="75000"/>
                </a:schemeClr>
              </a:buClr>
              <a:buFont typeface="Wingdings" panose="05000000000000000000" pitchFamily="2" charset="2"/>
              <a:buChar char="§"/>
              <a:defRPr>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
        <p:nvSpPr>
          <p:cNvPr id="8" name="Titel 1"/>
          <p:cNvSpPr>
            <a:spLocks noGrp="1"/>
          </p:cNvSpPr>
          <p:nvPr>
            <p:ph type="title"/>
          </p:nvPr>
        </p:nvSpPr>
        <p:spPr>
          <a:xfrm>
            <a:off x="839788" y="365125"/>
            <a:ext cx="9720000" cy="1325563"/>
          </a:xfrm>
        </p:spPr>
        <p:txBody>
          <a:bodyPr>
            <a:normAutofit/>
          </a:bodyPr>
          <a:lstStyle>
            <a:lvl1pPr>
              <a:defRPr sz="3200">
                <a:solidFill>
                  <a:schemeClr val="bg2">
                    <a:lumMod val="25000"/>
                  </a:schemeClr>
                </a:solidFill>
              </a:defRPr>
            </a:lvl1pPr>
          </a:lstStyle>
          <a:p>
            <a:r>
              <a:rPr lang="de-DE" dirty="0"/>
              <a:t>Titelmasterformat durch Klicken bearbeiten</a:t>
            </a:r>
          </a:p>
        </p:txBody>
      </p:sp>
      <p:sp>
        <p:nvSpPr>
          <p:cNvPr id="9" name="Foliennummernplatzhalter 5"/>
          <p:cNvSpPr>
            <a:spLocks noGrp="1"/>
          </p:cNvSpPr>
          <p:nvPr>
            <p:ph type="sldNum" sz="quarter" idx="4"/>
          </p:nvPr>
        </p:nvSpPr>
        <p:spPr>
          <a:xfrm>
            <a:off x="10801883" y="6356350"/>
            <a:ext cx="1201119" cy="365125"/>
          </a:xfrm>
          <a:prstGeom prst="rect">
            <a:avLst/>
          </a:prstGeom>
        </p:spPr>
        <p:txBody>
          <a:bodyPr vert="horz" lIns="91440" tIns="45720" rIns="91440" bIns="45720" rtlCol="0" anchor="ctr"/>
          <a:lstStyle>
            <a:lvl1pPr>
              <a:defRPr lang="de-DE" sz="1000" smtClean="0">
                <a:solidFill>
                  <a:schemeClr val="bg1">
                    <a:lumMod val="50000"/>
                  </a:schemeClr>
                </a:solidFill>
                <a:latin typeface="Trebuchet MS" panose="020B0603020202020204" pitchFamily="34" charset="0"/>
              </a:defRPr>
            </a:lvl1pPr>
          </a:lstStyle>
          <a:p>
            <a:pPr algn="r"/>
            <a:fld id="{E56F7BA0-B6EC-4A69-870B-E36CB69C07A3}" type="slidenum">
              <a:rPr lang="de-DE" smtClean="0"/>
              <a:pPr algn="r"/>
              <a:t>‹Nr.›</a:t>
            </a:fld>
            <a:endParaRPr lang="de-DE"/>
          </a:p>
        </p:txBody>
      </p:sp>
    </p:spTree>
    <p:extLst>
      <p:ext uri="{BB962C8B-B14F-4D97-AF65-F5344CB8AC3E}">
        <p14:creationId xmlns:p14="http://schemas.microsoft.com/office/powerpoint/2010/main" val="240783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el und 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838199" y="1825625"/>
            <a:ext cx="4752000" cy="4351338"/>
          </a:xfrm>
        </p:spPr>
        <p:txBody>
          <a:bodyPr/>
          <a:lstStyle>
            <a:lvl1pPr marL="358775" indent="-358775">
              <a:buClr>
                <a:srgbClr val="C00000"/>
              </a:buClr>
              <a:buFont typeface="Wingdings" panose="05000000000000000000" pitchFamily="2" charset="2"/>
              <a:buChar char="§"/>
              <a:defRPr sz="2400">
                <a:solidFill>
                  <a:schemeClr val="bg2">
                    <a:lumMod val="25000"/>
                  </a:schemeClr>
                </a:solidFill>
              </a:defRPr>
            </a:lvl1pPr>
            <a:lvl2pPr marL="803275" indent="-346075">
              <a:buClr>
                <a:srgbClr val="C00000"/>
              </a:buClr>
              <a:buFont typeface="Symbol" panose="05050102010706020507" pitchFamily="18" charset="2"/>
              <a:buChar char="-"/>
              <a:defRPr sz="2000">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sz="1800">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sz="1600">
                <a:solidFill>
                  <a:schemeClr val="bg2">
                    <a:lumMod val="25000"/>
                  </a:schemeClr>
                </a:solidFill>
              </a:defRPr>
            </a:lvl4pPr>
            <a:lvl5pPr marL="2058988" indent="-230188">
              <a:buClr>
                <a:schemeClr val="tx2">
                  <a:lumMod val="75000"/>
                </a:schemeClr>
              </a:buClr>
              <a:buFont typeface="Wingdings" panose="05000000000000000000" pitchFamily="2" charset="2"/>
              <a:buChar char="§"/>
              <a:defRPr sz="1400">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7" name="Grafik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
        <p:nvSpPr>
          <p:cNvPr id="8" name="Titel 1"/>
          <p:cNvSpPr>
            <a:spLocks noGrp="1"/>
          </p:cNvSpPr>
          <p:nvPr>
            <p:ph type="title"/>
          </p:nvPr>
        </p:nvSpPr>
        <p:spPr>
          <a:xfrm>
            <a:off x="839788" y="365125"/>
            <a:ext cx="9720000" cy="1325563"/>
          </a:xfrm>
        </p:spPr>
        <p:txBody>
          <a:bodyPr>
            <a:normAutofit/>
          </a:bodyPr>
          <a:lstStyle>
            <a:lvl1pPr>
              <a:defRPr sz="3200">
                <a:solidFill>
                  <a:schemeClr val="bg2">
                    <a:lumMod val="25000"/>
                  </a:schemeClr>
                </a:solidFill>
              </a:defRPr>
            </a:lvl1pPr>
          </a:lstStyle>
          <a:p>
            <a:r>
              <a:rPr lang="de-DE" dirty="0"/>
              <a:t>Titelmasterformat durch Klicken bearbeiten</a:t>
            </a:r>
          </a:p>
        </p:txBody>
      </p:sp>
      <p:sp>
        <p:nvSpPr>
          <p:cNvPr id="9" name="Foliennummernplatzhalter 5"/>
          <p:cNvSpPr>
            <a:spLocks noGrp="1"/>
          </p:cNvSpPr>
          <p:nvPr>
            <p:ph type="sldNum" sz="quarter" idx="4"/>
          </p:nvPr>
        </p:nvSpPr>
        <p:spPr>
          <a:xfrm>
            <a:off x="10801883" y="6356350"/>
            <a:ext cx="1201119" cy="365125"/>
          </a:xfrm>
          <a:prstGeom prst="rect">
            <a:avLst/>
          </a:prstGeom>
        </p:spPr>
        <p:txBody>
          <a:bodyPr vert="horz" lIns="91440" tIns="45720" rIns="91440" bIns="45720" rtlCol="0" anchor="ctr"/>
          <a:lstStyle>
            <a:lvl1pPr>
              <a:defRPr lang="de-DE" sz="1000" smtClean="0">
                <a:solidFill>
                  <a:schemeClr val="bg1">
                    <a:lumMod val="50000"/>
                  </a:schemeClr>
                </a:solidFill>
                <a:latin typeface="Trebuchet MS" panose="020B0603020202020204" pitchFamily="34" charset="0"/>
              </a:defRPr>
            </a:lvl1pPr>
          </a:lstStyle>
          <a:p>
            <a:pPr algn="r"/>
            <a:fld id="{E56F7BA0-B6EC-4A69-870B-E36CB69C07A3}" type="slidenum">
              <a:rPr lang="de-DE" smtClean="0"/>
              <a:pPr algn="r"/>
              <a:t>‹Nr.›</a:t>
            </a:fld>
            <a:endParaRPr lang="de-DE"/>
          </a:p>
        </p:txBody>
      </p:sp>
      <p:sp>
        <p:nvSpPr>
          <p:cNvPr id="6" name="Inhaltsplatzhalter 2"/>
          <p:cNvSpPr>
            <a:spLocks noGrp="1"/>
          </p:cNvSpPr>
          <p:nvPr>
            <p:ph idx="10"/>
          </p:nvPr>
        </p:nvSpPr>
        <p:spPr>
          <a:xfrm>
            <a:off x="5807788" y="1825625"/>
            <a:ext cx="4752000" cy="4351338"/>
          </a:xfrm>
        </p:spPr>
        <p:txBody>
          <a:bodyPr/>
          <a:lstStyle>
            <a:lvl1pPr marL="358775" indent="-358775">
              <a:buClr>
                <a:srgbClr val="C00000"/>
              </a:buClr>
              <a:buFont typeface="Wingdings" panose="05000000000000000000" pitchFamily="2" charset="2"/>
              <a:buChar char="§"/>
              <a:defRPr sz="2400">
                <a:solidFill>
                  <a:schemeClr val="bg2">
                    <a:lumMod val="25000"/>
                  </a:schemeClr>
                </a:solidFill>
              </a:defRPr>
            </a:lvl1pPr>
            <a:lvl2pPr marL="803275" indent="-346075">
              <a:buClr>
                <a:srgbClr val="C00000"/>
              </a:buClr>
              <a:buFont typeface="Symbol" panose="05050102010706020507" pitchFamily="18" charset="2"/>
              <a:buChar char="-"/>
              <a:defRPr sz="2000">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sz="1800">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sz="1600">
                <a:solidFill>
                  <a:schemeClr val="bg2">
                    <a:lumMod val="25000"/>
                  </a:schemeClr>
                </a:solidFill>
              </a:defRPr>
            </a:lvl4pPr>
            <a:lvl5pPr marL="2058988" indent="-230188">
              <a:buClr>
                <a:schemeClr val="tx2">
                  <a:lumMod val="75000"/>
                </a:schemeClr>
              </a:buClr>
              <a:buFont typeface="Wingdings" panose="05000000000000000000" pitchFamily="2" charset="2"/>
              <a:buChar char="§"/>
              <a:defRPr sz="1400">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39449997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9720000" cy="1325563"/>
          </a:xfrm>
        </p:spPr>
        <p:txBody>
          <a:bodyPr>
            <a:normAutofit/>
          </a:bodyPr>
          <a:lstStyle>
            <a:lvl1pPr>
              <a:defRPr sz="3200">
                <a:solidFill>
                  <a:schemeClr val="bg2">
                    <a:lumMod val="25000"/>
                  </a:schemeClr>
                </a:solidFill>
              </a:defRPr>
            </a:lvl1pPr>
          </a:lstStyle>
          <a:p>
            <a:r>
              <a:rPr lang="de-DE" dirty="0"/>
              <a:t>Titelmasterformat durch Klicken bearbeiten</a:t>
            </a:r>
          </a:p>
        </p:txBody>
      </p:sp>
      <p:sp>
        <p:nvSpPr>
          <p:cNvPr id="3" name="Textplatzhalter 2"/>
          <p:cNvSpPr>
            <a:spLocks noGrp="1"/>
          </p:cNvSpPr>
          <p:nvPr>
            <p:ph type="body" idx="1"/>
          </p:nvPr>
        </p:nvSpPr>
        <p:spPr>
          <a:xfrm>
            <a:off x="839788" y="1681163"/>
            <a:ext cx="4752000" cy="823912"/>
          </a:xfrm>
        </p:spPr>
        <p:txBody>
          <a:bodyPr anchor="b">
            <a:noAutofit/>
          </a:bodyPr>
          <a:lstStyle>
            <a:lvl1pPr marL="0" indent="0">
              <a:buNone/>
              <a:defRPr sz="26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5" name="Textplatzhalter 4"/>
          <p:cNvSpPr>
            <a:spLocks noGrp="1"/>
          </p:cNvSpPr>
          <p:nvPr>
            <p:ph type="body" sz="quarter" idx="3"/>
          </p:nvPr>
        </p:nvSpPr>
        <p:spPr>
          <a:xfrm>
            <a:off x="5813275" y="1681163"/>
            <a:ext cx="4752000" cy="823912"/>
          </a:xfrm>
        </p:spPr>
        <p:txBody>
          <a:bodyPr anchor="b">
            <a:noAutofit/>
          </a:bodyPr>
          <a:lstStyle>
            <a:lvl1pPr marL="0" indent="0">
              <a:buNone/>
              <a:defRPr sz="2600" b="1">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Formatvorlagen des Textmasters bearbeiten</a:t>
            </a:r>
          </a:p>
        </p:txBody>
      </p:sp>
      <p:sp>
        <p:nvSpPr>
          <p:cNvPr id="9" name="Foliennummernplatzhalter 8"/>
          <p:cNvSpPr>
            <a:spLocks noGrp="1"/>
          </p:cNvSpPr>
          <p:nvPr>
            <p:ph type="sldNum" sz="quarter" idx="12"/>
          </p:nvPr>
        </p:nvSpPr>
        <p:spPr/>
        <p:txBody>
          <a:bodyPr vert="horz" lIns="91440" tIns="45720" rIns="91440" bIns="45720" rtlCol="0" anchor="ctr"/>
          <a:lstStyle>
            <a:lvl1pPr>
              <a:defRPr lang="de-DE" smtClean="0"/>
            </a:lvl1pPr>
          </a:lstStyle>
          <a:p>
            <a:pPr algn="r"/>
            <a:fld id="{E56F7BA0-B6EC-4A69-870B-E36CB69C07A3}" type="slidenum">
              <a:rPr lang="de-DE" smtClean="0"/>
              <a:pPr algn="r"/>
              <a:t>‹Nr.›</a:t>
            </a:fld>
            <a:endParaRPr lang="de-DE"/>
          </a:p>
        </p:txBody>
      </p:sp>
      <p:pic>
        <p:nvPicPr>
          <p:cNvPr id="10" name="Grafik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
        <p:nvSpPr>
          <p:cNvPr id="11" name="Inhaltsplatzhalter 2"/>
          <p:cNvSpPr>
            <a:spLocks noGrp="1"/>
          </p:cNvSpPr>
          <p:nvPr>
            <p:ph idx="13"/>
          </p:nvPr>
        </p:nvSpPr>
        <p:spPr>
          <a:xfrm>
            <a:off x="838199" y="2505075"/>
            <a:ext cx="4752000" cy="3671888"/>
          </a:xfrm>
        </p:spPr>
        <p:txBody>
          <a:bodyPr/>
          <a:lstStyle>
            <a:lvl1pPr marL="358775" indent="-358775">
              <a:buClr>
                <a:srgbClr val="C00000"/>
              </a:buClr>
              <a:buFont typeface="Wingdings" panose="05000000000000000000" pitchFamily="2" charset="2"/>
              <a:buChar char="§"/>
              <a:defRPr sz="2400">
                <a:solidFill>
                  <a:schemeClr val="bg2">
                    <a:lumMod val="25000"/>
                  </a:schemeClr>
                </a:solidFill>
              </a:defRPr>
            </a:lvl1pPr>
            <a:lvl2pPr marL="803275" indent="-346075">
              <a:buClr>
                <a:srgbClr val="C00000"/>
              </a:buClr>
              <a:buFont typeface="Symbol" panose="05050102010706020507" pitchFamily="18" charset="2"/>
              <a:buChar char="-"/>
              <a:defRPr sz="2000">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sz="1800">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sz="1600">
                <a:solidFill>
                  <a:schemeClr val="bg2">
                    <a:lumMod val="25000"/>
                  </a:schemeClr>
                </a:solidFill>
              </a:defRPr>
            </a:lvl4pPr>
            <a:lvl5pPr marL="2058988" indent="-230188">
              <a:buClr>
                <a:schemeClr val="tx2">
                  <a:lumMod val="75000"/>
                </a:schemeClr>
              </a:buClr>
              <a:buFont typeface="Wingdings" panose="05000000000000000000" pitchFamily="2" charset="2"/>
              <a:buChar char="§"/>
              <a:defRPr sz="1400">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12" name="Inhaltsplatzhalter 2"/>
          <p:cNvSpPr>
            <a:spLocks noGrp="1"/>
          </p:cNvSpPr>
          <p:nvPr>
            <p:ph idx="10"/>
          </p:nvPr>
        </p:nvSpPr>
        <p:spPr>
          <a:xfrm>
            <a:off x="5807788" y="2505075"/>
            <a:ext cx="4752000" cy="3671888"/>
          </a:xfrm>
        </p:spPr>
        <p:txBody>
          <a:bodyPr/>
          <a:lstStyle>
            <a:lvl1pPr marL="358775" indent="-358775">
              <a:buClr>
                <a:srgbClr val="C00000"/>
              </a:buClr>
              <a:buFont typeface="Wingdings" panose="05000000000000000000" pitchFamily="2" charset="2"/>
              <a:buChar char="§"/>
              <a:defRPr sz="2400">
                <a:solidFill>
                  <a:schemeClr val="bg2">
                    <a:lumMod val="25000"/>
                  </a:schemeClr>
                </a:solidFill>
              </a:defRPr>
            </a:lvl1pPr>
            <a:lvl2pPr marL="803275" indent="-346075">
              <a:buClr>
                <a:srgbClr val="C00000"/>
              </a:buClr>
              <a:buFont typeface="Symbol" panose="05050102010706020507" pitchFamily="18" charset="2"/>
              <a:buChar char="-"/>
              <a:defRPr sz="2000">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sz="1800">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sz="1600">
                <a:solidFill>
                  <a:schemeClr val="bg2">
                    <a:lumMod val="25000"/>
                  </a:schemeClr>
                </a:solidFill>
              </a:defRPr>
            </a:lvl4pPr>
            <a:lvl5pPr marL="2058988" indent="-230188">
              <a:buClr>
                <a:schemeClr val="tx2">
                  <a:lumMod val="75000"/>
                </a:schemeClr>
              </a:buClr>
              <a:buFont typeface="Wingdings" panose="05000000000000000000" pitchFamily="2" charset="2"/>
              <a:buChar char="§"/>
              <a:defRPr sz="1400">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669381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5" name="Foliennummernplatzhalter 4"/>
          <p:cNvSpPr>
            <a:spLocks noGrp="1"/>
          </p:cNvSpPr>
          <p:nvPr>
            <p:ph type="sldNum" sz="quarter" idx="12"/>
          </p:nvPr>
        </p:nvSpPr>
        <p:spPr>
          <a:xfrm>
            <a:off x="10659977" y="6356350"/>
            <a:ext cx="1343025" cy="365125"/>
          </a:xfrm>
        </p:spPr>
        <p:txBody>
          <a:bodyPr vert="horz" lIns="91440" tIns="45720" rIns="91440" bIns="45720" rtlCol="0" anchor="ctr"/>
          <a:lstStyle>
            <a:lvl1pPr>
              <a:defRPr lang="de-DE" smtClean="0"/>
            </a:lvl1pPr>
          </a:lstStyle>
          <a:p>
            <a:pPr algn="r"/>
            <a:fld id="{E56F7BA0-B6EC-4A69-870B-E36CB69C07A3}" type="slidenum">
              <a:rPr lang="de-DE" smtClean="0"/>
              <a:pPr algn="r"/>
              <a:t>‹Nr.›</a:t>
            </a:fld>
            <a:endParaRPr lang="de-DE"/>
          </a:p>
        </p:txBody>
      </p:sp>
      <p:pic>
        <p:nvPicPr>
          <p:cNvPr id="6" name="Grafik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
        <p:nvSpPr>
          <p:cNvPr id="7" name="Inhaltsplatzhalter 3"/>
          <p:cNvSpPr>
            <a:spLocks noGrp="1"/>
          </p:cNvSpPr>
          <p:nvPr>
            <p:ph sz="half" idx="2"/>
          </p:nvPr>
        </p:nvSpPr>
        <p:spPr>
          <a:xfrm>
            <a:off x="0" y="-1"/>
            <a:ext cx="6084606" cy="6858001"/>
          </a:xfrm>
        </p:spPr>
        <p:txBody>
          <a:bodyPr vert="horz" lIns="91440" tIns="45720" rIns="91440" bIns="45720" rtlCol="0">
            <a:normAutofit/>
          </a:bodyPr>
          <a:lstStyle>
            <a:lvl1pPr marL="0" indent="0">
              <a:buNone/>
              <a:defRPr lang="de-DE" sz="2400" smtClean="0">
                <a:solidFill>
                  <a:schemeClr val="bg2">
                    <a:lumMod val="25000"/>
                  </a:schemeClr>
                </a:solidFill>
              </a:defRPr>
            </a:lvl1pPr>
            <a:lvl2pPr>
              <a:defRPr lang="de-DE" sz="2000" smtClean="0">
                <a:solidFill>
                  <a:schemeClr val="bg2">
                    <a:lumMod val="25000"/>
                  </a:schemeClr>
                </a:solidFill>
              </a:defRPr>
            </a:lvl2pPr>
            <a:lvl3pPr>
              <a:defRPr lang="de-DE" sz="1600" smtClean="0">
                <a:solidFill>
                  <a:schemeClr val="bg2">
                    <a:lumMod val="25000"/>
                  </a:schemeClr>
                </a:solidFill>
              </a:defRPr>
            </a:lvl3pPr>
            <a:lvl4pPr>
              <a:defRPr lang="de-DE" sz="1400" smtClean="0">
                <a:solidFill>
                  <a:schemeClr val="bg2">
                    <a:lumMod val="25000"/>
                  </a:schemeClr>
                </a:solidFill>
              </a:defRPr>
            </a:lvl4pPr>
            <a:lvl5pPr>
              <a:defRPr lang="de-DE" sz="1200">
                <a:solidFill>
                  <a:schemeClr val="bg2">
                    <a:lumMod val="25000"/>
                  </a:schemeClr>
                </a:solidFill>
              </a:defRPr>
            </a:lvl5pPr>
          </a:lstStyle>
          <a:p>
            <a:pPr marL="358775" lvl="0" indent="-358775">
              <a:buClr>
                <a:srgbClr val="C00000"/>
              </a:buClr>
            </a:pPr>
            <a:endParaRPr lang="de-DE" dirty="0"/>
          </a:p>
        </p:txBody>
      </p:sp>
      <p:sp>
        <p:nvSpPr>
          <p:cNvPr id="9" name="Titel 1"/>
          <p:cNvSpPr>
            <a:spLocks noGrp="1"/>
          </p:cNvSpPr>
          <p:nvPr>
            <p:ph type="title"/>
          </p:nvPr>
        </p:nvSpPr>
        <p:spPr>
          <a:xfrm>
            <a:off x="6084606" y="365125"/>
            <a:ext cx="4475182" cy="1325563"/>
          </a:xfrm>
        </p:spPr>
        <p:txBody>
          <a:bodyPr>
            <a:normAutofit/>
          </a:bodyPr>
          <a:lstStyle>
            <a:lvl1pPr>
              <a:defRPr sz="2800">
                <a:solidFill>
                  <a:schemeClr val="bg2">
                    <a:lumMod val="25000"/>
                  </a:schemeClr>
                </a:solidFill>
              </a:defRPr>
            </a:lvl1pPr>
          </a:lstStyle>
          <a:p>
            <a:r>
              <a:rPr lang="de-DE" dirty="0"/>
              <a:t>Titelmasterformat durch Klicken bearbeiten</a:t>
            </a:r>
          </a:p>
        </p:txBody>
      </p:sp>
      <p:sp>
        <p:nvSpPr>
          <p:cNvPr id="10" name="Inhaltsplatzhalter 2"/>
          <p:cNvSpPr>
            <a:spLocks noGrp="1"/>
          </p:cNvSpPr>
          <p:nvPr>
            <p:ph idx="10"/>
          </p:nvPr>
        </p:nvSpPr>
        <p:spPr>
          <a:xfrm>
            <a:off x="6084606" y="1825624"/>
            <a:ext cx="4475182" cy="5032375"/>
          </a:xfrm>
        </p:spPr>
        <p:txBody>
          <a:bodyPr/>
          <a:lstStyle>
            <a:lvl1pPr marL="358775" indent="-358775">
              <a:buClr>
                <a:srgbClr val="C00000"/>
              </a:buClr>
              <a:buFont typeface="Wingdings" panose="05000000000000000000" pitchFamily="2" charset="2"/>
              <a:buChar char="§"/>
              <a:defRPr sz="2400">
                <a:solidFill>
                  <a:schemeClr val="bg2">
                    <a:lumMod val="25000"/>
                  </a:schemeClr>
                </a:solidFill>
              </a:defRPr>
            </a:lvl1pPr>
            <a:lvl2pPr marL="803275" indent="-346075">
              <a:buClr>
                <a:srgbClr val="C00000"/>
              </a:buClr>
              <a:buFont typeface="Symbol" panose="05050102010706020507" pitchFamily="18" charset="2"/>
              <a:buChar char="-"/>
              <a:defRPr sz="2000">
                <a:solidFill>
                  <a:schemeClr val="bg2">
                    <a:lumMod val="25000"/>
                  </a:schemeClr>
                </a:solidFill>
              </a:defRPr>
            </a:lvl2pPr>
            <a:lvl3pPr marL="1255713" indent="-341313">
              <a:buClr>
                <a:schemeClr val="tx2">
                  <a:lumMod val="60000"/>
                  <a:lumOff val="40000"/>
                </a:schemeClr>
              </a:buClr>
              <a:buFont typeface="Wingdings" panose="05000000000000000000" pitchFamily="2" charset="2"/>
              <a:buChar char="§"/>
              <a:defRPr sz="1800">
                <a:solidFill>
                  <a:schemeClr val="bg2">
                    <a:lumMod val="25000"/>
                  </a:schemeClr>
                </a:solidFill>
              </a:defRPr>
            </a:lvl3pPr>
            <a:lvl4pPr marL="1614488" indent="-242888">
              <a:buClr>
                <a:schemeClr val="tx2">
                  <a:lumMod val="60000"/>
                  <a:lumOff val="40000"/>
                </a:schemeClr>
              </a:buClr>
              <a:buFont typeface="Symbol" panose="05050102010706020507" pitchFamily="18" charset="2"/>
              <a:buChar char="-"/>
              <a:defRPr sz="1600">
                <a:solidFill>
                  <a:schemeClr val="bg2">
                    <a:lumMod val="25000"/>
                  </a:schemeClr>
                </a:solidFill>
              </a:defRPr>
            </a:lvl4pPr>
            <a:lvl5pPr marL="2058988" indent="-230188">
              <a:buClr>
                <a:schemeClr val="tx2">
                  <a:lumMod val="75000"/>
                </a:schemeClr>
              </a:buClr>
              <a:buFont typeface="Wingdings" panose="05000000000000000000" pitchFamily="2" charset="2"/>
              <a:buChar char="§"/>
              <a:defRPr sz="1400">
                <a:solidFill>
                  <a:schemeClr val="bg2">
                    <a:lumMod val="25000"/>
                  </a:schemeClr>
                </a:solidFill>
              </a:defRPr>
            </a:lvl5p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9954294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Benutzerdefiniertes Layout">
    <p:spTree>
      <p:nvGrpSpPr>
        <p:cNvPr id="1" name=""/>
        <p:cNvGrpSpPr/>
        <p:nvPr/>
      </p:nvGrpSpPr>
      <p:grpSpPr>
        <a:xfrm>
          <a:off x="0" y="0"/>
          <a:ext cx="0" cy="0"/>
          <a:chOff x="0" y="0"/>
          <a:chExt cx="0" cy="0"/>
        </a:xfrm>
      </p:grpSpPr>
      <p:sp>
        <p:nvSpPr>
          <p:cNvPr id="3" name="Foliennummernplatzhalter 2"/>
          <p:cNvSpPr>
            <a:spLocks noGrp="1"/>
          </p:cNvSpPr>
          <p:nvPr>
            <p:ph type="sldNum" sz="quarter" idx="10"/>
          </p:nvPr>
        </p:nvSpPr>
        <p:spPr/>
        <p:txBody>
          <a:bodyPr/>
          <a:lstStyle/>
          <a:p>
            <a:pPr algn="r"/>
            <a:fld id="{E56F7BA0-B6EC-4A69-870B-E36CB69C07A3}" type="slidenum">
              <a:rPr lang="de-DE" smtClean="0"/>
              <a:pPr algn="r"/>
              <a:t>‹Nr.›</a:t>
            </a:fld>
            <a:endParaRPr lang="de-DE"/>
          </a:p>
        </p:txBody>
      </p:sp>
      <p:sp>
        <p:nvSpPr>
          <p:cNvPr id="5" name="Textplatzhalter 4"/>
          <p:cNvSpPr>
            <a:spLocks noGrp="1"/>
          </p:cNvSpPr>
          <p:nvPr>
            <p:ph type="body" sz="quarter" idx="11"/>
          </p:nvPr>
        </p:nvSpPr>
        <p:spPr>
          <a:xfrm>
            <a:off x="838200" y="1988516"/>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6" name="Textplatzhalter 4"/>
          <p:cNvSpPr>
            <a:spLocks noGrp="1"/>
          </p:cNvSpPr>
          <p:nvPr>
            <p:ph type="body" sz="quarter" idx="12"/>
          </p:nvPr>
        </p:nvSpPr>
        <p:spPr>
          <a:xfrm>
            <a:off x="838200" y="2600516"/>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7" name="Textplatzhalter 4"/>
          <p:cNvSpPr>
            <a:spLocks noGrp="1"/>
          </p:cNvSpPr>
          <p:nvPr>
            <p:ph type="body" sz="quarter" idx="13"/>
          </p:nvPr>
        </p:nvSpPr>
        <p:spPr>
          <a:xfrm>
            <a:off x="838200" y="3473551"/>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8" name="Textplatzhalter 4"/>
          <p:cNvSpPr>
            <a:spLocks noGrp="1"/>
          </p:cNvSpPr>
          <p:nvPr>
            <p:ph type="body" sz="quarter" idx="14"/>
          </p:nvPr>
        </p:nvSpPr>
        <p:spPr>
          <a:xfrm>
            <a:off x="838200" y="4085551"/>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9" name="Textplatzhalter 4"/>
          <p:cNvSpPr>
            <a:spLocks noGrp="1"/>
          </p:cNvSpPr>
          <p:nvPr>
            <p:ph type="body" sz="quarter" idx="15"/>
          </p:nvPr>
        </p:nvSpPr>
        <p:spPr>
          <a:xfrm>
            <a:off x="838200" y="4963629"/>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10" name="Textplatzhalter 4"/>
          <p:cNvSpPr>
            <a:spLocks noGrp="1"/>
          </p:cNvSpPr>
          <p:nvPr>
            <p:ph type="body" sz="quarter" idx="16"/>
          </p:nvPr>
        </p:nvSpPr>
        <p:spPr>
          <a:xfrm>
            <a:off x="838200" y="5575629"/>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11" name="Textplatzhalter 4"/>
          <p:cNvSpPr>
            <a:spLocks noGrp="1"/>
          </p:cNvSpPr>
          <p:nvPr>
            <p:ph type="body" sz="quarter" idx="17"/>
          </p:nvPr>
        </p:nvSpPr>
        <p:spPr>
          <a:xfrm>
            <a:off x="5806200" y="1988516"/>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12" name="Textplatzhalter 4"/>
          <p:cNvSpPr>
            <a:spLocks noGrp="1"/>
          </p:cNvSpPr>
          <p:nvPr>
            <p:ph type="body" sz="quarter" idx="18"/>
          </p:nvPr>
        </p:nvSpPr>
        <p:spPr>
          <a:xfrm>
            <a:off x="5806200" y="2600516"/>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13" name="Textplatzhalter 4"/>
          <p:cNvSpPr>
            <a:spLocks noGrp="1"/>
          </p:cNvSpPr>
          <p:nvPr>
            <p:ph type="body" sz="quarter" idx="19"/>
          </p:nvPr>
        </p:nvSpPr>
        <p:spPr>
          <a:xfrm>
            <a:off x="5806200" y="3473551"/>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14" name="Textplatzhalter 4"/>
          <p:cNvSpPr>
            <a:spLocks noGrp="1"/>
          </p:cNvSpPr>
          <p:nvPr>
            <p:ph type="body" sz="quarter" idx="20"/>
          </p:nvPr>
        </p:nvSpPr>
        <p:spPr>
          <a:xfrm>
            <a:off x="5806200" y="4085551"/>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15" name="Textplatzhalter 4"/>
          <p:cNvSpPr>
            <a:spLocks noGrp="1"/>
          </p:cNvSpPr>
          <p:nvPr>
            <p:ph type="body" sz="quarter" idx="21"/>
          </p:nvPr>
        </p:nvSpPr>
        <p:spPr>
          <a:xfrm>
            <a:off x="5806200" y="4963629"/>
            <a:ext cx="4752000" cy="612000"/>
          </a:xfrm>
        </p:spPr>
        <p:txBody>
          <a:bodyPr anchor="t">
            <a:normAutofit/>
          </a:bodyPr>
          <a:lstStyle>
            <a:lvl1pPr marL="0" indent="0">
              <a:buNone/>
              <a:defRPr sz="2000" b="1">
                <a:solidFill>
                  <a:srgbClr val="C00000"/>
                </a:solidFill>
              </a:defRPr>
            </a:lvl1pPr>
          </a:lstStyle>
          <a:p>
            <a:pPr lvl="0"/>
            <a:r>
              <a:rPr lang="de-DE" dirty="0"/>
              <a:t>Formatvorlagen des Textmasters bearbeiten</a:t>
            </a:r>
          </a:p>
        </p:txBody>
      </p:sp>
      <p:sp>
        <p:nvSpPr>
          <p:cNvPr id="16" name="Textplatzhalter 4"/>
          <p:cNvSpPr>
            <a:spLocks noGrp="1"/>
          </p:cNvSpPr>
          <p:nvPr>
            <p:ph type="body" sz="quarter" idx="22"/>
          </p:nvPr>
        </p:nvSpPr>
        <p:spPr>
          <a:xfrm>
            <a:off x="5806200" y="5575629"/>
            <a:ext cx="4752000" cy="864000"/>
          </a:xfrm>
        </p:spPr>
        <p:txBody>
          <a:bodyPr anchor="t">
            <a:normAutofit/>
          </a:bodyPr>
          <a:lstStyle>
            <a:lvl1pPr marL="0" indent="0">
              <a:buNone/>
              <a:defRPr sz="1800" b="0">
                <a:solidFill>
                  <a:schemeClr val="bg2">
                    <a:lumMod val="25000"/>
                  </a:schemeClr>
                </a:solidFill>
              </a:defRPr>
            </a:lvl1pPr>
          </a:lstStyle>
          <a:p>
            <a:pPr lvl="0"/>
            <a:r>
              <a:rPr lang="de-DE" dirty="0"/>
              <a:t>Formatvorlagen des Textmasters bearbeiten</a:t>
            </a:r>
          </a:p>
        </p:txBody>
      </p:sp>
      <p:sp>
        <p:nvSpPr>
          <p:cNvPr id="17" name="Titel 1"/>
          <p:cNvSpPr>
            <a:spLocks noGrp="1"/>
          </p:cNvSpPr>
          <p:nvPr>
            <p:ph type="title"/>
          </p:nvPr>
        </p:nvSpPr>
        <p:spPr>
          <a:xfrm>
            <a:off x="839788" y="365125"/>
            <a:ext cx="9720000" cy="1325563"/>
          </a:xfrm>
        </p:spPr>
        <p:txBody>
          <a:bodyPr>
            <a:normAutofit/>
          </a:bodyPr>
          <a:lstStyle>
            <a:lvl1pPr>
              <a:defRPr sz="3200"/>
            </a:lvl1pPr>
          </a:lstStyle>
          <a:p>
            <a:r>
              <a:rPr lang="de-DE" dirty="0"/>
              <a:t>Titelmasterformat durch Klicken bearbeiten</a:t>
            </a:r>
          </a:p>
        </p:txBody>
      </p:sp>
    </p:spTree>
    <p:extLst>
      <p:ext uri="{BB962C8B-B14F-4D97-AF65-F5344CB8AC3E}">
        <p14:creationId xmlns:p14="http://schemas.microsoft.com/office/powerpoint/2010/main" val="30331073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4" name="Foliennummernplatzhalter 3"/>
          <p:cNvSpPr>
            <a:spLocks noGrp="1"/>
          </p:cNvSpPr>
          <p:nvPr>
            <p:ph type="sldNum" sz="quarter" idx="12"/>
          </p:nvPr>
        </p:nvSpPr>
        <p:spPr/>
        <p:txBody>
          <a:bodyPr vert="horz" lIns="91440" tIns="45720" rIns="91440" bIns="45720" rtlCol="0" anchor="ctr"/>
          <a:lstStyle>
            <a:lvl1pPr>
              <a:defRPr lang="de-DE" smtClean="0"/>
            </a:lvl1pPr>
          </a:lstStyle>
          <a:p>
            <a:pPr algn="r"/>
            <a:fld id="{E56F7BA0-B6EC-4A69-870B-E36CB69C07A3}" type="slidenum">
              <a:rPr lang="de-DE" smtClean="0"/>
              <a:pPr algn="r"/>
              <a:t>‹Nr.›</a:t>
            </a:fld>
            <a:endParaRPr lang="de-DE"/>
          </a:p>
        </p:txBody>
      </p:sp>
      <p:pic>
        <p:nvPicPr>
          <p:cNvPr id="5" name="Grafik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Tree>
    <p:extLst>
      <p:ext uri="{BB962C8B-B14F-4D97-AF65-F5344CB8AC3E}">
        <p14:creationId xmlns:p14="http://schemas.microsoft.com/office/powerpoint/2010/main" val="13436334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9720000" cy="1325563"/>
          </a:xfrm>
          <a:prstGeom prst="rect">
            <a:avLst/>
          </a:prstGeom>
        </p:spPr>
        <p:txBody>
          <a:bodyPr vert="horz" lIns="91440" tIns="45720" rIns="91440" bIns="45720" rtlCol="0" anchor="ctr">
            <a:normAutofit/>
          </a:bodyPr>
          <a:lstStyle/>
          <a:p>
            <a:r>
              <a:rPr lang="de-DE" dirty="0"/>
              <a:t>Titelmasterformat durch Klicken bearbeiten</a:t>
            </a:r>
          </a:p>
        </p:txBody>
      </p:sp>
      <p:sp>
        <p:nvSpPr>
          <p:cNvPr id="3" name="Textplatzhalter 2"/>
          <p:cNvSpPr>
            <a:spLocks noGrp="1"/>
          </p:cNvSpPr>
          <p:nvPr>
            <p:ph type="body" idx="1"/>
          </p:nvPr>
        </p:nvSpPr>
        <p:spPr>
          <a:xfrm>
            <a:off x="838200" y="1825625"/>
            <a:ext cx="9720000" cy="4351338"/>
          </a:xfrm>
          <a:prstGeom prst="rect">
            <a:avLst/>
          </a:prstGeom>
        </p:spPr>
        <p:txBody>
          <a:bodyPr vert="horz" lIns="91440" tIns="45720" rIns="91440" bIns="45720" rtlCol="0">
            <a:normAutofit/>
          </a:bodyPr>
          <a:lstStyle/>
          <a:p>
            <a:pPr marL="358775" lvl="0" indent="-358775" algn="l" defTabSz="914400" rtl="0" eaLnBrk="1" latinLnBrk="0" hangingPunct="1">
              <a:lnSpc>
                <a:spcPct val="90000"/>
              </a:lnSpc>
              <a:spcBef>
                <a:spcPts val="1000"/>
              </a:spcBef>
              <a:buClr>
                <a:srgbClr val="C00000"/>
              </a:buClr>
              <a:buFont typeface="Wingdings" panose="05000000000000000000" pitchFamily="2" charset="2"/>
              <a:buChar char="§"/>
            </a:pPr>
            <a:r>
              <a:rPr lang="de-DE" dirty="0"/>
              <a:t>Formatvorlagen des Textmasters bearbeiten</a:t>
            </a:r>
          </a:p>
          <a:p>
            <a:pPr marL="803275" lvl="1" indent="-346075" algn="l" defTabSz="914400" rtl="0" eaLnBrk="1" latinLnBrk="0" hangingPunct="1">
              <a:lnSpc>
                <a:spcPct val="90000"/>
              </a:lnSpc>
              <a:spcBef>
                <a:spcPts val="500"/>
              </a:spcBef>
              <a:buClr>
                <a:srgbClr val="C00000"/>
              </a:buClr>
              <a:buFont typeface="Symbol" panose="05050102010706020507" pitchFamily="18" charset="2"/>
              <a:buChar char="-"/>
            </a:pPr>
            <a:r>
              <a:rPr lang="de-DE" dirty="0"/>
              <a:t>Zweite Ebene</a:t>
            </a:r>
          </a:p>
          <a:p>
            <a:pPr marL="1255713" lvl="2" indent="-341313" algn="l" defTabSz="914400" rtl="0" eaLnBrk="1" latinLnBrk="0" hangingPunct="1">
              <a:lnSpc>
                <a:spcPct val="90000"/>
              </a:lnSpc>
              <a:spcBef>
                <a:spcPts val="500"/>
              </a:spcBef>
              <a:buClr>
                <a:schemeClr val="tx2">
                  <a:lumMod val="60000"/>
                  <a:lumOff val="40000"/>
                </a:schemeClr>
              </a:buClr>
              <a:buFont typeface="Wingdings" panose="05000000000000000000" pitchFamily="2" charset="2"/>
              <a:buChar char="§"/>
            </a:pPr>
            <a:r>
              <a:rPr lang="de-DE" dirty="0"/>
              <a:t>Dritte Ebene</a:t>
            </a:r>
          </a:p>
          <a:p>
            <a:pPr marL="1614488" lvl="3" indent="-242888" algn="l" defTabSz="914400" rtl="0" eaLnBrk="1" latinLnBrk="0" hangingPunct="1">
              <a:lnSpc>
                <a:spcPct val="90000"/>
              </a:lnSpc>
              <a:spcBef>
                <a:spcPts val="500"/>
              </a:spcBef>
              <a:buClr>
                <a:schemeClr val="tx2">
                  <a:lumMod val="60000"/>
                  <a:lumOff val="40000"/>
                </a:schemeClr>
              </a:buClr>
              <a:buFont typeface="Symbol" panose="05050102010706020507" pitchFamily="18" charset="2"/>
              <a:buChar char="-"/>
            </a:pPr>
            <a:r>
              <a:rPr lang="de-DE" dirty="0"/>
              <a:t>Vierte Ebene</a:t>
            </a:r>
          </a:p>
          <a:p>
            <a:pPr marL="2058988" lvl="4" indent="-230188" algn="l" defTabSz="914400" rtl="0" eaLnBrk="1" latinLnBrk="0" hangingPunct="1">
              <a:lnSpc>
                <a:spcPct val="90000"/>
              </a:lnSpc>
              <a:spcBef>
                <a:spcPts val="500"/>
              </a:spcBef>
              <a:buClr>
                <a:schemeClr val="tx2">
                  <a:lumMod val="75000"/>
                </a:schemeClr>
              </a:buClr>
              <a:buFont typeface="Wingdings" panose="05000000000000000000" pitchFamily="2" charset="2"/>
              <a:buChar char="§"/>
            </a:pPr>
            <a:r>
              <a:rPr lang="de-DE" dirty="0"/>
              <a:t>Fünfte Ebene</a:t>
            </a:r>
          </a:p>
        </p:txBody>
      </p:sp>
      <p:sp>
        <p:nvSpPr>
          <p:cNvPr id="6" name="Foliennummernplatzhalter 5"/>
          <p:cNvSpPr>
            <a:spLocks noGrp="1"/>
          </p:cNvSpPr>
          <p:nvPr>
            <p:ph type="sldNum" sz="quarter" idx="4"/>
          </p:nvPr>
        </p:nvSpPr>
        <p:spPr>
          <a:xfrm>
            <a:off x="10801883" y="6356350"/>
            <a:ext cx="1201119" cy="365125"/>
          </a:xfrm>
          <a:prstGeom prst="rect">
            <a:avLst/>
          </a:prstGeom>
        </p:spPr>
        <p:txBody>
          <a:bodyPr vert="horz" lIns="91440" tIns="45720" rIns="91440" bIns="45720" rtlCol="0" anchor="ctr"/>
          <a:lstStyle>
            <a:lvl1pPr>
              <a:defRPr lang="de-DE" sz="1000" smtClean="0">
                <a:solidFill>
                  <a:schemeClr val="bg1">
                    <a:lumMod val="50000"/>
                  </a:schemeClr>
                </a:solidFill>
                <a:latin typeface="Trebuchet MS" panose="020B0603020202020204" pitchFamily="34" charset="0"/>
              </a:defRPr>
            </a:lvl1pPr>
          </a:lstStyle>
          <a:p>
            <a:pPr algn="r"/>
            <a:fld id="{E56F7BA0-B6EC-4A69-870B-E36CB69C07A3}" type="slidenum">
              <a:rPr lang="de-DE" smtClean="0"/>
              <a:pPr algn="r"/>
              <a:t>‹Nr.›</a:t>
            </a:fld>
            <a:endParaRPr lang="de-DE"/>
          </a:p>
        </p:txBody>
      </p:sp>
      <p:pic>
        <p:nvPicPr>
          <p:cNvPr id="7" name="Grafik 6"/>
          <p:cNvPicPr>
            <a:picLocks noChangeAspect="1"/>
          </p:cNvPicPr>
          <p:nvPr userDrawn="1"/>
        </p:nvPicPr>
        <p:blipFill>
          <a:blip r:embed="rId10" cstate="screen">
            <a:extLst>
              <a:ext uri="{28A0092B-C50C-407E-A947-70E740481C1C}">
                <a14:useLocalDpi xmlns:a14="http://schemas.microsoft.com/office/drawing/2010/main"/>
              </a:ext>
            </a:extLst>
          </a:blip>
          <a:stretch>
            <a:fillRect/>
          </a:stretch>
        </p:blipFill>
        <p:spPr>
          <a:xfrm>
            <a:off x="10659978" y="166437"/>
            <a:ext cx="1343025" cy="2105863"/>
          </a:xfrm>
          <a:prstGeom prst="rect">
            <a:avLst/>
          </a:prstGeom>
        </p:spPr>
      </p:pic>
    </p:spTree>
    <p:extLst>
      <p:ext uri="{BB962C8B-B14F-4D97-AF65-F5344CB8AC3E}">
        <p14:creationId xmlns:p14="http://schemas.microsoft.com/office/powerpoint/2010/main" val="3407953507"/>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8" r:id="rId4"/>
    <p:sldLayoutId id="2147483653" r:id="rId5"/>
    <p:sldLayoutId id="2147483654" r:id="rId6"/>
    <p:sldLayoutId id="2147483657" r:id="rId7"/>
    <p:sldLayoutId id="2147483655" r:id="rId8"/>
  </p:sldLayoutIdLst>
  <p:hf hdr="0" ftr="0" dt="0"/>
  <p:txStyles>
    <p:titleStyle>
      <a:lvl1pPr algn="l" defTabSz="914400" rtl="0" eaLnBrk="1" latinLnBrk="0" hangingPunct="1">
        <a:lnSpc>
          <a:spcPct val="90000"/>
        </a:lnSpc>
        <a:spcBef>
          <a:spcPct val="0"/>
        </a:spcBef>
        <a:buNone/>
        <a:defRPr sz="3800" b="1" kern="1200">
          <a:solidFill>
            <a:schemeClr val="bg2">
              <a:lumMod val="25000"/>
            </a:schemeClr>
          </a:solidFill>
          <a:latin typeface="Trebuchet MS" panose="020B0603020202020204" pitchFamily="34" charset="0"/>
          <a:ea typeface="+mj-ea"/>
          <a:cs typeface="+mj-cs"/>
        </a:defRPr>
      </a:lvl1pPr>
    </p:titleStyle>
    <p:bodyStyle>
      <a:lvl1pPr marL="265113" indent="-265113" algn="l" defTabSz="914400" rtl="0" eaLnBrk="1" latinLnBrk="0" hangingPunct="1">
        <a:lnSpc>
          <a:spcPct val="90000"/>
        </a:lnSpc>
        <a:spcBef>
          <a:spcPts val="1000"/>
        </a:spcBef>
        <a:buFont typeface="Wingdings" panose="05000000000000000000" pitchFamily="2" charset="2"/>
        <a:buChar char="§"/>
        <a:defRPr lang="de-DE" sz="2800" kern="1200" dirty="0" smtClean="0">
          <a:solidFill>
            <a:schemeClr val="bg2">
              <a:lumMod val="25000"/>
            </a:schemeClr>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de-DE" sz="2400" kern="1200" dirty="0" smtClean="0">
          <a:solidFill>
            <a:schemeClr val="bg2">
              <a:lumMod val="25000"/>
            </a:schemeClr>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de-DE" sz="2000" kern="1200" dirty="0" smtClean="0">
          <a:solidFill>
            <a:schemeClr val="bg2">
              <a:lumMod val="25000"/>
            </a:schemeClr>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de-DE" sz="1800" kern="1200" dirty="0" smtClean="0">
          <a:solidFill>
            <a:schemeClr val="bg2">
              <a:lumMod val="25000"/>
            </a:schemeClr>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de-DE" sz="1800" kern="1200" dirty="0">
          <a:solidFill>
            <a:schemeClr val="bg2">
              <a:lumMod val="25000"/>
            </a:schemeClr>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hyperlink" Target="https://www.wko.at/foerderungen/wirtschaftsinitiative-nachhaltigkeit-steiermark" TargetMode="Externa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3.xml"/><Relationship Id="rId7" Type="http://schemas.openxmlformats.org/officeDocument/2006/relationships/slideLayout" Target="../slideLayouts/slideLayout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hyperlink" Target="https://www.un.org/sustainabledevelopment/"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eur-lex.europa.eu/resource.html?uri=cellar:a17f44bd-2f9c-11ee-9e98-01aa75ed71a1.0010.02/DOC_2&amp;format=PDF" TargetMode="External"/><Relationship Id="rId5" Type="http://schemas.openxmlformats.org/officeDocument/2006/relationships/hyperlink" Target="https://www.nachhaltigkeit.steiermark.at/cms/ziel/128849111/DE/" TargetMode="External"/><Relationship Id="rId4" Type="http://schemas.openxmlformats.org/officeDocument/2006/relationships/hyperlink" Target="https://www.statistik.at/services/tools/services/indikatorensysteme/sdg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ctrTitle"/>
          </p:nvPr>
        </p:nvSpPr>
        <p:spPr>
          <a:xfrm>
            <a:off x="1524000" y="804770"/>
            <a:ext cx="8953144" cy="2387600"/>
          </a:xfrm>
        </p:spPr>
        <p:txBody>
          <a:bodyPr>
            <a:normAutofit/>
          </a:bodyPr>
          <a:lstStyle/>
          <a:p>
            <a:r>
              <a:rPr lang="de-DE" dirty="0"/>
              <a:t>Goldener Boden</a:t>
            </a:r>
          </a:p>
        </p:txBody>
      </p:sp>
      <p:sp>
        <p:nvSpPr>
          <p:cNvPr id="11" name="Untertitel 10"/>
          <p:cNvSpPr>
            <a:spLocks noGrp="1"/>
          </p:cNvSpPr>
          <p:nvPr>
            <p:ph type="subTitle" idx="1"/>
          </p:nvPr>
        </p:nvSpPr>
        <p:spPr>
          <a:xfrm>
            <a:off x="1524000" y="3270701"/>
            <a:ext cx="8953144" cy="1655762"/>
          </a:xfrm>
        </p:spPr>
        <p:txBody>
          <a:bodyPr/>
          <a:lstStyle/>
          <a:p>
            <a:r>
              <a:rPr lang="de-AT" dirty="0"/>
              <a:t>Nachhaltige Wirtschaftsfreundlichkeit</a:t>
            </a:r>
            <a:endParaRPr lang="de-DE" dirty="0"/>
          </a:p>
        </p:txBody>
      </p:sp>
      <p:sp>
        <p:nvSpPr>
          <p:cNvPr id="12" name="Textplatzhalter 11"/>
          <p:cNvSpPr>
            <a:spLocks noGrp="1"/>
          </p:cNvSpPr>
          <p:nvPr>
            <p:ph type="body" sz="quarter" idx="13"/>
          </p:nvPr>
        </p:nvSpPr>
        <p:spPr/>
        <p:txBody>
          <a:bodyPr/>
          <a:lstStyle/>
          <a:p>
            <a:r>
              <a:rPr lang="de-DE" dirty="0"/>
              <a:t>Stefan Helmreich, MBA</a:t>
            </a:r>
          </a:p>
        </p:txBody>
      </p:sp>
      <p:pic>
        <p:nvPicPr>
          <p:cNvPr id="6" name="Grafik 5">
            <a:extLst>
              <a:ext uri="{FF2B5EF4-FFF2-40B4-BE49-F238E27FC236}">
                <a16:creationId xmlns:a16="http://schemas.microsoft.com/office/drawing/2014/main" id="{2AE76299-9D63-6FDF-1B58-48C05A3CDA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20962" y="3796325"/>
            <a:ext cx="4184638" cy="2958353"/>
          </a:xfrm>
          <a:prstGeom prst="rect">
            <a:avLst/>
          </a:prstGeom>
        </p:spPr>
      </p:pic>
      <p:pic>
        <p:nvPicPr>
          <p:cNvPr id="2" name="Inhaltsplatzhalter 8">
            <a:extLst>
              <a:ext uri="{FF2B5EF4-FFF2-40B4-BE49-F238E27FC236}">
                <a16:creationId xmlns:a16="http://schemas.microsoft.com/office/drawing/2014/main" id="{50162B24-95D5-FF42-E3C6-63A4AB89F66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3648" y="298677"/>
            <a:ext cx="1697303" cy="1608242"/>
          </a:xfrm>
          <a:prstGeom prst="rect">
            <a:avLst/>
          </a:prstGeom>
        </p:spPr>
      </p:pic>
      <p:pic>
        <p:nvPicPr>
          <p:cNvPr id="3" name="Grafik 2" descr="Ein Bild, das Kreis, Farbigkeit, Design enthält.&#10;&#10;Automatisch generierte Beschreibung">
            <a:extLst>
              <a:ext uri="{FF2B5EF4-FFF2-40B4-BE49-F238E27FC236}">
                <a16:creationId xmlns:a16="http://schemas.microsoft.com/office/drawing/2014/main" id="{19EDDBFA-6864-7ACB-6D52-986E9E20477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3756" y="354725"/>
            <a:ext cx="1608242" cy="1608242"/>
          </a:xfrm>
          <a:prstGeom prst="rect">
            <a:avLst/>
          </a:prstGeom>
        </p:spPr>
      </p:pic>
      <p:pic>
        <p:nvPicPr>
          <p:cNvPr id="5" name="Grafik 4">
            <a:extLst>
              <a:ext uri="{FF2B5EF4-FFF2-40B4-BE49-F238E27FC236}">
                <a16:creationId xmlns:a16="http://schemas.microsoft.com/office/drawing/2014/main" id="{C820D224-5AE5-B3BB-12CB-376E347A928E}"/>
              </a:ext>
            </a:extLst>
          </p:cNvPr>
          <p:cNvPicPr>
            <a:picLocks noChangeAspect="1"/>
          </p:cNvPicPr>
          <p:nvPr/>
        </p:nvPicPr>
        <p:blipFill>
          <a:blip r:embed="rId6"/>
          <a:stretch>
            <a:fillRect/>
          </a:stretch>
        </p:blipFill>
        <p:spPr>
          <a:xfrm>
            <a:off x="305804" y="3640082"/>
            <a:ext cx="4065235" cy="2532117"/>
          </a:xfrm>
          <a:prstGeom prst="rect">
            <a:avLst/>
          </a:prstGeom>
        </p:spPr>
      </p:pic>
    </p:spTree>
    <p:extLst>
      <p:ext uri="{BB962C8B-B14F-4D97-AF65-F5344CB8AC3E}">
        <p14:creationId xmlns:p14="http://schemas.microsoft.com/office/powerpoint/2010/main" val="29789668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D86A75C-EAC9-70B9-6359-533CCC2E0B0A}"/>
              </a:ext>
            </a:extLst>
          </p:cNvPr>
          <p:cNvSpPr>
            <a:spLocks noGrp="1"/>
          </p:cNvSpPr>
          <p:nvPr>
            <p:ph type="title"/>
          </p:nvPr>
        </p:nvSpPr>
        <p:spPr/>
        <p:txBody>
          <a:bodyPr/>
          <a:lstStyle/>
          <a:p>
            <a:r>
              <a:rPr lang="de-DE" dirty="0">
                <a:solidFill>
                  <a:schemeClr val="tx1"/>
                </a:solidFill>
              </a:rPr>
              <a:t>SDGs</a:t>
            </a:r>
            <a:r>
              <a:rPr lang="de-DE" dirty="0"/>
              <a:t> – </a:t>
            </a:r>
            <a:r>
              <a:rPr lang="de-DE" dirty="0" err="1"/>
              <a:t>Sustainable</a:t>
            </a:r>
            <a:r>
              <a:rPr lang="de-DE" dirty="0"/>
              <a:t> Development Goals</a:t>
            </a:r>
          </a:p>
        </p:txBody>
      </p:sp>
      <p:sp>
        <p:nvSpPr>
          <p:cNvPr id="4" name="Foliennummernplatzhalter 3">
            <a:extLst>
              <a:ext uri="{FF2B5EF4-FFF2-40B4-BE49-F238E27FC236}">
                <a16:creationId xmlns:a16="http://schemas.microsoft.com/office/drawing/2014/main" id="{C1A1F0BB-A482-BF7A-2CED-DC0584F38A6F}"/>
              </a:ext>
            </a:extLst>
          </p:cNvPr>
          <p:cNvSpPr>
            <a:spLocks noGrp="1"/>
          </p:cNvSpPr>
          <p:nvPr>
            <p:ph type="sldNum" sz="quarter" idx="4"/>
          </p:nvPr>
        </p:nvSpPr>
        <p:spPr/>
        <p:txBody>
          <a:bodyPr/>
          <a:lstStyle/>
          <a:p>
            <a:pPr algn="r"/>
            <a:fld id="{E56F7BA0-B6EC-4A69-870B-E36CB69C07A3}" type="slidenum">
              <a:rPr lang="de-DE" smtClean="0"/>
              <a:pPr algn="r"/>
              <a:t>10</a:t>
            </a:fld>
            <a:endParaRPr lang="de-DE"/>
          </a:p>
        </p:txBody>
      </p:sp>
      <p:sp>
        <p:nvSpPr>
          <p:cNvPr id="10" name="Textfeld 9">
            <a:extLst>
              <a:ext uri="{FF2B5EF4-FFF2-40B4-BE49-F238E27FC236}">
                <a16:creationId xmlns:a16="http://schemas.microsoft.com/office/drawing/2014/main" id="{140B9681-1E1A-EE4C-8DB0-BD39A1AE2861}"/>
              </a:ext>
            </a:extLst>
          </p:cNvPr>
          <p:cNvSpPr txBox="1"/>
          <p:nvPr/>
        </p:nvSpPr>
        <p:spPr>
          <a:xfrm>
            <a:off x="5839968" y="2148008"/>
            <a:ext cx="5562474" cy="3606115"/>
          </a:xfrm>
          <a:prstGeom prst="rect">
            <a:avLst/>
          </a:prstGeom>
          <a:noFill/>
        </p:spPr>
        <p:txBody>
          <a:bodyPr wrap="square">
            <a:spAutoFit/>
          </a:bodyPr>
          <a:lstStyle/>
          <a:p>
            <a:pPr marL="358775" indent="-358775">
              <a:spcBef>
                <a:spcPts val="1000"/>
              </a:spcBef>
              <a:buClr>
                <a:srgbClr val="C00000"/>
              </a:buClr>
              <a:buFont typeface="Wingdings" panose="05000000000000000000" pitchFamily="2" charset="2"/>
              <a:buChar char="§"/>
            </a:pPr>
            <a:r>
              <a:rPr lang="de-DE" sz="2000" dirty="0">
                <a:solidFill>
                  <a:schemeClr val="bg2">
                    <a:lumMod val="25000"/>
                  </a:schemeClr>
                </a:solidFill>
                <a:latin typeface="Trebuchet MS" panose="020B0603020202020204" pitchFamily="34" charset="0"/>
              </a:rPr>
              <a:t>Die </a:t>
            </a:r>
            <a:r>
              <a:rPr lang="de-DE" sz="2000" dirty="0" err="1">
                <a:solidFill>
                  <a:schemeClr val="bg2">
                    <a:lumMod val="25000"/>
                  </a:schemeClr>
                </a:solidFill>
                <a:latin typeface="Trebuchet MS" panose="020B0603020202020204" pitchFamily="34" charset="0"/>
              </a:rPr>
              <a:t>Sustainable</a:t>
            </a:r>
            <a:r>
              <a:rPr lang="de-DE" sz="2000" dirty="0">
                <a:solidFill>
                  <a:schemeClr val="bg2">
                    <a:lumMod val="25000"/>
                  </a:schemeClr>
                </a:solidFill>
                <a:latin typeface="Trebuchet MS" panose="020B0603020202020204" pitchFamily="34" charset="0"/>
              </a:rPr>
              <a:t> Development Goals (SDGs) sind die globalen Ziele n</a:t>
            </a:r>
            <a:r>
              <a:rPr lang="de-DE" sz="2000" dirty="0">
                <a:latin typeface="Trebuchet MS" panose="020B0603020202020204" pitchFamily="34" charset="0"/>
              </a:rPr>
              <a:t>a</a:t>
            </a:r>
            <a:r>
              <a:rPr lang="de-DE" sz="2000" dirty="0">
                <a:solidFill>
                  <a:schemeClr val="bg2">
                    <a:lumMod val="25000"/>
                  </a:schemeClr>
                </a:solidFill>
                <a:latin typeface="Trebuchet MS" panose="020B0603020202020204" pitchFamily="34" charset="0"/>
              </a:rPr>
              <a:t>chhaltiger Entwicklung, die im September 2015 auf der Generalversammlung der Vereinten Nationen (UN) von 193 Mitgliedsstaaten beschlossen wurden und im Jänner 2016 in Kraft traten.</a:t>
            </a:r>
          </a:p>
          <a:p>
            <a:pPr marL="358775" indent="-358775">
              <a:spcBef>
                <a:spcPts val="1000"/>
              </a:spcBef>
              <a:buClr>
                <a:srgbClr val="C00000"/>
              </a:buClr>
              <a:buFont typeface="Wingdings" panose="05000000000000000000" pitchFamily="2" charset="2"/>
              <a:buChar char="§"/>
            </a:pPr>
            <a:r>
              <a:rPr lang="de-DE" sz="2000" dirty="0">
                <a:solidFill>
                  <a:schemeClr val="bg2">
                    <a:lumMod val="25000"/>
                  </a:schemeClr>
                </a:solidFill>
                <a:latin typeface="Trebuchet MS" panose="020B0603020202020204" pitchFamily="34" charset="0"/>
              </a:rPr>
              <a:t>Sie umfassen 17 Ziele (169 Unterziele), die </a:t>
            </a:r>
            <a:r>
              <a:rPr lang="de-DE" sz="2000" dirty="0">
                <a:latin typeface="Trebuchet MS" panose="020B0603020202020204" pitchFamily="34" charset="0"/>
              </a:rPr>
              <a:t>alle drei Dimensionen der Nachhaltigkeit – Soziales, Wirtschaft, Umwelt – in Einklang </a:t>
            </a:r>
            <a:r>
              <a:rPr lang="de-DE" sz="2000" dirty="0">
                <a:solidFill>
                  <a:schemeClr val="bg2">
                    <a:lumMod val="25000"/>
                  </a:schemeClr>
                </a:solidFill>
                <a:latin typeface="Trebuchet MS" panose="020B0603020202020204" pitchFamily="34" charset="0"/>
              </a:rPr>
              <a:t>bringen</a:t>
            </a:r>
          </a:p>
        </p:txBody>
      </p:sp>
      <p:pic>
        <p:nvPicPr>
          <p:cNvPr id="13" name="Inhaltsplatzhalter 12">
            <a:extLst>
              <a:ext uri="{FF2B5EF4-FFF2-40B4-BE49-F238E27FC236}">
                <a16:creationId xmlns:a16="http://schemas.microsoft.com/office/drawing/2014/main" id="{840D30BF-E881-3BAA-94C5-ADB6B97B9348}"/>
              </a:ext>
            </a:extLst>
          </p:cNvPr>
          <p:cNvPicPr>
            <a:picLocks noGrp="1" noChangeAspect="1"/>
          </p:cNvPicPr>
          <p:nvPr>
            <p:ph idx="1"/>
          </p:nvPr>
        </p:nvPicPr>
        <p:blipFill>
          <a:blip r:embed="rId3"/>
          <a:stretch>
            <a:fillRect/>
          </a:stretch>
        </p:blipFill>
        <p:spPr>
          <a:xfrm>
            <a:off x="710338" y="1690688"/>
            <a:ext cx="4824830" cy="3412454"/>
          </a:xfrm>
          <a:prstGeom prst="rect">
            <a:avLst/>
          </a:prstGeom>
        </p:spPr>
      </p:pic>
    </p:spTree>
    <p:extLst>
      <p:ext uri="{BB962C8B-B14F-4D97-AF65-F5344CB8AC3E}">
        <p14:creationId xmlns:p14="http://schemas.microsoft.com/office/powerpoint/2010/main" val="12949751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0A7B-4A78-FA24-86C6-486907E3C190}"/>
              </a:ext>
            </a:extLst>
          </p:cNvPr>
          <p:cNvSpPr>
            <a:spLocks noGrp="1"/>
          </p:cNvSpPr>
          <p:nvPr>
            <p:ph type="title"/>
          </p:nvPr>
        </p:nvSpPr>
        <p:spPr/>
        <p:txBody>
          <a:bodyPr>
            <a:normAutofit/>
          </a:bodyPr>
          <a:lstStyle/>
          <a:p>
            <a:r>
              <a:rPr lang="de-DE" dirty="0">
                <a:solidFill>
                  <a:schemeClr val="tx1"/>
                </a:solidFill>
              </a:rPr>
              <a:t>Initiative Goldener Boden Alt/Neu – (1/3)</a:t>
            </a:r>
          </a:p>
        </p:txBody>
      </p:sp>
      <p:sp>
        <p:nvSpPr>
          <p:cNvPr id="4" name="Datumsplatzhalter 3">
            <a:extLst>
              <a:ext uri="{FF2B5EF4-FFF2-40B4-BE49-F238E27FC236}">
                <a16:creationId xmlns:a16="http://schemas.microsoft.com/office/drawing/2014/main" id="{273C322C-5952-5F8F-E746-AF2911E1E5A8}"/>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37D2B2F0-B486-7D21-315F-316E00A454F0}"/>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11</a:t>
            </a:fld>
            <a:endParaRPr lang="en-US" dirty="0"/>
          </a:p>
        </p:txBody>
      </p:sp>
      <p:graphicFrame>
        <p:nvGraphicFramePr>
          <p:cNvPr id="6" name="Tabelle 6">
            <a:extLst>
              <a:ext uri="{FF2B5EF4-FFF2-40B4-BE49-F238E27FC236}">
                <a16:creationId xmlns:a16="http://schemas.microsoft.com/office/drawing/2014/main" id="{56E41FFE-3DC0-EE69-4037-8678A82311F9}"/>
              </a:ext>
            </a:extLst>
          </p:cNvPr>
          <p:cNvGraphicFramePr>
            <a:graphicFrameLocks noGrp="1"/>
          </p:cNvGraphicFramePr>
          <p:nvPr>
            <p:extLst>
              <p:ext uri="{D42A27DB-BD31-4B8C-83A1-F6EECF244321}">
                <p14:modId xmlns:p14="http://schemas.microsoft.com/office/powerpoint/2010/main" val="4201962836"/>
              </p:ext>
            </p:extLst>
          </p:nvPr>
        </p:nvGraphicFramePr>
        <p:xfrm>
          <a:off x="839788" y="1890776"/>
          <a:ext cx="9956228" cy="3909822"/>
        </p:xfrm>
        <a:graphic>
          <a:graphicData uri="http://schemas.openxmlformats.org/drawingml/2006/table">
            <a:tbl>
              <a:tblPr firstRow="1" bandRow="1">
                <a:tableStyleId>{2D5ABB26-0587-4C30-8999-92F81FD0307C}</a:tableStyleId>
              </a:tblPr>
              <a:tblGrid>
                <a:gridCol w="1180378">
                  <a:extLst>
                    <a:ext uri="{9D8B030D-6E8A-4147-A177-3AD203B41FA5}">
                      <a16:colId xmlns:a16="http://schemas.microsoft.com/office/drawing/2014/main" val="3800451672"/>
                    </a:ext>
                  </a:extLst>
                </a:gridCol>
                <a:gridCol w="3181887">
                  <a:extLst>
                    <a:ext uri="{9D8B030D-6E8A-4147-A177-3AD203B41FA5}">
                      <a16:colId xmlns:a16="http://schemas.microsoft.com/office/drawing/2014/main" val="1933116812"/>
                    </a:ext>
                  </a:extLst>
                </a:gridCol>
                <a:gridCol w="5593963">
                  <a:extLst>
                    <a:ext uri="{9D8B030D-6E8A-4147-A177-3AD203B41FA5}">
                      <a16:colId xmlns:a16="http://schemas.microsoft.com/office/drawing/2014/main" val="945568590"/>
                    </a:ext>
                  </a:extLst>
                </a:gridCol>
              </a:tblGrid>
              <a:tr h="267547">
                <a:tc>
                  <a:txBody>
                    <a:bodyPr/>
                    <a:lstStyle/>
                    <a:p>
                      <a:endParaRPr lang="de-DE" sz="1600" dirty="0">
                        <a:latin typeface="Trebuchet MS" panose="020B0603020202020204" pitchFamily="34" charset="0"/>
                      </a:endParaRPr>
                    </a:p>
                  </a:txBody>
                  <a:tcPr marL="60960" marR="60960" marT="30480" marB="30480">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000" dirty="0">
                          <a:latin typeface="Trebuchet MS" panose="020B0603020202020204" pitchFamily="34" charset="0"/>
                        </a:rPr>
                        <a:t>Goldener Boden </a:t>
                      </a:r>
                      <a:r>
                        <a:rPr lang="de-DE" sz="2000" dirty="0">
                          <a:solidFill>
                            <a:schemeClr val="tx1"/>
                          </a:solidFill>
                          <a:latin typeface="Trebuchet MS" panose="020B0603020202020204" pitchFamily="34" charset="0"/>
                        </a:rPr>
                        <a:t>bisher </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000" dirty="0">
                          <a:latin typeface="Trebuchet MS" panose="020B0603020202020204" pitchFamily="34" charset="0"/>
                        </a:rPr>
                        <a:t>Goldener Boden </a:t>
                      </a:r>
                      <a:r>
                        <a:rPr lang="de-DE" sz="2000" dirty="0">
                          <a:solidFill>
                            <a:schemeClr val="tx1"/>
                          </a:solidFill>
                          <a:latin typeface="Trebuchet MS" panose="020B0603020202020204" pitchFamily="34" charset="0"/>
                        </a:rPr>
                        <a:t>2024</a:t>
                      </a:r>
                    </a:p>
                  </a:txBody>
                  <a:tcPr marL="60960" marR="60960" marT="30480" marB="30480">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2238"/>
                  </a:ext>
                </a:extLst>
              </a:tr>
              <a:tr h="2650236">
                <a:tc>
                  <a:txBody>
                    <a:bodyPr/>
                    <a:lstStyle/>
                    <a:p>
                      <a:r>
                        <a:rPr lang="de-DE" sz="1600">
                          <a:latin typeface="Trebuchet MS" panose="020B0603020202020204" pitchFamily="34" charset="0"/>
                        </a:rPr>
                        <a:t>Gemeinde-kategorien</a:t>
                      </a:r>
                      <a:endParaRPr lang="de-DE" sz="1600" dirty="0">
                        <a:solidFill>
                          <a:srgbClr val="FF0000"/>
                        </a:solidFill>
                        <a:latin typeface="Trebuchet MS" panose="020B0603020202020204" pitchFamily="34" charset="0"/>
                      </a:endParaRPr>
                    </a:p>
                  </a:txBody>
                  <a:tcPr marL="60960" marR="60960" marT="30480" marB="30480">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marL="342900" indent="-342900" algn="l" defTabSz="1371600" rtl="0" eaLnBrk="1" latinLnBrk="0" hangingPunct="1">
                        <a:lnSpc>
                          <a:spcPct val="107000"/>
                        </a:lnSpc>
                        <a:spcAft>
                          <a:spcPts val="800"/>
                        </a:spcAft>
                        <a:buClr>
                          <a:srgbClr val="C00000"/>
                        </a:buClr>
                        <a:buFont typeface="Wingdings" panose="05000000000000000000" pitchFamily="2" charset="2"/>
                        <a:buChar char="§"/>
                      </a:pPr>
                      <a:r>
                        <a:rPr lang="de-DE" sz="1600" kern="1200" dirty="0">
                          <a:solidFill>
                            <a:schemeClr val="tx1"/>
                          </a:solidFill>
                          <a:effectLst/>
                          <a:latin typeface="Trebuchet MS" panose="020B0603020202020204" pitchFamily="34" charset="0"/>
                          <a:ea typeface="+mn-ea"/>
                          <a:cs typeface="+mn-cs"/>
                        </a:rPr>
                        <a:t>Größer 5.000 </a:t>
                      </a:r>
                      <a:r>
                        <a:rPr lang="de-DE" sz="1600" kern="1200" dirty="0" err="1">
                          <a:solidFill>
                            <a:schemeClr val="tx1"/>
                          </a:solidFill>
                          <a:effectLst/>
                          <a:latin typeface="Trebuchet MS" panose="020B0603020202020204" pitchFamily="34" charset="0"/>
                          <a:ea typeface="+mn-ea"/>
                          <a:cs typeface="+mn-cs"/>
                        </a:rPr>
                        <a:t>Einwohner:innen</a:t>
                      </a:r>
                      <a:endParaRPr lang="de-DE" sz="1600" kern="1200" dirty="0">
                        <a:solidFill>
                          <a:schemeClr val="tx1"/>
                        </a:solidFill>
                        <a:effectLst/>
                        <a:latin typeface="Trebuchet MS" panose="020B0603020202020204" pitchFamily="34" charset="0"/>
                        <a:ea typeface="+mn-ea"/>
                        <a:cs typeface="+mn-cs"/>
                      </a:endParaRPr>
                    </a:p>
                    <a:p>
                      <a:pPr marL="342900" indent="-342900" algn="l" defTabSz="1371600" rtl="0" eaLnBrk="1" latinLnBrk="0" hangingPunct="1">
                        <a:lnSpc>
                          <a:spcPct val="107000"/>
                        </a:lnSpc>
                        <a:spcAft>
                          <a:spcPts val="800"/>
                        </a:spcAft>
                        <a:buClr>
                          <a:srgbClr val="C00000"/>
                        </a:buClr>
                        <a:buFont typeface="Wingdings" panose="05000000000000000000" pitchFamily="2" charset="2"/>
                        <a:buChar char="§"/>
                      </a:pPr>
                      <a:r>
                        <a:rPr lang="de-DE" sz="1600" kern="1200" dirty="0">
                          <a:solidFill>
                            <a:schemeClr val="tx1"/>
                          </a:solidFill>
                          <a:effectLst/>
                          <a:latin typeface="Trebuchet MS" panose="020B0603020202020204" pitchFamily="34" charset="0"/>
                          <a:ea typeface="+mn-ea"/>
                          <a:cs typeface="+mn-cs"/>
                        </a:rPr>
                        <a:t>Kleiner 4.999 </a:t>
                      </a:r>
                      <a:r>
                        <a:rPr lang="de-DE" sz="1600" kern="1200" dirty="0" err="1">
                          <a:solidFill>
                            <a:schemeClr val="tx1"/>
                          </a:solidFill>
                          <a:effectLst/>
                          <a:latin typeface="Trebuchet MS" panose="020B0603020202020204" pitchFamily="34" charset="0"/>
                          <a:ea typeface="+mn-ea"/>
                          <a:cs typeface="+mn-cs"/>
                        </a:rPr>
                        <a:t>Einwohner:innen</a:t>
                      </a:r>
                      <a:endParaRPr lang="de-DE" sz="1600" kern="1200" dirty="0">
                        <a:solidFill>
                          <a:schemeClr val="tx1"/>
                        </a:solidFill>
                        <a:effectLst/>
                        <a:latin typeface="Trebuchet MS" panose="020B0603020202020204" pitchFamily="34" charset="0"/>
                        <a:ea typeface="+mn-ea"/>
                        <a:cs typeface="+mn-cs"/>
                      </a:endParaRP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tc>
                  <a:txBody>
                    <a:bodyPr/>
                    <a:lstStyle/>
                    <a:p>
                      <a:pPr>
                        <a:lnSpc>
                          <a:spcPct val="110000"/>
                        </a:lnSpc>
                      </a:pPr>
                      <a:r>
                        <a:rPr lang="de-DE" sz="1600" dirty="0">
                          <a:latin typeface="Trebuchet MS" panose="020B0603020202020204" pitchFamily="34" charset="0"/>
                        </a:rPr>
                        <a:t>Keine Unterscheidung nach Größe; </a:t>
                      </a:r>
                    </a:p>
                    <a:p>
                      <a:pPr>
                        <a:lnSpc>
                          <a:spcPct val="110000"/>
                        </a:lnSpc>
                      </a:pPr>
                      <a:r>
                        <a:rPr lang="de-DE" sz="1600" dirty="0">
                          <a:latin typeface="Trebuchet MS" panose="020B0603020202020204" pitchFamily="34" charset="0"/>
                        </a:rPr>
                        <a:t>Kennzahlen, die Gemeindegröße und damit Optionen der Gemeinde berücksichtigen:</a:t>
                      </a:r>
                    </a:p>
                    <a:p>
                      <a:pPr marL="342900" indent="-342900">
                        <a:lnSpc>
                          <a:spcPct val="107000"/>
                        </a:lnSpc>
                        <a:spcAft>
                          <a:spcPts val="800"/>
                        </a:spcAft>
                        <a:buClr>
                          <a:srgbClr val="C00000"/>
                        </a:buClr>
                        <a:buFont typeface="Wingdings" panose="05000000000000000000" pitchFamily="2" charset="2"/>
                        <a:buChar char="§"/>
                      </a:pPr>
                      <a:r>
                        <a:rPr lang="de-DE" sz="1600" dirty="0" err="1">
                          <a:effectLst/>
                          <a:latin typeface="Trebuchet MS" panose="020B0603020202020204" pitchFamily="34" charset="0"/>
                        </a:rPr>
                        <a:t>Einwohner:innen</a:t>
                      </a:r>
                      <a:endParaRPr lang="de-DE" sz="1600" dirty="0">
                        <a:effectLst/>
                        <a:latin typeface="Trebuchet MS" panose="020B0603020202020204" pitchFamily="34" charset="0"/>
                      </a:endParaRP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Flächen inkl. Versiegelungsgrad</a:t>
                      </a: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Arbeitsstätten und Beschäftigtenstatistik, nach Branche</a:t>
                      </a: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Pendlerstatistik</a:t>
                      </a: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Arbeitsstätten und Beschäftigtenstatistik</a:t>
                      </a: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Tourismus Statistik (Beherbergungsbetriebe und Nächtigungskennzahlen)</a:t>
                      </a:r>
                    </a:p>
                    <a:p>
                      <a:pPr marL="342900" indent="-342900">
                        <a:lnSpc>
                          <a:spcPct val="107000"/>
                        </a:lnSpc>
                        <a:spcAft>
                          <a:spcPts val="800"/>
                        </a:spcAft>
                        <a:buClr>
                          <a:srgbClr val="C00000"/>
                        </a:buClr>
                        <a:buFont typeface="Wingdings" panose="05000000000000000000" pitchFamily="2" charset="2"/>
                        <a:buChar char="§"/>
                      </a:pPr>
                      <a:r>
                        <a:rPr lang="de-DE" sz="1600" dirty="0">
                          <a:effectLst/>
                          <a:latin typeface="Trebuchet MS" panose="020B0603020202020204" pitchFamily="34" charset="0"/>
                        </a:rPr>
                        <a:t>Finanzkennzahlen</a:t>
                      </a:r>
                      <a:endParaRPr lang="de-DE" sz="1600" dirty="0">
                        <a:latin typeface="Trebuchet MS" panose="020B0603020202020204" pitchFamily="34" charset="0"/>
                      </a:endParaRPr>
                    </a:p>
                  </a:txBody>
                  <a:tcPr marL="60960" marR="60960" marT="30480" marB="30480">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noFill/>
                      <a:prstDash val="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538409"/>
                  </a:ext>
                </a:extLst>
              </a:tr>
            </a:tbl>
          </a:graphicData>
        </a:graphic>
      </p:graphicFrame>
    </p:spTree>
    <p:extLst>
      <p:ext uri="{BB962C8B-B14F-4D97-AF65-F5344CB8AC3E}">
        <p14:creationId xmlns:p14="http://schemas.microsoft.com/office/powerpoint/2010/main" val="1101363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0A7B-4A78-FA24-86C6-486907E3C190}"/>
              </a:ext>
            </a:extLst>
          </p:cNvPr>
          <p:cNvSpPr>
            <a:spLocks noGrp="1"/>
          </p:cNvSpPr>
          <p:nvPr>
            <p:ph type="title"/>
          </p:nvPr>
        </p:nvSpPr>
        <p:spPr/>
        <p:txBody>
          <a:bodyPr>
            <a:normAutofit/>
          </a:bodyPr>
          <a:lstStyle/>
          <a:p>
            <a:r>
              <a:rPr lang="de-DE" dirty="0">
                <a:solidFill>
                  <a:schemeClr val="tx1"/>
                </a:solidFill>
              </a:rPr>
              <a:t>Initiative Goldener Boden Alt/Neu – (2/3)</a:t>
            </a:r>
          </a:p>
        </p:txBody>
      </p:sp>
      <p:sp>
        <p:nvSpPr>
          <p:cNvPr id="4" name="Datumsplatzhalter 3">
            <a:extLst>
              <a:ext uri="{FF2B5EF4-FFF2-40B4-BE49-F238E27FC236}">
                <a16:creationId xmlns:a16="http://schemas.microsoft.com/office/drawing/2014/main" id="{273C322C-5952-5F8F-E746-AF2911E1E5A8}"/>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37D2B2F0-B486-7D21-315F-316E00A454F0}"/>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12</a:t>
            </a:fld>
            <a:endParaRPr lang="en-US" dirty="0"/>
          </a:p>
        </p:txBody>
      </p:sp>
      <p:graphicFrame>
        <p:nvGraphicFramePr>
          <p:cNvPr id="6" name="Tabelle 6">
            <a:extLst>
              <a:ext uri="{FF2B5EF4-FFF2-40B4-BE49-F238E27FC236}">
                <a16:creationId xmlns:a16="http://schemas.microsoft.com/office/drawing/2014/main" id="{56E41FFE-3DC0-EE69-4037-8678A82311F9}"/>
              </a:ext>
            </a:extLst>
          </p:cNvPr>
          <p:cNvGraphicFramePr>
            <a:graphicFrameLocks noGrp="1"/>
          </p:cNvGraphicFramePr>
          <p:nvPr>
            <p:extLst>
              <p:ext uri="{D42A27DB-BD31-4B8C-83A1-F6EECF244321}">
                <p14:modId xmlns:p14="http://schemas.microsoft.com/office/powerpoint/2010/main" val="2925670552"/>
              </p:ext>
            </p:extLst>
          </p:nvPr>
        </p:nvGraphicFramePr>
        <p:xfrm>
          <a:off x="838201" y="1904482"/>
          <a:ext cx="10159999" cy="3893249"/>
        </p:xfrm>
        <a:graphic>
          <a:graphicData uri="http://schemas.openxmlformats.org/drawingml/2006/table">
            <a:tbl>
              <a:tblPr firstRow="1" bandRow="1">
                <a:tableStyleId>{2D5ABB26-0587-4C30-8999-92F81FD0307C}</a:tableStyleId>
              </a:tblPr>
              <a:tblGrid>
                <a:gridCol w="1204536">
                  <a:extLst>
                    <a:ext uri="{9D8B030D-6E8A-4147-A177-3AD203B41FA5}">
                      <a16:colId xmlns:a16="http://schemas.microsoft.com/office/drawing/2014/main" val="3800451672"/>
                    </a:ext>
                  </a:extLst>
                </a:gridCol>
                <a:gridCol w="3697664">
                  <a:extLst>
                    <a:ext uri="{9D8B030D-6E8A-4147-A177-3AD203B41FA5}">
                      <a16:colId xmlns:a16="http://schemas.microsoft.com/office/drawing/2014/main" val="1933116812"/>
                    </a:ext>
                  </a:extLst>
                </a:gridCol>
                <a:gridCol w="5257799">
                  <a:extLst>
                    <a:ext uri="{9D8B030D-6E8A-4147-A177-3AD203B41FA5}">
                      <a16:colId xmlns:a16="http://schemas.microsoft.com/office/drawing/2014/main" val="945568590"/>
                    </a:ext>
                  </a:extLst>
                </a:gridCol>
              </a:tblGrid>
              <a:tr h="267547">
                <a:tc>
                  <a:txBody>
                    <a:bodyPr/>
                    <a:lstStyle/>
                    <a:p>
                      <a:endParaRPr lang="de-DE" sz="1600" dirty="0">
                        <a:latin typeface="Trebuchet MS" panose="020B0603020202020204" pitchFamily="34" charset="0"/>
                      </a:endParaRPr>
                    </a:p>
                  </a:txBody>
                  <a:tcPr marL="60960" marR="60960" marT="30480" marB="30480">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000" dirty="0">
                          <a:latin typeface="Trebuchet MS" panose="020B0603020202020204" pitchFamily="34" charset="0"/>
                        </a:rPr>
                        <a:t>Goldener Boden </a:t>
                      </a:r>
                      <a:r>
                        <a:rPr lang="de-DE" sz="2000" dirty="0">
                          <a:solidFill>
                            <a:schemeClr val="tx1"/>
                          </a:solidFill>
                          <a:latin typeface="Trebuchet MS" panose="020B0603020202020204" pitchFamily="34" charset="0"/>
                        </a:rPr>
                        <a:t>bisher </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de-DE" sz="2000" dirty="0">
                          <a:latin typeface="Trebuchet MS" panose="020B0603020202020204" pitchFamily="34" charset="0"/>
                        </a:rPr>
                        <a:t>Goldener </a:t>
                      </a:r>
                      <a:r>
                        <a:rPr lang="de-DE" sz="2000" dirty="0">
                          <a:solidFill>
                            <a:schemeClr val="tx1"/>
                          </a:solidFill>
                          <a:latin typeface="Trebuchet MS" panose="020B0603020202020204" pitchFamily="34" charset="0"/>
                        </a:rPr>
                        <a:t>Boden 2024</a:t>
                      </a:r>
                    </a:p>
                  </a:txBody>
                  <a:tcPr marL="60960" marR="60960" marT="30480" marB="30480">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2238"/>
                  </a:ext>
                </a:extLst>
              </a:tr>
              <a:tr h="2061464">
                <a:tc>
                  <a:txBody>
                    <a:bodyPr/>
                    <a:lstStyle/>
                    <a:p>
                      <a:r>
                        <a:rPr lang="de-DE" sz="1600" dirty="0">
                          <a:latin typeface="Trebuchet MS" panose="020B0603020202020204" pitchFamily="34" charset="0"/>
                        </a:rPr>
                        <a:t>Umsetzung</a:t>
                      </a:r>
                    </a:p>
                  </a:txBody>
                  <a:tcPr marL="60960" marR="60960" marT="30480" marB="30480">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gn="l" defTabSz="1371600" rtl="0" eaLnBrk="1" latinLnBrk="0" hangingPunct="1">
                        <a:lnSpc>
                          <a:spcPct val="110000"/>
                        </a:lnSpc>
                        <a:buClr>
                          <a:srgbClr val="32A368"/>
                        </a:buClr>
                        <a:buFont typeface="Wingdings" panose="05000000000000000000" pitchFamily="2" charset="2"/>
                        <a:buNone/>
                      </a:pPr>
                      <a:r>
                        <a:rPr lang="de-DE" sz="1600" kern="1200" dirty="0">
                          <a:solidFill>
                            <a:schemeClr val="tx1"/>
                          </a:solidFill>
                          <a:latin typeface="Trebuchet MS" panose="020B0603020202020204" pitchFamily="34" charset="0"/>
                          <a:ea typeface="+mn-ea"/>
                          <a:cs typeface="+mn-cs"/>
                        </a:rPr>
                        <a:t>Erhebung mit analogem Fragebogen</a:t>
                      </a:r>
                    </a:p>
                    <a:p>
                      <a:pPr marL="342900" indent="-342900" algn="l" defTabSz="1371600" rtl="0" eaLnBrk="1" latinLnBrk="0" hangingPunct="1">
                        <a:lnSpc>
                          <a:spcPct val="110000"/>
                        </a:lnSpc>
                        <a:buClr>
                          <a:srgbClr val="C00000"/>
                        </a:buClr>
                        <a:buFont typeface="Wingdings" panose="05000000000000000000" pitchFamily="2" charset="2"/>
                        <a:buChar char="§"/>
                      </a:pPr>
                      <a:r>
                        <a:rPr lang="de-DE" sz="1600" kern="1200" dirty="0">
                          <a:solidFill>
                            <a:schemeClr val="tx1"/>
                          </a:solidFill>
                          <a:latin typeface="Trebuchet MS" panose="020B0603020202020204" pitchFamily="34" charset="0"/>
                          <a:ea typeface="+mn-ea"/>
                          <a:cs typeface="+mn-cs"/>
                        </a:rPr>
                        <a:t>Erhebung alle 5 Jahre</a:t>
                      </a:r>
                    </a:p>
                    <a:p>
                      <a:pPr marL="342900" indent="-342900" algn="l" defTabSz="1371600" rtl="0" eaLnBrk="1" latinLnBrk="0" hangingPunct="1">
                        <a:lnSpc>
                          <a:spcPct val="110000"/>
                        </a:lnSpc>
                        <a:buClr>
                          <a:srgbClr val="C00000"/>
                        </a:buClr>
                        <a:buFont typeface="Wingdings" panose="05000000000000000000" pitchFamily="2" charset="2"/>
                        <a:buChar char="§"/>
                      </a:pPr>
                      <a:r>
                        <a:rPr lang="de-DE" sz="1600" kern="1200" dirty="0">
                          <a:solidFill>
                            <a:schemeClr val="tx1"/>
                          </a:solidFill>
                          <a:latin typeface="Trebuchet MS" panose="020B0603020202020204" pitchFamily="34" charset="0"/>
                          <a:ea typeface="+mn-ea"/>
                          <a:cs typeface="+mn-cs"/>
                        </a:rPr>
                        <a:t>Statische Betrachtung</a:t>
                      </a:r>
                    </a:p>
                    <a:p>
                      <a:pPr marL="342900" indent="-342900" algn="l" defTabSz="1371600" rtl="0" eaLnBrk="1" latinLnBrk="0" hangingPunct="1">
                        <a:lnSpc>
                          <a:spcPct val="110000"/>
                        </a:lnSpc>
                        <a:buClr>
                          <a:srgbClr val="C00000"/>
                        </a:buClr>
                        <a:buFont typeface="Wingdings" panose="05000000000000000000" pitchFamily="2" charset="2"/>
                        <a:buChar char="§"/>
                      </a:pPr>
                      <a:r>
                        <a:rPr lang="de-DE" sz="1600" kern="1200" dirty="0">
                          <a:solidFill>
                            <a:schemeClr val="tx1"/>
                          </a:solidFill>
                          <a:latin typeface="Trebuchet MS" panose="020B0603020202020204" pitchFamily="34" charset="0"/>
                          <a:ea typeface="+mn-ea"/>
                          <a:cs typeface="+mn-cs"/>
                        </a:rPr>
                        <a:t>Erfahrungsaustausch wird durch analoge Form erschwert.</a:t>
                      </a:r>
                    </a:p>
                    <a:p>
                      <a:pPr marL="0" indent="0" algn="l" defTabSz="1371600" rtl="0" eaLnBrk="1" latinLnBrk="0" hangingPunct="1">
                        <a:lnSpc>
                          <a:spcPct val="110000"/>
                        </a:lnSpc>
                        <a:buClr>
                          <a:srgbClr val="32A368"/>
                        </a:buClr>
                        <a:buFont typeface="Wingdings" panose="05000000000000000000" pitchFamily="2" charset="2"/>
                        <a:buNone/>
                      </a:pPr>
                      <a:r>
                        <a:rPr lang="de-DE" sz="1600" kern="1200" dirty="0">
                          <a:solidFill>
                            <a:schemeClr val="tx1"/>
                          </a:solidFill>
                          <a:latin typeface="Trebuchet MS" panose="020B0603020202020204" pitchFamily="34" charset="0"/>
                          <a:ea typeface="+mn-ea"/>
                          <a:cs typeface="+mn-cs"/>
                        </a:rPr>
                        <a:t> </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indent="0">
                        <a:lnSpc>
                          <a:spcPct val="110000"/>
                        </a:lnSpc>
                        <a:buClr>
                          <a:srgbClr val="32A368"/>
                        </a:buClr>
                        <a:buFont typeface="Wingdings" panose="05000000000000000000" pitchFamily="2" charset="2"/>
                        <a:buNone/>
                      </a:pPr>
                      <a:r>
                        <a:rPr lang="de-DE" sz="1600" dirty="0">
                          <a:latin typeface="Trebuchet MS" panose="020B0603020202020204" pitchFamily="34" charset="0"/>
                        </a:rPr>
                        <a:t>Erhebung mit Online</a:t>
                      </a:r>
                      <a:r>
                        <a:rPr lang="de-DE" sz="1600" dirty="0">
                          <a:solidFill>
                            <a:schemeClr val="tx1"/>
                          </a:solidFill>
                          <a:latin typeface="Trebuchet MS" panose="020B0603020202020204" pitchFamily="34" charset="0"/>
                        </a:rPr>
                        <a:t>-</a:t>
                      </a:r>
                      <a:r>
                        <a:rPr lang="de-DE" sz="1600" dirty="0">
                          <a:latin typeface="Trebuchet MS" panose="020B0603020202020204" pitchFamily="34" charset="0"/>
                        </a:rPr>
                        <a:t>Tool</a:t>
                      </a:r>
                    </a:p>
                    <a:p>
                      <a:pPr marL="342900" indent="-342900">
                        <a:lnSpc>
                          <a:spcPct val="110000"/>
                        </a:lnSpc>
                        <a:buClr>
                          <a:srgbClr val="C00000"/>
                        </a:buClr>
                        <a:buFont typeface="Wingdings" panose="05000000000000000000" pitchFamily="2" charset="2"/>
                        <a:buChar char="§"/>
                      </a:pPr>
                      <a:r>
                        <a:rPr lang="de-DE" sz="1600" dirty="0">
                          <a:latin typeface="Trebuchet MS" panose="020B0603020202020204" pitchFamily="34" charset="0"/>
                        </a:rPr>
                        <a:t>Digitale Anwendungsmöglichkeit, die die Etablierung eines laufenden Prozesses möglich macht</a:t>
                      </a:r>
                      <a:endParaRPr lang="de-DE" sz="1600" dirty="0">
                        <a:solidFill>
                          <a:srgbClr val="FF0000"/>
                        </a:solidFill>
                        <a:latin typeface="Trebuchet MS" panose="020B0603020202020204" pitchFamily="34" charset="0"/>
                      </a:endParaRPr>
                    </a:p>
                    <a:p>
                      <a:pPr marL="342900" indent="-342900">
                        <a:lnSpc>
                          <a:spcPct val="110000"/>
                        </a:lnSpc>
                        <a:buClr>
                          <a:srgbClr val="C00000"/>
                        </a:buClr>
                        <a:buFont typeface="Wingdings" panose="05000000000000000000" pitchFamily="2" charset="2"/>
                        <a:buChar char="§"/>
                      </a:pPr>
                      <a:r>
                        <a:rPr lang="de-DE" sz="1600" dirty="0">
                          <a:latin typeface="Trebuchet MS" panose="020B0603020202020204" pitchFamily="34" charset="0"/>
                        </a:rPr>
                        <a:t>Lernerfahrung für Gemeinden und Regionalstellen durch Hinterlegen der Kategorien </a:t>
                      </a:r>
                      <a:r>
                        <a:rPr lang="de-DE" sz="1600" dirty="0">
                          <a:solidFill>
                            <a:schemeClr val="tx1"/>
                          </a:solidFill>
                          <a:latin typeface="Trebuchet MS" panose="020B0603020202020204" pitchFamily="34" charset="0"/>
                        </a:rPr>
                        <a:t>mit Best-Practices-Beispiele sowie durch </a:t>
                      </a:r>
                      <a:r>
                        <a:rPr lang="de-DE" sz="1600" dirty="0" err="1">
                          <a:solidFill>
                            <a:schemeClr val="tx1"/>
                          </a:solidFill>
                          <a:latin typeface="Trebuchet MS" panose="020B0603020202020204" pitchFamily="34" charset="0"/>
                        </a:rPr>
                        <a:t>Einmelden</a:t>
                      </a:r>
                      <a:r>
                        <a:rPr lang="de-DE" sz="1600" dirty="0">
                          <a:solidFill>
                            <a:schemeClr val="tx1"/>
                          </a:solidFill>
                          <a:latin typeface="Trebuchet MS" panose="020B0603020202020204" pitchFamily="34" charset="0"/>
                        </a:rPr>
                        <a:t> von innovativen Initiativen durch die Gemeinden (Konzept der Bonuspunkte geplant, sofern diese </a:t>
                      </a:r>
                      <a:r>
                        <a:rPr lang="de-DE" sz="1600" dirty="0">
                          <a:latin typeface="Trebuchet MS" panose="020B0603020202020204" pitchFamily="34" charset="0"/>
                        </a:rPr>
                        <a:t>veröffentlicht werden dürfen)</a:t>
                      </a:r>
                      <a:endParaRPr lang="de-DE" sz="1600" dirty="0">
                        <a:solidFill>
                          <a:srgbClr val="FF0000"/>
                        </a:solidFill>
                        <a:latin typeface="Trebuchet MS" panose="020B0603020202020204" pitchFamily="34" charset="0"/>
                      </a:endParaRPr>
                    </a:p>
                    <a:p>
                      <a:pPr marL="342900" indent="-342900">
                        <a:lnSpc>
                          <a:spcPct val="110000"/>
                        </a:lnSpc>
                        <a:buClr>
                          <a:srgbClr val="C00000"/>
                        </a:buClr>
                        <a:buFont typeface="Wingdings" panose="05000000000000000000" pitchFamily="2" charset="2"/>
                        <a:buChar char="§"/>
                      </a:pPr>
                      <a:r>
                        <a:rPr lang="de-DE" sz="1600" dirty="0">
                          <a:latin typeface="Trebuchet MS" panose="020B0603020202020204" pitchFamily="34" charset="0"/>
                        </a:rPr>
                        <a:t>Rascher Überblick und Verortung der Gemeinde durch „Wirtschafts- und Nachhaltigkeitsradar Goldener Bode</a:t>
                      </a:r>
                      <a:r>
                        <a:rPr lang="de-DE" sz="1600" dirty="0">
                          <a:solidFill>
                            <a:schemeClr val="tx1"/>
                          </a:solidFill>
                          <a:latin typeface="Trebuchet MS" panose="020B0603020202020204" pitchFamily="34" charset="0"/>
                        </a:rPr>
                        <a:t>n“</a:t>
                      </a:r>
                    </a:p>
                  </a:txBody>
                  <a:tcPr marL="60960" marR="60960" marT="30480" marB="30480">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538409"/>
                  </a:ext>
                </a:extLst>
              </a:tr>
            </a:tbl>
          </a:graphicData>
        </a:graphic>
      </p:graphicFrame>
    </p:spTree>
    <p:extLst>
      <p:ext uri="{BB962C8B-B14F-4D97-AF65-F5344CB8AC3E}">
        <p14:creationId xmlns:p14="http://schemas.microsoft.com/office/powerpoint/2010/main" val="3790061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930A7B-4A78-FA24-86C6-486907E3C190}"/>
              </a:ext>
            </a:extLst>
          </p:cNvPr>
          <p:cNvSpPr>
            <a:spLocks noGrp="1"/>
          </p:cNvSpPr>
          <p:nvPr>
            <p:ph type="title"/>
          </p:nvPr>
        </p:nvSpPr>
        <p:spPr/>
        <p:txBody>
          <a:bodyPr>
            <a:normAutofit/>
          </a:bodyPr>
          <a:lstStyle/>
          <a:p>
            <a:r>
              <a:rPr lang="de-DE" dirty="0">
                <a:solidFill>
                  <a:schemeClr val="tx1"/>
                </a:solidFill>
              </a:rPr>
              <a:t>Initiative Goldener Boden Alt/Neu – (3/3)</a:t>
            </a:r>
          </a:p>
        </p:txBody>
      </p:sp>
      <p:sp>
        <p:nvSpPr>
          <p:cNvPr id="4" name="Datumsplatzhalter 3">
            <a:extLst>
              <a:ext uri="{FF2B5EF4-FFF2-40B4-BE49-F238E27FC236}">
                <a16:creationId xmlns:a16="http://schemas.microsoft.com/office/drawing/2014/main" id="{273C322C-5952-5F8F-E746-AF2911E1E5A8}"/>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37D2B2F0-B486-7D21-315F-316E00A454F0}"/>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13</a:t>
            </a:fld>
            <a:endParaRPr lang="en-US" dirty="0"/>
          </a:p>
        </p:txBody>
      </p:sp>
      <p:graphicFrame>
        <p:nvGraphicFramePr>
          <p:cNvPr id="6" name="Tabelle 6">
            <a:extLst>
              <a:ext uri="{FF2B5EF4-FFF2-40B4-BE49-F238E27FC236}">
                <a16:creationId xmlns:a16="http://schemas.microsoft.com/office/drawing/2014/main" id="{56E41FFE-3DC0-EE69-4037-8678A82311F9}"/>
              </a:ext>
            </a:extLst>
          </p:cNvPr>
          <p:cNvGraphicFramePr>
            <a:graphicFrameLocks noGrp="1"/>
          </p:cNvGraphicFramePr>
          <p:nvPr>
            <p:extLst>
              <p:ext uri="{D42A27DB-BD31-4B8C-83A1-F6EECF244321}">
                <p14:modId xmlns:p14="http://schemas.microsoft.com/office/powerpoint/2010/main" val="413034609"/>
              </p:ext>
            </p:extLst>
          </p:nvPr>
        </p:nvGraphicFramePr>
        <p:xfrm>
          <a:off x="838201" y="1904482"/>
          <a:ext cx="10159999" cy="3840480"/>
        </p:xfrm>
        <a:graphic>
          <a:graphicData uri="http://schemas.openxmlformats.org/drawingml/2006/table">
            <a:tbl>
              <a:tblPr firstRow="1" bandRow="1">
                <a:tableStyleId>{2D5ABB26-0587-4C30-8999-92F81FD0307C}</a:tableStyleId>
              </a:tblPr>
              <a:tblGrid>
                <a:gridCol w="1295399">
                  <a:extLst>
                    <a:ext uri="{9D8B030D-6E8A-4147-A177-3AD203B41FA5}">
                      <a16:colId xmlns:a16="http://schemas.microsoft.com/office/drawing/2014/main" val="3800451672"/>
                    </a:ext>
                  </a:extLst>
                </a:gridCol>
                <a:gridCol w="3606801">
                  <a:extLst>
                    <a:ext uri="{9D8B030D-6E8A-4147-A177-3AD203B41FA5}">
                      <a16:colId xmlns:a16="http://schemas.microsoft.com/office/drawing/2014/main" val="1933116812"/>
                    </a:ext>
                  </a:extLst>
                </a:gridCol>
                <a:gridCol w="5257799">
                  <a:extLst>
                    <a:ext uri="{9D8B030D-6E8A-4147-A177-3AD203B41FA5}">
                      <a16:colId xmlns:a16="http://schemas.microsoft.com/office/drawing/2014/main" val="945568590"/>
                    </a:ext>
                  </a:extLst>
                </a:gridCol>
              </a:tblGrid>
              <a:tr h="267547">
                <a:tc>
                  <a:txBody>
                    <a:bodyPr/>
                    <a:lstStyle/>
                    <a:p>
                      <a:pPr>
                        <a:lnSpc>
                          <a:spcPct val="100000"/>
                        </a:lnSpc>
                      </a:pPr>
                      <a:endParaRPr lang="de-DE" sz="1600" dirty="0">
                        <a:latin typeface="Trebuchet MS" panose="020B0603020202020204" pitchFamily="34" charset="0"/>
                      </a:endParaRPr>
                    </a:p>
                  </a:txBody>
                  <a:tcPr marL="60960" marR="60960" marT="30480" marB="30480">
                    <a:lnL>
                      <a:noFill/>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2000" dirty="0">
                          <a:latin typeface="Trebuchet MS" panose="020B0603020202020204" pitchFamily="34" charset="0"/>
                        </a:rPr>
                        <a:t>Goldener Boden </a:t>
                      </a:r>
                      <a:r>
                        <a:rPr lang="de-DE" sz="2000" dirty="0">
                          <a:solidFill>
                            <a:schemeClr val="tx1"/>
                          </a:solidFill>
                          <a:latin typeface="Trebuchet MS" panose="020B0603020202020204" pitchFamily="34" charset="0"/>
                        </a:rPr>
                        <a:t>bisher</a:t>
                      </a:r>
                      <a:r>
                        <a:rPr lang="de-DE" sz="2000" dirty="0">
                          <a:latin typeface="Trebuchet MS" panose="020B0603020202020204" pitchFamily="34" charset="0"/>
                        </a:rPr>
                        <a:t> </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2000" dirty="0">
                          <a:latin typeface="Trebuchet MS" panose="020B0603020202020204" pitchFamily="34" charset="0"/>
                        </a:rPr>
                        <a:t>Goldener </a:t>
                      </a:r>
                      <a:r>
                        <a:rPr lang="de-DE" sz="2000" dirty="0">
                          <a:solidFill>
                            <a:schemeClr val="tx1"/>
                          </a:solidFill>
                          <a:latin typeface="Trebuchet MS" panose="020B0603020202020204" pitchFamily="34" charset="0"/>
                        </a:rPr>
                        <a:t>Boden 2024</a:t>
                      </a:r>
                    </a:p>
                  </a:txBody>
                  <a:tcPr marL="60960" marR="60960" marT="30480" marB="30480">
                    <a:lnL w="12700" cap="flat" cmpd="sng" algn="ctr">
                      <a:solidFill>
                        <a:srgbClr val="C00000"/>
                      </a:solidFill>
                      <a:prstDash val="solid"/>
                      <a:round/>
                      <a:headEnd type="none" w="med" len="med"/>
                      <a:tailEnd type="none" w="med" len="med"/>
                    </a:lnL>
                    <a:lnR>
                      <a:noFill/>
                    </a:lnR>
                    <a:lnT>
                      <a:noFill/>
                    </a:lnT>
                    <a:lnB w="12700" cap="flat" cmpd="sng" algn="ctr">
                      <a:solidFill>
                        <a:srgbClr val="C00000"/>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4052238"/>
                  </a:ext>
                </a:extLst>
              </a:tr>
              <a:tr h="2092960">
                <a:tc>
                  <a:txBody>
                    <a:bodyPr/>
                    <a:lstStyle/>
                    <a:p>
                      <a:pPr>
                        <a:lnSpc>
                          <a:spcPct val="100000"/>
                        </a:lnSpc>
                      </a:pPr>
                      <a:r>
                        <a:rPr lang="de-DE" sz="1600" dirty="0">
                          <a:latin typeface="Trebuchet MS" panose="020B0603020202020204" pitchFamily="34" charset="0"/>
                        </a:rPr>
                        <a:t>Fragen-katalog</a:t>
                      </a:r>
                      <a:r>
                        <a:rPr lang="de-DE" sz="1600" dirty="0">
                          <a:solidFill>
                            <a:schemeClr val="tx1"/>
                          </a:solidFill>
                          <a:latin typeface="Trebuchet MS" panose="020B0603020202020204" pitchFamily="34" charset="0"/>
                        </a:rPr>
                        <a:t>,</a:t>
                      </a:r>
                    </a:p>
                    <a:p>
                      <a:pPr>
                        <a:lnSpc>
                          <a:spcPct val="100000"/>
                        </a:lnSpc>
                      </a:pPr>
                      <a:r>
                        <a:rPr lang="de-DE" sz="1600" dirty="0">
                          <a:latin typeface="Trebuchet MS" panose="020B0603020202020204" pitchFamily="34" charset="0"/>
                        </a:rPr>
                        <a:t>Beurteilungs-kriterien</a:t>
                      </a:r>
                    </a:p>
                  </a:txBody>
                  <a:tcPr marL="60960" marR="60960" marT="30480" marB="30480">
                    <a:lnL>
                      <a:noFill/>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Aktive Beteiligung von </a:t>
                      </a:r>
                      <a:r>
                        <a:rPr lang="de-DE" sz="1600" dirty="0" err="1">
                          <a:latin typeface="Trebuchet MS" panose="020B0603020202020204" pitchFamily="34" charset="0"/>
                        </a:rPr>
                        <a:t>Unternehmer:innen</a:t>
                      </a:r>
                      <a:r>
                        <a:rPr lang="de-DE" sz="1600" dirty="0">
                          <a:latin typeface="Trebuchet MS" panose="020B0603020202020204" pitchFamily="34" charset="0"/>
                        </a:rPr>
                        <a:t> in der Gemeinde</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Sprechstunden für </a:t>
                      </a:r>
                      <a:r>
                        <a:rPr lang="de-DE" sz="1600" dirty="0" err="1">
                          <a:latin typeface="Trebuchet MS" panose="020B0603020202020204" pitchFamily="34" charset="0"/>
                        </a:rPr>
                        <a:t>Unternehmer:innen</a:t>
                      </a:r>
                      <a:endParaRPr lang="de-DE" sz="1600" dirty="0">
                        <a:latin typeface="Trebuchet MS" panose="020B0603020202020204" pitchFamily="34" charset="0"/>
                      </a:endParaRP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Förderungen auf Gemeindeebene</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Öffentliche Vergabe</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Ausweisung Gewerbeflächen</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Aktives Leerflächenmanagement</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Vorhandensein einer Wirtschaftsabteilung</a:t>
                      </a:r>
                    </a:p>
                    <a:p>
                      <a:pPr marL="342900" indent="-342900">
                        <a:lnSpc>
                          <a:spcPct val="100000"/>
                        </a:lnSpc>
                        <a:buClr>
                          <a:srgbClr val="C00000"/>
                        </a:buClr>
                        <a:buFont typeface="Wingdings" panose="05000000000000000000" pitchFamily="2" charset="2"/>
                        <a:buChar char="§"/>
                      </a:pPr>
                      <a:r>
                        <a:rPr lang="de-DE" sz="1600" dirty="0">
                          <a:latin typeface="Trebuchet MS" panose="020B0603020202020204" pitchFamily="34" charset="0"/>
                        </a:rPr>
                        <a:t>Sonstige </a:t>
                      </a:r>
                      <a:r>
                        <a:rPr lang="de-DE" sz="1600" dirty="0" err="1">
                          <a:latin typeface="Trebuchet MS" panose="020B0603020202020204" pitchFamily="34" charset="0"/>
                        </a:rPr>
                        <a:t>unternehmer:innenfreundliche</a:t>
                      </a:r>
                      <a:r>
                        <a:rPr lang="de-DE" sz="1600" dirty="0">
                          <a:latin typeface="Trebuchet MS" panose="020B0603020202020204" pitchFamily="34" charset="0"/>
                        </a:rPr>
                        <a:t> Aktivitäten</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pPr>
                      <a:r>
                        <a:rPr lang="de-DE" sz="1600" dirty="0">
                          <a:latin typeface="Trebuchet MS" panose="020B0603020202020204" pitchFamily="34" charset="0"/>
                        </a:rPr>
                        <a:t>Bisherige Kriterien</a:t>
                      </a:r>
                      <a:endParaRPr lang="de-DE" sz="1600" dirty="0">
                        <a:solidFill>
                          <a:srgbClr val="32A368"/>
                        </a:solidFill>
                        <a:latin typeface="Trebuchet MS" panose="020B0603020202020204" pitchFamily="34" charset="0"/>
                      </a:endParaRPr>
                    </a:p>
                    <a:p>
                      <a:pPr>
                        <a:lnSpc>
                          <a:spcPct val="100000"/>
                        </a:lnSpc>
                      </a:pPr>
                      <a:endParaRPr lang="de-DE" sz="1600" dirty="0">
                        <a:solidFill>
                          <a:srgbClr val="32A368"/>
                        </a:solidFill>
                        <a:latin typeface="Trebuchet MS" panose="020B0603020202020204" pitchFamily="34" charset="0"/>
                      </a:endParaRPr>
                    </a:p>
                    <a:p>
                      <a:pPr marL="342900" marR="0" lvl="0" indent="-342900" algn="l" defTabSz="914400" rtl="0" eaLnBrk="1" fontAlgn="auto" latinLnBrk="0" hangingPunct="1">
                        <a:lnSpc>
                          <a:spcPct val="100000"/>
                        </a:lnSpc>
                        <a:spcBef>
                          <a:spcPts val="0"/>
                        </a:spcBef>
                        <a:spcAft>
                          <a:spcPts val="0"/>
                        </a:spcAft>
                        <a:buClr>
                          <a:srgbClr val="C00000"/>
                        </a:buClr>
                        <a:buSzTx/>
                        <a:buFont typeface="Wingdings" panose="05000000000000000000" pitchFamily="2" charset="2"/>
                        <a:buChar char="§"/>
                        <a:tabLst/>
                        <a:defRPr/>
                      </a:pPr>
                      <a:r>
                        <a:rPr lang="de-DE" sz="1600" dirty="0">
                          <a:solidFill>
                            <a:schemeClr val="tx1"/>
                          </a:solidFill>
                          <a:latin typeface="Trebuchet MS" panose="020B0603020202020204" pitchFamily="34" charset="0"/>
                        </a:rPr>
                        <a:t>Erweiterung Kriterien für Standortattraktivität (Technische und soziale Infrastruktur)</a:t>
                      </a:r>
                    </a:p>
                    <a:p>
                      <a:pPr marL="342900" indent="-342900">
                        <a:lnSpc>
                          <a:spcPct val="100000"/>
                        </a:lnSpc>
                        <a:buClr>
                          <a:srgbClr val="C00000"/>
                        </a:buClr>
                        <a:buFont typeface="Wingdings" panose="05000000000000000000" pitchFamily="2" charset="2"/>
                        <a:buChar char="§"/>
                      </a:pPr>
                      <a:r>
                        <a:rPr lang="de-DE" sz="1600" dirty="0">
                          <a:solidFill>
                            <a:schemeClr val="tx1"/>
                          </a:solidFill>
                          <a:latin typeface="Trebuchet MS" panose="020B0603020202020204" pitchFamily="34" charset="0"/>
                        </a:rPr>
                        <a:t>Einbindung der Auswirkungen der Regelungen der Nachhaltigkeitsberichterstattung</a:t>
                      </a:r>
                    </a:p>
                    <a:p>
                      <a:pPr marL="342900" indent="-342900">
                        <a:lnSpc>
                          <a:spcPct val="100000"/>
                        </a:lnSpc>
                        <a:buClr>
                          <a:srgbClr val="C00000"/>
                        </a:buClr>
                        <a:buFont typeface="Wingdings" panose="05000000000000000000" pitchFamily="2" charset="2"/>
                        <a:buChar char="§"/>
                      </a:pPr>
                      <a:r>
                        <a:rPr lang="de-DE" sz="1600" dirty="0">
                          <a:solidFill>
                            <a:schemeClr val="tx1"/>
                          </a:solidFill>
                          <a:latin typeface="Trebuchet MS" panose="020B0603020202020204" pitchFamily="34" charset="0"/>
                        </a:rPr>
                        <a:t>Zuordnung der Gemeindeinitiativen zu SDGs </a:t>
                      </a:r>
                      <a:r>
                        <a:rPr lang="de-DE" sz="1600" dirty="0">
                          <a:solidFill>
                            <a:schemeClr val="tx1"/>
                          </a:solidFill>
                          <a:latin typeface="Trebuchet MS" panose="020B0603020202020204" pitchFamily="34" charset="0"/>
                          <a:sym typeface="Wingdings" panose="05000000000000000000" pitchFamily="2" charset="2"/>
                        </a:rPr>
                        <a:t> zur Gemeindeattraktivierung (nachhaltige Entwicklung, Attraktivität für Schlüsselarbeitskräfte)</a:t>
                      </a:r>
                      <a:endParaRPr lang="de-DE" sz="1600" dirty="0">
                        <a:solidFill>
                          <a:schemeClr val="tx1"/>
                        </a:solidFill>
                        <a:latin typeface="Trebuchet MS" panose="020B0603020202020204" pitchFamily="34" charset="0"/>
                      </a:endParaRPr>
                    </a:p>
                  </a:txBody>
                  <a:tcPr marL="60960" marR="60960" marT="30480" marB="30480">
                    <a:lnL w="12700" cap="flat" cmpd="sng" algn="ctr">
                      <a:solidFill>
                        <a:srgbClr val="C00000"/>
                      </a:solidFill>
                      <a:prstDash val="solid"/>
                      <a:round/>
                      <a:headEnd type="none" w="med" len="med"/>
                      <a:tailEnd type="none" w="med" len="med"/>
                    </a:lnL>
                    <a:lnR>
                      <a:noFill/>
                    </a:lnR>
                    <a:lnT w="12700" cap="flat" cmpd="sng" algn="ctr">
                      <a:solidFill>
                        <a:srgbClr val="C000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976081551"/>
                  </a:ext>
                </a:extLst>
              </a:tr>
            </a:tbl>
          </a:graphicData>
        </a:graphic>
      </p:graphicFrame>
    </p:spTree>
    <p:extLst>
      <p:ext uri="{BB962C8B-B14F-4D97-AF65-F5344CB8AC3E}">
        <p14:creationId xmlns:p14="http://schemas.microsoft.com/office/powerpoint/2010/main" val="2606898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33D819-FDF0-5032-BA63-90408071872A}"/>
              </a:ext>
            </a:extLst>
          </p:cNvPr>
          <p:cNvSpPr>
            <a:spLocks noGrp="1"/>
          </p:cNvSpPr>
          <p:nvPr>
            <p:ph type="title"/>
          </p:nvPr>
        </p:nvSpPr>
        <p:spPr>
          <a:xfrm>
            <a:off x="981456" y="332781"/>
            <a:ext cx="9720000" cy="1325563"/>
          </a:xfrm>
        </p:spPr>
        <p:txBody>
          <a:bodyPr/>
          <a:lstStyle/>
          <a:p>
            <a:r>
              <a:rPr lang="de-DE" dirty="0"/>
              <a:t>Goldener Boden 2024 –</a:t>
            </a:r>
            <a:br>
              <a:rPr lang="de-DE" dirty="0"/>
            </a:br>
            <a:r>
              <a:rPr lang="de-DE" dirty="0"/>
              <a:t>Struktur Kriterienkatalog Neu</a:t>
            </a:r>
          </a:p>
        </p:txBody>
      </p:sp>
      <p:sp>
        <p:nvSpPr>
          <p:cNvPr id="4" name="Datumsplatzhalter 3">
            <a:extLst>
              <a:ext uri="{FF2B5EF4-FFF2-40B4-BE49-F238E27FC236}">
                <a16:creationId xmlns:a16="http://schemas.microsoft.com/office/drawing/2014/main" id="{112E6A3C-43EE-5154-3650-B0C725206BB5}"/>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5C9DAC0D-0CDA-FADD-263C-DEFD4F8D145E}"/>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14</a:t>
            </a:fld>
            <a:endParaRPr lang="en-US" dirty="0"/>
          </a:p>
        </p:txBody>
      </p:sp>
      <p:sp>
        <p:nvSpPr>
          <p:cNvPr id="6" name="Rechteck 5">
            <a:extLst>
              <a:ext uri="{FF2B5EF4-FFF2-40B4-BE49-F238E27FC236}">
                <a16:creationId xmlns:a16="http://schemas.microsoft.com/office/drawing/2014/main" id="{EEEA24DF-3784-1F66-0EC0-45BAE6234FD6}"/>
              </a:ext>
            </a:extLst>
          </p:cNvPr>
          <p:cNvSpPr/>
          <p:nvPr/>
        </p:nvSpPr>
        <p:spPr>
          <a:xfrm>
            <a:off x="981456"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Service für Unternehmen</a:t>
            </a:r>
          </a:p>
        </p:txBody>
      </p:sp>
      <p:sp>
        <p:nvSpPr>
          <p:cNvPr id="7" name="Rechteck 6">
            <a:extLst>
              <a:ext uri="{FF2B5EF4-FFF2-40B4-BE49-F238E27FC236}">
                <a16:creationId xmlns:a16="http://schemas.microsoft.com/office/drawing/2014/main" id="{B021770A-A9B7-2C6D-9868-63E3E080046B}"/>
              </a:ext>
            </a:extLst>
          </p:cNvPr>
          <p:cNvSpPr/>
          <p:nvPr/>
        </p:nvSpPr>
        <p:spPr>
          <a:xfrm>
            <a:off x="987737" y="3690274"/>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Kooperation mit Unternehmen</a:t>
            </a:r>
          </a:p>
        </p:txBody>
      </p:sp>
      <p:sp>
        <p:nvSpPr>
          <p:cNvPr id="8" name="Rechteck 7">
            <a:extLst>
              <a:ext uri="{FF2B5EF4-FFF2-40B4-BE49-F238E27FC236}">
                <a16:creationId xmlns:a16="http://schemas.microsoft.com/office/drawing/2014/main" id="{35F31308-20EB-65DA-4CA6-20A47D6CA857}"/>
              </a:ext>
            </a:extLst>
          </p:cNvPr>
          <p:cNvSpPr/>
          <p:nvPr/>
        </p:nvSpPr>
        <p:spPr>
          <a:xfrm>
            <a:off x="2612199"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Wirtschafts-entwicklung</a:t>
            </a:r>
          </a:p>
        </p:txBody>
      </p:sp>
      <p:sp>
        <p:nvSpPr>
          <p:cNvPr id="9" name="Rechteck 8">
            <a:extLst>
              <a:ext uri="{FF2B5EF4-FFF2-40B4-BE49-F238E27FC236}">
                <a16:creationId xmlns:a16="http://schemas.microsoft.com/office/drawing/2014/main" id="{8D82FD75-61FA-EA05-2A98-501840E981DB}"/>
              </a:ext>
            </a:extLst>
          </p:cNvPr>
          <p:cNvSpPr/>
          <p:nvPr/>
        </p:nvSpPr>
        <p:spPr>
          <a:xfrm>
            <a:off x="4236662"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Förderungen</a:t>
            </a:r>
          </a:p>
        </p:txBody>
      </p:sp>
      <p:sp>
        <p:nvSpPr>
          <p:cNvPr id="10" name="Rechteck 9">
            <a:extLst>
              <a:ext uri="{FF2B5EF4-FFF2-40B4-BE49-F238E27FC236}">
                <a16:creationId xmlns:a16="http://schemas.microsoft.com/office/drawing/2014/main" id="{75570BAF-5693-78F3-2A68-349F11352D4D}"/>
              </a:ext>
            </a:extLst>
          </p:cNvPr>
          <p:cNvSpPr/>
          <p:nvPr/>
        </p:nvSpPr>
        <p:spPr>
          <a:xfrm>
            <a:off x="5861126"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Flächen- und Leerstands-management</a:t>
            </a:r>
          </a:p>
        </p:txBody>
      </p:sp>
      <p:sp>
        <p:nvSpPr>
          <p:cNvPr id="11" name="Rechteck 10">
            <a:extLst>
              <a:ext uri="{FF2B5EF4-FFF2-40B4-BE49-F238E27FC236}">
                <a16:creationId xmlns:a16="http://schemas.microsoft.com/office/drawing/2014/main" id="{37EB75FB-B341-4D07-6787-972F8F0A9EE7}"/>
              </a:ext>
            </a:extLst>
          </p:cNvPr>
          <p:cNvSpPr/>
          <p:nvPr/>
        </p:nvSpPr>
        <p:spPr>
          <a:xfrm>
            <a:off x="7491869"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Mobilität</a:t>
            </a:r>
          </a:p>
        </p:txBody>
      </p:sp>
      <p:sp>
        <p:nvSpPr>
          <p:cNvPr id="12" name="Rechteck 11">
            <a:extLst>
              <a:ext uri="{FF2B5EF4-FFF2-40B4-BE49-F238E27FC236}">
                <a16:creationId xmlns:a16="http://schemas.microsoft.com/office/drawing/2014/main" id="{D5E0EDF3-11DE-4BC0-E87C-E43725710E55}"/>
              </a:ext>
            </a:extLst>
          </p:cNvPr>
          <p:cNvSpPr/>
          <p:nvPr/>
        </p:nvSpPr>
        <p:spPr>
          <a:xfrm>
            <a:off x="7491869" y="3690274"/>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Wasser-management</a:t>
            </a:r>
          </a:p>
        </p:txBody>
      </p:sp>
      <p:sp>
        <p:nvSpPr>
          <p:cNvPr id="13" name="Rechteck 12">
            <a:extLst>
              <a:ext uri="{FF2B5EF4-FFF2-40B4-BE49-F238E27FC236}">
                <a16:creationId xmlns:a16="http://schemas.microsoft.com/office/drawing/2014/main" id="{5535FF2A-8E21-BFF9-DA39-6F4FA941B032}"/>
              </a:ext>
            </a:extLst>
          </p:cNvPr>
          <p:cNvSpPr/>
          <p:nvPr/>
        </p:nvSpPr>
        <p:spPr>
          <a:xfrm>
            <a:off x="7477737" y="5426464"/>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Energie-management</a:t>
            </a:r>
          </a:p>
        </p:txBody>
      </p:sp>
      <p:sp>
        <p:nvSpPr>
          <p:cNvPr id="14" name="Rechteck 13">
            <a:extLst>
              <a:ext uri="{FF2B5EF4-FFF2-40B4-BE49-F238E27FC236}">
                <a16:creationId xmlns:a16="http://schemas.microsoft.com/office/drawing/2014/main" id="{B08114ED-1FA3-A16A-1724-EF53C89B4675}"/>
              </a:ext>
            </a:extLst>
          </p:cNvPr>
          <p:cNvSpPr/>
          <p:nvPr/>
        </p:nvSpPr>
        <p:spPr>
          <a:xfrm>
            <a:off x="7485588" y="456016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Tele-kommunikation</a:t>
            </a:r>
          </a:p>
        </p:txBody>
      </p:sp>
      <p:sp>
        <p:nvSpPr>
          <p:cNvPr id="15" name="Rechteck 14">
            <a:extLst>
              <a:ext uri="{FF2B5EF4-FFF2-40B4-BE49-F238E27FC236}">
                <a16:creationId xmlns:a16="http://schemas.microsoft.com/office/drawing/2014/main" id="{E3F3B3EF-5729-CEB5-FDFE-360F6F76EF97}"/>
              </a:ext>
            </a:extLst>
          </p:cNvPr>
          <p:cNvSpPr/>
          <p:nvPr/>
        </p:nvSpPr>
        <p:spPr>
          <a:xfrm>
            <a:off x="9100629" y="3690274"/>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Gesundheit</a:t>
            </a:r>
          </a:p>
        </p:txBody>
      </p:sp>
      <p:sp>
        <p:nvSpPr>
          <p:cNvPr id="16" name="Rechteck 15">
            <a:extLst>
              <a:ext uri="{FF2B5EF4-FFF2-40B4-BE49-F238E27FC236}">
                <a16:creationId xmlns:a16="http://schemas.microsoft.com/office/drawing/2014/main" id="{51D09A3D-5E57-29D7-21D3-3E8CB07EFFE2}"/>
              </a:ext>
            </a:extLst>
          </p:cNvPr>
          <p:cNvSpPr/>
          <p:nvPr/>
        </p:nvSpPr>
        <p:spPr>
          <a:xfrm>
            <a:off x="9110050"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Kinderbetreuung</a:t>
            </a:r>
          </a:p>
        </p:txBody>
      </p:sp>
      <p:sp>
        <p:nvSpPr>
          <p:cNvPr id="17" name="Rechteck 16">
            <a:extLst>
              <a:ext uri="{FF2B5EF4-FFF2-40B4-BE49-F238E27FC236}">
                <a16:creationId xmlns:a16="http://schemas.microsoft.com/office/drawing/2014/main" id="{A8DECF75-23CF-BE38-E311-3B47D61D19D3}"/>
              </a:ext>
            </a:extLst>
          </p:cNvPr>
          <p:cNvSpPr/>
          <p:nvPr/>
        </p:nvSpPr>
        <p:spPr>
          <a:xfrm>
            <a:off x="9110050" y="456016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Sozialer Zusammenhalt</a:t>
            </a:r>
          </a:p>
        </p:txBody>
      </p:sp>
      <p:sp>
        <p:nvSpPr>
          <p:cNvPr id="18" name="Rechteck 17">
            <a:extLst>
              <a:ext uri="{FF2B5EF4-FFF2-40B4-BE49-F238E27FC236}">
                <a16:creationId xmlns:a16="http://schemas.microsoft.com/office/drawing/2014/main" id="{9E06A670-A0A8-5B36-18E5-176F09393C3C}"/>
              </a:ext>
            </a:extLst>
          </p:cNvPr>
          <p:cNvSpPr/>
          <p:nvPr/>
        </p:nvSpPr>
        <p:spPr>
          <a:xfrm>
            <a:off x="981456" y="456016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Auftragsvergabe</a:t>
            </a:r>
          </a:p>
        </p:txBody>
      </p:sp>
      <p:sp>
        <p:nvSpPr>
          <p:cNvPr id="19" name="Rechteck 18">
            <a:extLst>
              <a:ext uri="{FF2B5EF4-FFF2-40B4-BE49-F238E27FC236}">
                <a16:creationId xmlns:a16="http://schemas.microsoft.com/office/drawing/2014/main" id="{4ADF1DAC-AA32-F918-C2B7-3AD7C34A1400}"/>
              </a:ext>
            </a:extLst>
          </p:cNvPr>
          <p:cNvSpPr/>
          <p:nvPr/>
        </p:nvSpPr>
        <p:spPr>
          <a:xfrm>
            <a:off x="987737"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Zusammenarbeit mit Unternehmen</a:t>
            </a:r>
          </a:p>
        </p:txBody>
      </p:sp>
      <p:sp>
        <p:nvSpPr>
          <p:cNvPr id="20" name="Rechteck 19">
            <a:extLst>
              <a:ext uri="{FF2B5EF4-FFF2-40B4-BE49-F238E27FC236}">
                <a16:creationId xmlns:a16="http://schemas.microsoft.com/office/drawing/2014/main" id="{AD88C60F-F9DB-6619-246F-F9B5D906B2E4}"/>
              </a:ext>
            </a:extLst>
          </p:cNvPr>
          <p:cNvSpPr/>
          <p:nvPr/>
        </p:nvSpPr>
        <p:spPr>
          <a:xfrm>
            <a:off x="7485588"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Technische Infrastruktur</a:t>
            </a:r>
          </a:p>
        </p:txBody>
      </p:sp>
      <p:sp>
        <p:nvSpPr>
          <p:cNvPr id="21" name="Rechteck 20">
            <a:extLst>
              <a:ext uri="{FF2B5EF4-FFF2-40B4-BE49-F238E27FC236}">
                <a16:creationId xmlns:a16="http://schemas.microsoft.com/office/drawing/2014/main" id="{FC80D354-F1EC-DC7E-A62F-5B5BAC6E55E6}"/>
              </a:ext>
            </a:extLst>
          </p:cNvPr>
          <p:cNvSpPr/>
          <p:nvPr/>
        </p:nvSpPr>
        <p:spPr>
          <a:xfrm>
            <a:off x="9110050" y="1905001"/>
            <a:ext cx="1362878" cy="730497"/>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Trebuchet MS" panose="020B0603020202020204" pitchFamily="34" charset="0"/>
              </a:rPr>
              <a:t>Soziale Infrastruktur</a:t>
            </a:r>
          </a:p>
        </p:txBody>
      </p:sp>
      <p:sp>
        <p:nvSpPr>
          <p:cNvPr id="22" name="Rechteck 21">
            <a:extLst>
              <a:ext uri="{FF2B5EF4-FFF2-40B4-BE49-F238E27FC236}">
                <a16:creationId xmlns:a16="http://schemas.microsoft.com/office/drawing/2014/main" id="{ADFC3A4B-D1AA-E4D6-6117-2E2E7ED3281C}"/>
              </a:ext>
            </a:extLst>
          </p:cNvPr>
          <p:cNvSpPr/>
          <p:nvPr/>
        </p:nvSpPr>
        <p:spPr>
          <a:xfrm>
            <a:off x="2612042"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Wirtschafts-entwicklung</a:t>
            </a:r>
          </a:p>
        </p:txBody>
      </p:sp>
      <p:sp>
        <p:nvSpPr>
          <p:cNvPr id="23" name="Rechteck 22">
            <a:extLst>
              <a:ext uri="{FF2B5EF4-FFF2-40B4-BE49-F238E27FC236}">
                <a16:creationId xmlns:a16="http://schemas.microsoft.com/office/drawing/2014/main" id="{6C6D8492-CF7E-F232-0335-2371EA2EB6A3}"/>
              </a:ext>
            </a:extLst>
          </p:cNvPr>
          <p:cNvSpPr/>
          <p:nvPr/>
        </p:nvSpPr>
        <p:spPr>
          <a:xfrm>
            <a:off x="4242628"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Förderungen</a:t>
            </a:r>
          </a:p>
        </p:txBody>
      </p:sp>
      <p:sp>
        <p:nvSpPr>
          <p:cNvPr id="24" name="Rechteck 23">
            <a:extLst>
              <a:ext uri="{FF2B5EF4-FFF2-40B4-BE49-F238E27FC236}">
                <a16:creationId xmlns:a16="http://schemas.microsoft.com/office/drawing/2014/main" id="{0F9BB78D-D93A-DFF3-6F76-8A80D1981BE2}"/>
              </a:ext>
            </a:extLst>
          </p:cNvPr>
          <p:cNvSpPr/>
          <p:nvPr/>
        </p:nvSpPr>
        <p:spPr>
          <a:xfrm>
            <a:off x="5848878" y="2823972"/>
            <a:ext cx="1362878" cy="730497"/>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Trebuchet MS" panose="020B0603020202020204" pitchFamily="34" charset="0"/>
              </a:rPr>
              <a:t>Flächen- und Leerstands-management</a:t>
            </a:r>
          </a:p>
        </p:txBody>
      </p:sp>
      <p:cxnSp>
        <p:nvCxnSpPr>
          <p:cNvPr id="26" name="Gerader Verbinder 25">
            <a:extLst>
              <a:ext uri="{FF2B5EF4-FFF2-40B4-BE49-F238E27FC236}">
                <a16:creationId xmlns:a16="http://schemas.microsoft.com/office/drawing/2014/main" id="{8EEEFB98-93D1-D29C-EECA-AD638AA1B357}"/>
              </a:ext>
            </a:extLst>
          </p:cNvPr>
          <p:cNvCxnSpPr/>
          <p:nvPr/>
        </p:nvCxnSpPr>
        <p:spPr>
          <a:xfrm>
            <a:off x="7313089" y="995562"/>
            <a:ext cx="12248" cy="554903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E6EDCB7B-CDFD-F7DE-EBFA-2ADED993F7FA}"/>
              </a:ext>
            </a:extLst>
          </p:cNvPr>
          <p:cNvSpPr txBox="1"/>
          <p:nvPr/>
        </p:nvSpPr>
        <p:spPr>
          <a:xfrm>
            <a:off x="4985359" y="6186945"/>
            <a:ext cx="2161198" cy="369332"/>
          </a:xfrm>
          <a:prstGeom prst="rect">
            <a:avLst/>
          </a:prstGeom>
          <a:noFill/>
        </p:spPr>
        <p:txBody>
          <a:bodyPr wrap="square" rtlCol="0">
            <a:spAutoFit/>
          </a:bodyPr>
          <a:lstStyle/>
          <a:p>
            <a:r>
              <a:rPr lang="de-DE" b="1" dirty="0"/>
              <a:t>Kriterien BISHER</a:t>
            </a:r>
          </a:p>
        </p:txBody>
      </p:sp>
      <p:sp>
        <p:nvSpPr>
          <p:cNvPr id="28" name="Textfeld 27">
            <a:extLst>
              <a:ext uri="{FF2B5EF4-FFF2-40B4-BE49-F238E27FC236}">
                <a16:creationId xmlns:a16="http://schemas.microsoft.com/office/drawing/2014/main" id="{226FDA7F-0E50-C208-92A8-41CD98E49D8C}"/>
              </a:ext>
            </a:extLst>
          </p:cNvPr>
          <p:cNvSpPr txBox="1"/>
          <p:nvPr/>
        </p:nvSpPr>
        <p:spPr>
          <a:xfrm>
            <a:off x="9110050" y="6175260"/>
            <a:ext cx="1779084" cy="369332"/>
          </a:xfrm>
          <a:prstGeom prst="rect">
            <a:avLst/>
          </a:prstGeom>
          <a:noFill/>
        </p:spPr>
        <p:txBody>
          <a:bodyPr wrap="square" rtlCol="0">
            <a:spAutoFit/>
          </a:bodyPr>
          <a:lstStyle/>
          <a:p>
            <a:r>
              <a:rPr lang="de-DE" b="1" dirty="0"/>
              <a:t>+ Kriterien NEU</a:t>
            </a:r>
          </a:p>
        </p:txBody>
      </p:sp>
    </p:spTree>
    <p:extLst>
      <p:ext uri="{BB962C8B-B14F-4D97-AF65-F5344CB8AC3E}">
        <p14:creationId xmlns:p14="http://schemas.microsoft.com/office/powerpoint/2010/main" val="2080068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ppt_x"/>
                                          </p:val>
                                        </p:tav>
                                        <p:tav tm="100000">
                                          <p:val>
                                            <p:strVal val="#ppt_x"/>
                                          </p:val>
                                        </p:tav>
                                      </p:tavLst>
                                    </p:anim>
                                    <p:anim calcmode="lin" valueType="num">
                                      <p:cBhvr additive="base">
                                        <p:cTn id="36" dur="500" fill="hold"/>
                                        <p:tgtEl>
                                          <p:spTgt spid="2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additive="base">
                                        <p:cTn id="39" dur="500" fill="hold"/>
                                        <p:tgtEl>
                                          <p:spTgt spid="23"/>
                                        </p:tgtEl>
                                        <p:attrNameLst>
                                          <p:attrName>ppt_x</p:attrName>
                                        </p:attrNameLst>
                                      </p:cBhvr>
                                      <p:tavLst>
                                        <p:tav tm="0">
                                          <p:val>
                                            <p:strVal val="#ppt_x"/>
                                          </p:val>
                                        </p:tav>
                                        <p:tav tm="100000">
                                          <p:val>
                                            <p:strVal val="#ppt_x"/>
                                          </p:val>
                                        </p:tav>
                                      </p:tavLst>
                                    </p:anim>
                                    <p:anim calcmode="lin" valueType="num">
                                      <p:cBhvr additive="base">
                                        <p:cTn id="40" dur="500" fill="hold"/>
                                        <p:tgtEl>
                                          <p:spTgt spid="2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fill="hold"/>
                                        <p:tgtEl>
                                          <p:spTgt spid="24"/>
                                        </p:tgtEl>
                                        <p:attrNameLst>
                                          <p:attrName>ppt_x</p:attrName>
                                        </p:attrNameLst>
                                      </p:cBhvr>
                                      <p:tavLst>
                                        <p:tav tm="0">
                                          <p:val>
                                            <p:strVal val="#ppt_x"/>
                                          </p:val>
                                        </p:tav>
                                        <p:tav tm="100000">
                                          <p:val>
                                            <p:strVal val="#ppt_x"/>
                                          </p:val>
                                        </p:tav>
                                      </p:tavLst>
                                    </p:anim>
                                    <p:anim calcmode="lin" valueType="num">
                                      <p:cBhvr additive="base">
                                        <p:cTn id="4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500" fill="hold"/>
                                        <p:tgtEl>
                                          <p:spTgt spid="26"/>
                                        </p:tgtEl>
                                        <p:attrNameLst>
                                          <p:attrName>ppt_x</p:attrName>
                                        </p:attrNameLst>
                                      </p:cBhvr>
                                      <p:tavLst>
                                        <p:tav tm="0">
                                          <p:val>
                                            <p:strVal val="#ppt_x"/>
                                          </p:val>
                                        </p:tav>
                                        <p:tav tm="100000">
                                          <p:val>
                                            <p:strVal val="#ppt_x"/>
                                          </p:val>
                                        </p:tav>
                                      </p:tavLst>
                                    </p:anim>
                                    <p:anim calcmode="lin" valueType="num">
                                      <p:cBhvr additive="base">
                                        <p:cTn id="50"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ppt_x"/>
                                          </p:val>
                                        </p:tav>
                                        <p:tav tm="100000">
                                          <p:val>
                                            <p:strVal val="#ppt_x"/>
                                          </p:val>
                                        </p:tav>
                                      </p:tavLst>
                                    </p:anim>
                                    <p:anim calcmode="lin" valueType="num">
                                      <p:cBhvr additive="base">
                                        <p:cTn id="56"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0"/>
                                        </p:tgtEl>
                                        <p:attrNameLst>
                                          <p:attrName>style.visibility</p:attrName>
                                        </p:attrNameLst>
                                      </p:cBhvr>
                                      <p:to>
                                        <p:strVal val="visible"/>
                                      </p:to>
                                    </p:set>
                                    <p:anim calcmode="lin" valueType="num">
                                      <p:cBhvr additive="base">
                                        <p:cTn id="61" dur="500" fill="hold"/>
                                        <p:tgtEl>
                                          <p:spTgt spid="20"/>
                                        </p:tgtEl>
                                        <p:attrNameLst>
                                          <p:attrName>ppt_x</p:attrName>
                                        </p:attrNameLst>
                                      </p:cBhvr>
                                      <p:tavLst>
                                        <p:tav tm="0">
                                          <p:val>
                                            <p:strVal val="#ppt_x"/>
                                          </p:val>
                                        </p:tav>
                                        <p:tav tm="100000">
                                          <p:val>
                                            <p:strVal val="#ppt_x"/>
                                          </p:val>
                                        </p:tav>
                                      </p:tavLst>
                                    </p:anim>
                                    <p:anim calcmode="lin" valueType="num">
                                      <p:cBhvr additive="base">
                                        <p:cTn id="62" dur="500" fill="hold"/>
                                        <p:tgtEl>
                                          <p:spTgt spid="20"/>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11"/>
                                        </p:tgtEl>
                                        <p:attrNameLst>
                                          <p:attrName>style.visibility</p:attrName>
                                        </p:attrNameLst>
                                      </p:cBhvr>
                                      <p:to>
                                        <p:strVal val="visible"/>
                                      </p:to>
                                    </p:set>
                                    <p:anim calcmode="lin" valueType="num">
                                      <p:cBhvr additive="base">
                                        <p:cTn id="65" dur="500" fill="hold"/>
                                        <p:tgtEl>
                                          <p:spTgt spid="11"/>
                                        </p:tgtEl>
                                        <p:attrNameLst>
                                          <p:attrName>ppt_x</p:attrName>
                                        </p:attrNameLst>
                                      </p:cBhvr>
                                      <p:tavLst>
                                        <p:tav tm="0">
                                          <p:val>
                                            <p:strVal val="#ppt_x"/>
                                          </p:val>
                                        </p:tav>
                                        <p:tav tm="100000">
                                          <p:val>
                                            <p:strVal val="#ppt_x"/>
                                          </p:val>
                                        </p:tav>
                                      </p:tavLst>
                                    </p:anim>
                                    <p:anim calcmode="lin" valueType="num">
                                      <p:cBhvr additive="base">
                                        <p:cTn id="66" dur="500" fill="hold"/>
                                        <p:tgtEl>
                                          <p:spTgt spid="11"/>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 calcmode="lin" valueType="num">
                                      <p:cBhvr additive="base">
                                        <p:cTn id="69" dur="500" fill="hold"/>
                                        <p:tgtEl>
                                          <p:spTgt spid="12"/>
                                        </p:tgtEl>
                                        <p:attrNameLst>
                                          <p:attrName>ppt_x</p:attrName>
                                        </p:attrNameLst>
                                      </p:cBhvr>
                                      <p:tavLst>
                                        <p:tav tm="0">
                                          <p:val>
                                            <p:strVal val="#ppt_x"/>
                                          </p:val>
                                        </p:tav>
                                        <p:tav tm="100000">
                                          <p:val>
                                            <p:strVal val="#ppt_x"/>
                                          </p:val>
                                        </p:tav>
                                      </p:tavLst>
                                    </p:anim>
                                    <p:anim calcmode="lin" valueType="num">
                                      <p:cBhvr additive="base">
                                        <p:cTn id="70" dur="500" fill="hold"/>
                                        <p:tgtEl>
                                          <p:spTgt spid="12"/>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500" fill="hold"/>
                                        <p:tgtEl>
                                          <p:spTgt spid="13"/>
                                        </p:tgtEl>
                                        <p:attrNameLst>
                                          <p:attrName>ppt_x</p:attrName>
                                        </p:attrNameLst>
                                      </p:cBhvr>
                                      <p:tavLst>
                                        <p:tav tm="0">
                                          <p:val>
                                            <p:strVal val="#ppt_x"/>
                                          </p:val>
                                        </p:tav>
                                        <p:tav tm="100000">
                                          <p:val>
                                            <p:strVal val="#ppt_x"/>
                                          </p:val>
                                        </p:tav>
                                      </p:tavLst>
                                    </p:anim>
                                    <p:anim calcmode="lin" valueType="num">
                                      <p:cBhvr additive="base">
                                        <p:cTn id="78" dur="500" fill="hold"/>
                                        <p:tgtEl>
                                          <p:spTgt spid="13"/>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par>
                                <p:cTn id="87" presetID="2" presetClass="entr" presetSubtype="4" fill="hold" grpId="0" nodeType="withEffect">
                                  <p:stCondLst>
                                    <p:cond delay="0"/>
                                  </p:stCondLst>
                                  <p:childTnLst>
                                    <p:set>
                                      <p:cBhvr>
                                        <p:cTn id="88" dur="1" fill="hold">
                                          <p:stCondLst>
                                            <p:cond delay="0"/>
                                          </p:stCondLst>
                                        </p:cTn>
                                        <p:tgtEl>
                                          <p:spTgt spid="16"/>
                                        </p:tgtEl>
                                        <p:attrNameLst>
                                          <p:attrName>style.visibility</p:attrName>
                                        </p:attrNameLst>
                                      </p:cBhvr>
                                      <p:to>
                                        <p:strVal val="visible"/>
                                      </p:to>
                                    </p:set>
                                    <p:anim calcmode="lin" valueType="num">
                                      <p:cBhvr additive="base">
                                        <p:cTn id="89" dur="500" fill="hold"/>
                                        <p:tgtEl>
                                          <p:spTgt spid="16"/>
                                        </p:tgtEl>
                                        <p:attrNameLst>
                                          <p:attrName>ppt_x</p:attrName>
                                        </p:attrNameLst>
                                      </p:cBhvr>
                                      <p:tavLst>
                                        <p:tav tm="0">
                                          <p:val>
                                            <p:strVal val="#ppt_x"/>
                                          </p:val>
                                        </p:tav>
                                        <p:tav tm="100000">
                                          <p:val>
                                            <p:strVal val="#ppt_x"/>
                                          </p:val>
                                        </p:tav>
                                      </p:tavLst>
                                    </p:anim>
                                    <p:anim calcmode="lin" valueType="num">
                                      <p:cBhvr additive="base">
                                        <p:cTn id="90" dur="500" fill="hold"/>
                                        <p:tgtEl>
                                          <p:spTgt spid="16"/>
                                        </p:tgtEl>
                                        <p:attrNameLst>
                                          <p:attrName>ppt_y</p:attrName>
                                        </p:attrNameLst>
                                      </p:cBhvr>
                                      <p:tavLst>
                                        <p:tav tm="0">
                                          <p:val>
                                            <p:strVal val="1+#ppt_h/2"/>
                                          </p:val>
                                        </p:tav>
                                        <p:tav tm="100000">
                                          <p:val>
                                            <p:strVal val="#ppt_y"/>
                                          </p:val>
                                        </p:tav>
                                      </p:tavLst>
                                    </p:anim>
                                  </p:childTnLst>
                                </p:cTn>
                              </p:par>
                              <p:par>
                                <p:cTn id="91" presetID="2" presetClass="entr" presetSubtype="4"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additive="base">
                                        <p:cTn id="93" dur="500" fill="hold"/>
                                        <p:tgtEl>
                                          <p:spTgt spid="21"/>
                                        </p:tgtEl>
                                        <p:attrNameLst>
                                          <p:attrName>ppt_x</p:attrName>
                                        </p:attrNameLst>
                                      </p:cBhvr>
                                      <p:tavLst>
                                        <p:tav tm="0">
                                          <p:val>
                                            <p:strVal val="#ppt_x"/>
                                          </p:val>
                                        </p:tav>
                                        <p:tav tm="100000">
                                          <p:val>
                                            <p:strVal val="#ppt_x"/>
                                          </p:val>
                                        </p:tav>
                                      </p:tavLst>
                                    </p:anim>
                                    <p:anim calcmode="lin" valueType="num">
                                      <p:cBhvr additive="base">
                                        <p:cTn id="94"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2" presetClass="entr" presetSubtype="4" fill="hold" grpId="0" nodeType="clickEffect">
                                  <p:stCondLst>
                                    <p:cond delay="0"/>
                                  </p:stCondLst>
                                  <p:childTnLst>
                                    <p:set>
                                      <p:cBhvr>
                                        <p:cTn id="98" dur="1" fill="hold">
                                          <p:stCondLst>
                                            <p:cond delay="0"/>
                                          </p:stCondLst>
                                        </p:cTn>
                                        <p:tgtEl>
                                          <p:spTgt spid="28"/>
                                        </p:tgtEl>
                                        <p:attrNameLst>
                                          <p:attrName>style.visibility</p:attrName>
                                        </p:attrNameLst>
                                      </p:cBhvr>
                                      <p:to>
                                        <p:strVal val="visible"/>
                                      </p:to>
                                    </p:set>
                                    <p:anim calcmode="lin" valueType="num">
                                      <p:cBhvr additive="base">
                                        <p:cTn id="99" dur="500" fill="hold"/>
                                        <p:tgtEl>
                                          <p:spTgt spid="28"/>
                                        </p:tgtEl>
                                        <p:attrNameLst>
                                          <p:attrName>ppt_x</p:attrName>
                                        </p:attrNameLst>
                                      </p:cBhvr>
                                      <p:tavLst>
                                        <p:tav tm="0">
                                          <p:val>
                                            <p:strVal val="#ppt_x"/>
                                          </p:val>
                                        </p:tav>
                                        <p:tav tm="100000">
                                          <p:val>
                                            <p:strVal val="#ppt_x"/>
                                          </p:val>
                                        </p:tav>
                                      </p:tavLst>
                                    </p:anim>
                                    <p:anim calcmode="lin" valueType="num">
                                      <p:cBhvr additive="base">
                                        <p:cTn id="100"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7" grpId="0"/>
      <p:bldP spid="2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28DC92E-BCFF-2A2D-60F8-3AF47276CB3B}"/>
              </a:ext>
            </a:extLst>
          </p:cNvPr>
          <p:cNvSpPr>
            <a:spLocks noGrp="1"/>
          </p:cNvSpPr>
          <p:nvPr>
            <p:ph type="title"/>
          </p:nvPr>
        </p:nvSpPr>
        <p:spPr/>
        <p:txBody>
          <a:bodyPr/>
          <a:lstStyle/>
          <a:p>
            <a:r>
              <a:rPr lang="de-DE" dirty="0"/>
              <a:t>Die Fragen im Detail</a:t>
            </a:r>
          </a:p>
        </p:txBody>
      </p:sp>
      <p:sp>
        <p:nvSpPr>
          <p:cNvPr id="4" name="Foliennummernplatzhalter 3">
            <a:extLst>
              <a:ext uri="{FF2B5EF4-FFF2-40B4-BE49-F238E27FC236}">
                <a16:creationId xmlns:a16="http://schemas.microsoft.com/office/drawing/2014/main" id="{DAEC64A0-C728-A9C8-325E-565D92D912DB}"/>
              </a:ext>
            </a:extLst>
          </p:cNvPr>
          <p:cNvSpPr>
            <a:spLocks noGrp="1"/>
          </p:cNvSpPr>
          <p:nvPr>
            <p:ph type="sldNum" sz="quarter" idx="4"/>
          </p:nvPr>
        </p:nvSpPr>
        <p:spPr/>
        <p:txBody>
          <a:bodyPr/>
          <a:lstStyle/>
          <a:p>
            <a:pPr algn="r"/>
            <a:fld id="{E56F7BA0-B6EC-4A69-870B-E36CB69C07A3}" type="slidenum">
              <a:rPr lang="de-DE" smtClean="0"/>
              <a:pPr algn="r"/>
              <a:t>15</a:t>
            </a:fld>
            <a:endParaRPr lang="de-DE"/>
          </a:p>
        </p:txBody>
      </p:sp>
      <p:pic>
        <p:nvPicPr>
          <p:cNvPr id="6" name="Grafik 5">
            <a:extLst>
              <a:ext uri="{FF2B5EF4-FFF2-40B4-BE49-F238E27FC236}">
                <a16:creationId xmlns:a16="http://schemas.microsoft.com/office/drawing/2014/main" id="{6868C564-3779-A73B-B172-8AD76212C35F}"/>
              </a:ext>
            </a:extLst>
          </p:cNvPr>
          <p:cNvPicPr>
            <a:picLocks noChangeAspect="1"/>
          </p:cNvPicPr>
          <p:nvPr/>
        </p:nvPicPr>
        <p:blipFill>
          <a:blip r:embed="rId3"/>
          <a:stretch>
            <a:fillRect/>
          </a:stretch>
        </p:blipFill>
        <p:spPr>
          <a:xfrm>
            <a:off x="949515" y="1690688"/>
            <a:ext cx="8722675" cy="4563808"/>
          </a:xfrm>
          <a:prstGeom prst="rect">
            <a:avLst/>
          </a:prstGeom>
        </p:spPr>
      </p:pic>
    </p:spTree>
    <p:extLst>
      <p:ext uri="{BB962C8B-B14F-4D97-AF65-F5344CB8AC3E}">
        <p14:creationId xmlns:p14="http://schemas.microsoft.com/office/powerpoint/2010/main" val="3416457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16</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3888363139"/>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29494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17</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542122079"/>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736887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18</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3985717059"/>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56938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19</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3219575554"/>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7686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77F512D-7E46-3495-A188-224AD95A1489}"/>
              </a:ext>
            </a:extLst>
          </p:cNvPr>
          <p:cNvSpPr>
            <a:spLocks noGrp="1"/>
          </p:cNvSpPr>
          <p:nvPr>
            <p:ph idx="1"/>
          </p:nvPr>
        </p:nvSpPr>
        <p:spPr/>
        <p:txBody>
          <a:bodyPr/>
          <a:lstStyle/>
          <a:p>
            <a:r>
              <a:rPr lang="de-DE" dirty="0"/>
              <a:t>Goldener Boden Zielsetzungen</a:t>
            </a:r>
          </a:p>
          <a:p>
            <a:r>
              <a:rPr lang="de-DE" dirty="0"/>
              <a:t>Goldener Boden 2024 </a:t>
            </a:r>
            <a:r>
              <a:rPr lang="de-DE" dirty="0">
                <a:sym typeface="Wingdings" panose="05000000000000000000" pitchFamily="2" charset="2"/>
              </a:rPr>
              <a:t></a:t>
            </a:r>
            <a:r>
              <a:rPr lang="de-DE" dirty="0"/>
              <a:t> Benefits aus Weiterentwicklung</a:t>
            </a:r>
          </a:p>
          <a:p>
            <a:r>
              <a:rPr lang="de-DE" dirty="0"/>
              <a:t>Änderungen im Überblick</a:t>
            </a:r>
          </a:p>
          <a:p>
            <a:r>
              <a:rPr lang="de-DE" dirty="0"/>
              <a:t>Kriterienkatalog Neu</a:t>
            </a:r>
          </a:p>
          <a:p>
            <a:r>
              <a:rPr lang="de-DE" dirty="0"/>
              <a:t>Auswertung und Visualisierung</a:t>
            </a:r>
          </a:p>
          <a:p>
            <a:endParaRPr lang="de-DE" dirty="0"/>
          </a:p>
          <a:p>
            <a:endParaRPr lang="de-DE" dirty="0"/>
          </a:p>
          <a:p>
            <a:endParaRPr lang="de-DE" dirty="0"/>
          </a:p>
          <a:p>
            <a:endParaRPr lang="de-DE" dirty="0"/>
          </a:p>
        </p:txBody>
      </p:sp>
      <p:sp>
        <p:nvSpPr>
          <p:cNvPr id="3" name="Titel 2">
            <a:extLst>
              <a:ext uri="{FF2B5EF4-FFF2-40B4-BE49-F238E27FC236}">
                <a16:creationId xmlns:a16="http://schemas.microsoft.com/office/drawing/2014/main" id="{CACCFAFA-733A-8750-88B5-342B7E4E5F7C}"/>
              </a:ext>
            </a:extLst>
          </p:cNvPr>
          <p:cNvSpPr>
            <a:spLocks noGrp="1"/>
          </p:cNvSpPr>
          <p:nvPr>
            <p:ph type="title"/>
          </p:nvPr>
        </p:nvSpPr>
        <p:spPr/>
        <p:txBody>
          <a:bodyPr/>
          <a:lstStyle/>
          <a:p>
            <a:r>
              <a:rPr lang="de-DE" dirty="0"/>
              <a:t>Inhalte</a:t>
            </a:r>
          </a:p>
        </p:txBody>
      </p:sp>
      <p:sp>
        <p:nvSpPr>
          <p:cNvPr id="4" name="Foliennummernplatzhalter 3">
            <a:extLst>
              <a:ext uri="{FF2B5EF4-FFF2-40B4-BE49-F238E27FC236}">
                <a16:creationId xmlns:a16="http://schemas.microsoft.com/office/drawing/2014/main" id="{9107A92C-EDFC-E273-EEA1-586D7A99176E}"/>
              </a:ext>
            </a:extLst>
          </p:cNvPr>
          <p:cNvSpPr>
            <a:spLocks noGrp="1"/>
          </p:cNvSpPr>
          <p:nvPr>
            <p:ph type="sldNum" sz="quarter" idx="4"/>
          </p:nvPr>
        </p:nvSpPr>
        <p:spPr/>
        <p:txBody>
          <a:bodyPr/>
          <a:lstStyle/>
          <a:p>
            <a:pPr algn="r"/>
            <a:fld id="{E56F7BA0-B6EC-4A69-870B-E36CB69C07A3}" type="slidenum">
              <a:rPr lang="de-DE" smtClean="0"/>
              <a:pPr algn="r"/>
              <a:t>2</a:t>
            </a:fld>
            <a:endParaRPr lang="de-DE"/>
          </a:p>
        </p:txBody>
      </p:sp>
    </p:spTree>
    <p:extLst>
      <p:ext uri="{BB962C8B-B14F-4D97-AF65-F5344CB8AC3E}">
        <p14:creationId xmlns:p14="http://schemas.microsoft.com/office/powerpoint/2010/main" val="1315870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20</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3959163274"/>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294588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72CE6F34-CFDA-D12E-A5F7-3302A4618797}"/>
              </a:ext>
            </a:extLst>
          </p:cNvPr>
          <p:cNvSpPr>
            <a:spLocks noGrp="1"/>
          </p:cNvSpPr>
          <p:nvPr>
            <p:ph type="title"/>
          </p:nvPr>
        </p:nvSpPr>
        <p:spPr/>
        <p:txBody>
          <a:bodyPr/>
          <a:lstStyle/>
          <a:p>
            <a:r>
              <a:rPr lang="de-DE" dirty="0"/>
              <a:t>Zusammenarbeit mit Unternehmen</a:t>
            </a:r>
          </a:p>
        </p:txBody>
      </p:sp>
      <p:sp>
        <p:nvSpPr>
          <p:cNvPr id="4" name="Foliennummernplatzhalter 3">
            <a:extLst>
              <a:ext uri="{FF2B5EF4-FFF2-40B4-BE49-F238E27FC236}">
                <a16:creationId xmlns:a16="http://schemas.microsoft.com/office/drawing/2014/main" id="{65AF3FD6-59E4-7CAD-5BC0-1F5D7F9ED9A4}"/>
              </a:ext>
            </a:extLst>
          </p:cNvPr>
          <p:cNvSpPr>
            <a:spLocks noGrp="1"/>
          </p:cNvSpPr>
          <p:nvPr>
            <p:ph type="sldNum" sz="quarter" idx="4"/>
          </p:nvPr>
        </p:nvSpPr>
        <p:spPr/>
        <p:txBody>
          <a:bodyPr/>
          <a:lstStyle/>
          <a:p>
            <a:pPr algn="r"/>
            <a:fld id="{E56F7BA0-B6EC-4A69-870B-E36CB69C07A3}" type="slidenum">
              <a:rPr lang="de-DE" smtClean="0"/>
              <a:pPr algn="r"/>
              <a:t>21</a:t>
            </a:fld>
            <a:endParaRPr lang="de-DE"/>
          </a:p>
        </p:txBody>
      </p:sp>
      <p:graphicFrame>
        <p:nvGraphicFramePr>
          <p:cNvPr id="2" name="Diagramm 1">
            <a:extLst>
              <a:ext uri="{FF2B5EF4-FFF2-40B4-BE49-F238E27FC236}">
                <a16:creationId xmlns:a16="http://schemas.microsoft.com/office/drawing/2014/main" id="{CC00170F-0C7D-5B8C-F8F9-3ED5C7CE49D3}"/>
              </a:ext>
            </a:extLst>
          </p:cNvPr>
          <p:cNvGraphicFramePr/>
          <p:nvPr>
            <p:extLst>
              <p:ext uri="{D42A27DB-BD31-4B8C-83A1-F6EECF244321}">
                <p14:modId xmlns:p14="http://schemas.microsoft.com/office/powerpoint/2010/main" val="2043466269"/>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39385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E92D7F-7163-CD4B-77E1-AF84E1C30A8E}"/>
              </a:ext>
            </a:extLst>
          </p:cNvPr>
          <p:cNvSpPr>
            <a:spLocks noGrp="1"/>
          </p:cNvSpPr>
          <p:nvPr>
            <p:ph type="title"/>
          </p:nvPr>
        </p:nvSpPr>
        <p:spPr/>
        <p:txBody>
          <a:bodyPr/>
          <a:lstStyle/>
          <a:p>
            <a:r>
              <a:rPr lang="de-DE" dirty="0"/>
              <a:t>Beispiele für Fragen </a:t>
            </a:r>
          </a:p>
        </p:txBody>
      </p:sp>
      <p:sp>
        <p:nvSpPr>
          <p:cNvPr id="3" name="Inhaltsplatzhalter 2">
            <a:extLst>
              <a:ext uri="{FF2B5EF4-FFF2-40B4-BE49-F238E27FC236}">
                <a16:creationId xmlns:a16="http://schemas.microsoft.com/office/drawing/2014/main" id="{37C1FEEA-5351-21D3-06E3-3781C4E83C14}"/>
              </a:ext>
            </a:extLst>
          </p:cNvPr>
          <p:cNvSpPr>
            <a:spLocks noGrp="1"/>
          </p:cNvSpPr>
          <p:nvPr>
            <p:ph idx="1"/>
          </p:nvPr>
        </p:nvSpPr>
        <p:spPr>
          <a:xfrm>
            <a:off x="900213" y="1627236"/>
            <a:ext cx="9720000" cy="4351338"/>
          </a:xfrm>
        </p:spPr>
        <p:txBody>
          <a:bodyPr/>
          <a:lstStyle/>
          <a:p>
            <a:pPr marL="0" indent="0">
              <a:buNone/>
            </a:pPr>
            <a:r>
              <a:rPr lang="de-DE" sz="1600" dirty="0">
                <a:sym typeface="Wingdings" panose="05000000000000000000" pitchFamily="2" charset="2"/>
              </a:rPr>
              <a:t>Finden Sprechstunden </a:t>
            </a:r>
            <a:r>
              <a:rPr lang="de-DE" sz="1600" dirty="0">
                <a:solidFill>
                  <a:schemeClr val="tx1"/>
                </a:solidFill>
                <a:sym typeface="Wingdings" panose="05000000000000000000" pitchFamily="2" charset="2"/>
              </a:rPr>
              <a:t>für </a:t>
            </a:r>
            <a:r>
              <a:rPr lang="de-DE" sz="1600" dirty="0" err="1">
                <a:solidFill>
                  <a:schemeClr val="tx1"/>
                </a:solidFill>
                <a:sym typeface="Wingdings" panose="05000000000000000000" pitchFamily="2" charset="2"/>
              </a:rPr>
              <a:t>Unternehmer:innen</a:t>
            </a:r>
            <a:r>
              <a:rPr lang="de-DE" sz="1600" dirty="0">
                <a:solidFill>
                  <a:schemeClr val="tx1"/>
                </a:solidFill>
                <a:sym typeface="Wingdings" panose="05000000000000000000" pitchFamily="2" charset="2"/>
              </a:rPr>
              <a:t> statt</a:t>
            </a:r>
            <a:r>
              <a:rPr lang="de-DE" sz="1600" dirty="0">
                <a:sym typeface="Wingdings" panose="05000000000000000000" pitchFamily="2" charset="2"/>
              </a:rPr>
              <a:t>?</a:t>
            </a:r>
          </a:p>
          <a:p>
            <a:pPr marL="0" indent="0">
              <a:buNone/>
            </a:pPr>
            <a:endParaRPr lang="de-DE" sz="1200" dirty="0">
              <a:sym typeface="Wingdings" panose="05000000000000000000" pitchFamily="2" charset="2"/>
            </a:endParaRPr>
          </a:p>
          <a:p>
            <a:pPr marL="0" indent="0">
              <a:buNone/>
            </a:pPr>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a:p>
            <a:endParaRPr lang="de-DE" sz="1200" dirty="0">
              <a:sym typeface="Wingdings" panose="05000000000000000000" pitchFamily="2" charset="2"/>
            </a:endParaRPr>
          </a:p>
        </p:txBody>
      </p:sp>
      <p:sp>
        <p:nvSpPr>
          <p:cNvPr id="4" name="Datumsplatzhalter 3">
            <a:extLst>
              <a:ext uri="{FF2B5EF4-FFF2-40B4-BE49-F238E27FC236}">
                <a16:creationId xmlns:a16="http://schemas.microsoft.com/office/drawing/2014/main" id="{962A07F5-F71E-56E6-0989-1A83C86ABD3E}"/>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A63D0AF0-2E4A-E273-1A01-9CC4DD3BC1F1}"/>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22</a:t>
            </a:fld>
            <a:endParaRPr lang="en-US" dirty="0"/>
          </a:p>
        </p:txBody>
      </p:sp>
      <p:grpSp>
        <p:nvGrpSpPr>
          <p:cNvPr id="22" name="Gruppieren 21">
            <a:extLst>
              <a:ext uri="{FF2B5EF4-FFF2-40B4-BE49-F238E27FC236}">
                <a16:creationId xmlns:a16="http://schemas.microsoft.com/office/drawing/2014/main" id="{15A28CDC-D337-4CEF-267D-FBFC072C8500}"/>
              </a:ext>
            </a:extLst>
          </p:cNvPr>
          <p:cNvGrpSpPr/>
          <p:nvPr/>
        </p:nvGrpSpPr>
        <p:grpSpPr>
          <a:xfrm>
            <a:off x="940655" y="2148837"/>
            <a:ext cx="4704566" cy="503700"/>
            <a:chOff x="4191000" y="4717026"/>
            <a:chExt cx="9568010" cy="1976522"/>
          </a:xfrm>
        </p:grpSpPr>
        <p:sp>
          <p:nvSpPr>
            <p:cNvPr id="19" name="Textfeld 18">
              <a:extLst>
                <a:ext uri="{FF2B5EF4-FFF2-40B4-BE49-F238E27FC236}">
                  <a16:creationId xmlns:a16="http://schemas.microsoft.com/office/drawing/2014/main" id="{07A80EE2-B743-8C7F-72F4-AE2A29BDA974}"/>
                </a:ext>
              </a:extLst>
            </p:cNvPr>
            <p:cNvSpPr txBox="1"/>
            <p:nvPr/>
          </p:nvSpPr>
          <p:spPr>
            <a:xfrm>
              <a:off x="11536920" y="5766973"/>
              <a:ext cx="381001" cy="925665"/>
            </a:xfrm>
            <a:prstGeom prst="rect">
              <a:avLst/>
            </a:prstGeom>
            <a:noFill/>
            <a:ln>
              <a:solidFill>
                <a:srgbClr val="C00000"/>
              </a:solidFill>
            </a:ln>
          </p:spPr>
          <p:txBody>
            <a:bodyPr wrap="square" rtlCol="0">
              <a:spAutoFit/>
            </a:bodyPr>
            <a:lstStyle/>
            <a:p>
              <a:r>
                <a:rPr lang="de-DE" sz="933" dirty="0">
                  <a:solidFill>
                    <a:schemeClr val="tx1">
                      <a:lumMod val="85000"/>
                      <a:lumOff val="15000"/>
                    </a:schemeClr>
                  </a:solidFill>
                </a:rPr>
                <a:t>4</a:t>
              </a:r>
            </a:p>
          </p:txBody>
        </p:sp>
        <p:grpSp>
          <p:nvGrpSpPr>
            <p:cNvPr id="21" name="Gruppieren 20">
              <a:extLst>
                <a:ext uri="{FF2B5EF4-FFF2-40B4-BE49-F238E27FC236}">
                  <a16:creationId xmlns:a16="http://schemas.microsoft.com/office/drawing/2014/main" id="{5C838418-600D-D003-DDE4-BBBFD9DB2917}"/>
                </a:ext>
              </a:extLst>
            </p:cNvPr>
            <p:cNvGrpSpPr/>
            <p:nvPr/>
          </p:nvGrpSpPr>
          <p:grpSpPr>
            <a:xfrm>
              <a:off x="4191000" y="4717026"/>
              <a:ext cx="9568010" cy="1976522"/>
              <a:chOff x="4191000" y="4717026"/>
              <a:chExt cx="9568010" cy="1976522"/>
            </a:xfrm>
          </p:grpSpPr>
          <p:cxnSp>
            <p:nvCxnSpPr>
              <p:cNvPr id="7" name="Gerader Verbinder 6">
                <a:extLst>
                  <a:ext uri="{FF2B5EF4-FFF2-40B4-BE49-F238E27FC236}">
                    <a16:creationId xmlns:a16="http://schemas.microsoft.com/office/drawing/2014/main" id="{D6DA562B-6D88-B7D2-F2F4-176600E1481B}"/>
                  </a:ext>
                </a:extLst>
              </p:cNvPr>
              <p:cNvCxnSpPr/>
              <p:nvPr/>
            </p:nvCxnSpPr>
            <p:spPr>
              <a:xfrm>
                <a:off x="4191000" y="5098026"/>
                <a:ext cx="93726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Gerader Verbinder 9">
                <a:extLst>
                  <a:ext uri="{FF2B5EF4-FFF2-40B4-BE49-F238E27FC236}">
                    <a16:creationId xmlns:a16="http://schemas.microsoft.com/office/drawing/2014/main" id="{8C2B6181-C282-6C43-AFE2-EFFFE2106238}"/>
                  </a:ext>
                </a:extLst>
              </p:cNvPr>
              <p:cNvCxnSpPr>
                <a:cxnSpLocks/>
              </p:cNvCxnSpPr>
              <p:nvPr/>
            </p:nvCxnSpPr>
            <p:spPr>
              <a:xfrm>
                <a:off x="6064045" y="4717026"/>
                <a:ext cx="0" cy="762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DB98FCF1-AE26-C309-3CC2-B36EAB9F729E}"/>
                  </a:ext>
                </a:extLst>
              </p:cNvPr>
              <p:cNvCxnSpPr>
                <a:cxnSpLocks/>
              </p:cNvCxnSpPr>
              <p:nvPr/>
            </p:nvCxnSpPr>
            <p:spPr>
              <a:xfrm>
                <a:off x="7937090" y="4717026"/>
                <a:ext cx="0" cy="762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3D33A1A8-45D9-F51A-5574-253DEC323A7A}"/>
                  </a:ext>
                </a:extLst>
              </p:cNvPr>
              <p:cNvCxnSpPr>
                <a:cxnSpLocks/>
              </p:cNvCxnSpPr>
              <p:nvPr/>
            </p:nvCxnSpPr>
            <p:spPr>
              <a:xfrm>
                <a:off x="9810135" y="4717026"/>
                <a:ext cx="0" cy="762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19271E1A-249A-2233-069B-5D18D7661754}"/>
                  </a:ext>
                </a:extLst>
              </p:cNvPr>
              <p:cNvCxnSpPr>
                <a:cxnSpLocks/>
              </p:cNvCxnSpPr>
              <p:nvPr/>
            </p:nvCxnSpPr>
            <p:spPr>
              <a:xfrm>
                <a:off x="13556226" y="4717026"/>
                <a:ext cx="0" cy="762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B1B85067-D54F-A5F2-DA0B-549B78D43BE1}"/>
                  </a:ext>
                </a:extLst>
              </p:cNvPr>
              <p:cNvCxnSpPr>
                <a:cxnSpLocks/>
              </p:cNvCxnSpPr>
              <p:nvPr/>
            </p:nvCxnSpPr>
            <p:spPr>
              <a:xfrm>
                <a:off x="11683180" y="4717026"/>
                <a:ext cx="0" cy="76200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6" name="Textfeld 15">
                <a:extLst>
                  <a:ext uri="{FF2B5EF4-FFF2-40B4-BE49-F238E27FC236}">
                    <a16:creationId xmlns:a16="http://schemas.microsoft.com/office/drawing/2014/main" id="{BEFD85F1-0ED0-C814-57A6-9B341450BF1C}"/>
                  </a:ext>
                </a:extLst>
              </p:cNvPr>
              <p:cNvSpPr txBox="1"/>
              <p:nvPr/>
            </p:nvSpPr>
            <p:spPr>
              <a:xfrm>
                <a:off x="5873547" y="5767879"/>
                <a:ext cx="381001" cy="925665"/>
              </a:xfrm>
              <a:prstGeom prst="rect">
                <a:avLst/>
              </a:prstGeom>
              <a:noFill/>
              <a:ln>
                <a:solidFill>
                  <a:srgbClr val="C00000"/>
                </a:solidFill>
              </a:ln>
            </p:spPr>
            <p:txBody>
              <a:bodyPr wrap="square" rtlCol="0">
                <a:spAutoFit/>
              </a:bodyPr>
              <a:lstStyle/>
              <a:p>
                <a:r>
                  <a:rPr lang="de-DE" sz="933" dirty="0">
                    <a:solidFill>
                      <a:schemeClr val="tx1">
                        <a:lumMod val="85000"/>
                        <a:lumOff val="15000"/>
                      </a:schemeClr>
                    </a:solidFill>
                  </a:rPr>
                  <a:t>1</a:t>
                </a:r>
              </a:p>
            </p:txBody>
          </p:sp>
          <p:sp>
            <p:nvSpPr>
              <p:cNvPr id="17" name="Textfeld 16">
                <a:extLst>
                  <a:ext uri="{FF2B5EF4-FFF2-40B4-BE49-F238E27FC236}">
                    <a16:creationId xmlns:a16="http://schemas.microsoft.com/office/drawing/2014/main" id="{7494FCAB-B7F2-74B7-4B3E-75FCC3AD2A16}"/>
                  </a:ext>
                </a:extLst>
              </p:cNvPr>
              <p:cNvSpPr txBox="1"/>
              <p:nvPr/>
            </p:nvSpPr>
            <p:spPr>
              <a:xfrm>
                <a:off x="7749048" y="5767883"/>
                <a:ext cx="381001" cy="925665"/>
              </a:xfrm>
              <a:prstGeom prst="rect">
                <a:avLst/>
              </a:prstGeom>
              <a:noFill/>
              <a:ln>
                <a:solidFill>
                  <a:srgbClr val="C00000"/>
                </a:solidFill>
              </a:ln>
            </p:spPr>
            <p:txBody>
              <a:bodyPr wrap="square" rtlCol="0">
                <a:spAutoFit/>
              </a:bodyPr>
              <a:lstStyle/>
              <a:p>
                <a:r>
                  <a:rPr lang="de-DE" sz="933" dirty="0">
                    <a:solidFill>
                      <a:schemeClr val="tx1">
                        <a:lumMod val="85000"/>
                        <a:lumOff val="15000"/>
                      </a:schemeClr>
                    </a:solidFill>
                  </a:rPr>
                  <a:t>2</a:t>
                </a:r>
              </a:p>
            </p:txBody>
          </p:sp>
          <p:sp>
            <p:nvSpPr>
              <p:cNvPr id="18" name="Textfeld 17">
                <a:extLst>
                  <a:ext uri="{FF2B5EF4-FFF2-40B4-BE49-F238E27FC236}">
                    <a16:creationId xmlns:a16="http://schemas.microsoft.com/office/drawing/2014/main" id="{F64F9700-4C23-8990-50DB-AB32F78A2298}"/>
                  </a:ext>
                </a:extLst>
              </p:cNvPr>
              <p:cNvSpPr txBox="1"/>
              <p:nvPr/>
            </p:nvSpPr>
            <p:spPr>
              <a:xfrm>
                <a:off x="9642983" y="5767883"/>
                <a:ext cx="381001" cy="925665"/>
              </a:xfrm>
              <a:prstGeom prst="rect">
                <a:avLst/>
              </a:prstGeom>
              <a:noFill/>
              <a:ln>
                <a:solidFill>
                  <a:srgbClr val="C00000"/>
                </a:solidFill>
              </a:ln>
            </p:spPr>
            <p:txBody>
              <a:bodyPr wrap="square" rtlCol="0">
                <a:spAutoFit/>
              </a:bodyPr>
              <a:lstStyle/>
              <a:p>
                <a:r>
                  <a:rPr lang="de-DE" sz="933" dirty="0">
                    <a:solidFill>
                      <a:schemeClr val="tx1">
                        <a:lumMod val="85000"/>
                        <a:lumOff val="15000"/>
                      </a:schemeClr>
                    </a:solidFill>
                  </a:rPr>
                  <a:t>3</a:t>
                </a:r>
              </a:p>
            </p:txBody>
          </p:sp>
          <p:sp>
            <p:nvSpPr>
              <p:cNvPr id="20" name="Textfeld 19">
                <a:extLst>
                  <a:ext uri="{FF2B5EF4-FFF2-40B4-BE49-F238E27FC236}">
                    <a16:creationId xmlns:a16="http://schemas.microsoft.com/office/drawing/2014/main" id="{BE8E978D-1029-F6FB-3325-B55426735802}"/>
                  </a:ext>
                </a:extLst>
              </p:cNvPr>
              <p:cNvSpPr txBox="1"/>
              <p:nvPr/>
            </p:nvSpPr>
            <p:spPr>
              <a:xfrm>
                <a:off x="13378009" y="5748106"/>
                <a:ext cx="381001" cy="925665"/>
              </a:xfrm>
              <a:prstGeom prst="rect">
                <a:avLst/>
              </a:prstGeom>
              <a:noFill/>
              <a:ln>
                <a:solidFill>
                  <a:srgbClr val="C00000"/>
                </a:solidFill>
              </a:ln>
            </p:spPr>
            <p:txBody>
              <a:bodyPr wrap="square" rtlCol="0">
                <a:spAutoFit/>
              </a:bodyPr>
              <a:lstStyle/>
              <a:p>
                <a:r>
                  <a:rPr lang="de-DE" sz="933" dirty="0">
                    <a:solidFill>
                      <a:schemeClr val="tx1">
                        <a:lumMod val="85000"/>
                        <a:lumOff val="15000"/>
                      </a:schemeClr>
                    </a:solidFill>
                  </a:rPr>
                  <a:t>5</a:t>
                </a:r>
              </a:p>
            </p:txBody>
          </p:sp>
        </p:grpSp>
      </p:grpSp>
      <p:sp>
        <p:nvSpPr>
          <p:cNvPr id="24" name="Textfeld 23">
            <a:extLst>
              <a:ext uri="{FF2B5EF4-FFF2-40B4-BE49-F238E27FC236}">
                <a16:creationId xmlns:a16="http://schemas.microsoft.com/office/drawing/2014/main" id="{B6367C08-FB04-192B-7C7D-61B25B025DA4}"/>
              </a:ext>
            </a:extLst>
          </p:cNvPr>
          <p:cNvSpPr txBox="1"/>
          <p:nvPr/>
        </p:nvSpPr>
        <p:spPr>
          <a:xfrm>
            <a:off x="6112478" y="1627236"/>
            <a:ext cx="5138867" cy="1733295"/>
          </a:xfrm>
          <a:prstGeom prst="rect">
            <a:avLst/>
          </a:prstGeom>
          <a:noFill/>
        </p:spPr>
        <p:txBody>
          <a:bodyPr wrap="square" rtlCol="0">
            <a:spAutoFit/>
          </a:bodyPr>
          <a:lstStyle/>
          <a:p>
            <a:r>
              <a:rPr lang="de-DE" sz="1333" dirty="0">
                <a:sym typeface="Wingdings" panose="05000000000000000000" pitchFamily="2" charset="2"/>
              </a:rPr>
              <a:t>0 = Wird nicht berücksichtigt</a:t>
            </a:r>
          </a:p>
          <a:p>
            <a:r>
              <a:rPr lang="de-DE" sz="1333" dirty="0">
                <a:sym typeface="Wingdings" panose="05000000000000000000" pitchFamily="2" charset="2"/>
              </a:rPr>
              <a:t>1 = Keine Relevanz für unsere Gemeinde</a:t>
            </a:r>
          </a:p>
          <a:p>
            <a:r>
              <a:rPr lang="de-DE" sz="1333" dirty="0">
                <a:sym typeface="Wingdings" panose="05000000000000000000" pitchFamily="2" charset="2"/>
              </a:rPr>
              <a:t>2 = Guter Impuls, wir werden Möglichkeiten evaluieren</a:t>
            </a:r>
          </a:p>
          <a:p>
            <a:r>
              <a:rPr lang="de-DE" sz="1333" dirty="0">
                <a:sym typeface="Wingdings" panose="05000000000000000000" pitchFamily="2" charset="2"/>
              </a:rPr>
              <a:t>3 = In Planung</a:t>
            </a:r>
          </a:p>
          <a:p>
            <a:r>
              <a:rPr lang="de-DE" sz="1333" dirty="0">
                <a:sym typeface="Wingdings" panose="05000000000000000000" pitchFamily="2" charset="2"/>
              </a:rPr>
              <a:t>4 = In Umsetzung</a:t>
            </a:r>
          </a:p>
          <a:p>
            <a:r>
              <a:rPr lang="de-DE" sz="1333" dirty="0">
                <a:sym typeface="Wingdings" panose="05000000000000000000" pitchFamily="2" charset="2"/>
              </a:rPr>
              <a:t>5 = Implementiert</a:t>
            </a:r>
          </a:p>
          <a:p>
            <a:endParaRPr lang="de-DE" sz="1333" dirty="0">
              <a:sym typeface="Wingdings" panose="05000000000000000000" pitchFamily="2" charset="2"/>
            </a:endParaRPr>
          </a:p>
          <a:p>
            <a:endParaRPr lang="de-DE" sz="1333" dirty="0"/>
          </a:p>
        </p:txBody>
      </p:sp>
      <p:grpSp>
        <p:nvGrpSpPr>
          <p:cNvPr id="6" name="Gruppieren 5">
            <a:extLst>
              <a:ext uri="{FF2B5EF4-FFF2-40B4-BE49-F238E27FC236}">
                <a16:creationId xmlns:a16="http://schemas.microsoft.com/office/drawing/2014/main" id="{3FA4C24D-202E-9AE8-3C19-75ADD204E429}"/>
              </a:ext>
            </a:extLst>
          </p:cNvPr>
          <p:cNvGrpSpPr/>
          <p:nvPr/>
        </p:nvGrpSpPr>
        <p:grpSpPr>
          <a:xfrm>
            <a:off x="970182" y="3772245"/>
            <a:ext cx="7270841" cy="814188"/>
            <a:chOff x="1309079" y="6958823"/>
            <a:chExt cx="10906261" cy="1221283"/>
          </a:xfrm>
        </p:grpSpPr>
        <p:sp>
          <p:nvSpPr>
            <p:cNvPr id="8" name="Textfeld 7">
              <a:extLst>
                <a:ext uri="{FF2B5EF4-FFF2-40B4-BE49-F238E27FC236}">
                  <a16:creationId xmlns:a16="http://schemas.microsoft.com/office/drawing/2014/main" id="{4AE69F2D-8DA9-DD65-56CE-AA2085A06C2F}"/>
                </a:ext>
              </a:extLst>
            </p:cNvPr>
            <p:cNvSpPr txBox="1"/>
            <p:nvPr/>
          </p:nvSpPr>
          <p:spPr>
            <a:xfrm>
              <a:off x="1309079" y="7469828"/>
              <a:ext cx="2440020" cy="692498"/>
            </a:xfrm>
            <a:prstGeom prst="rect">
              <a:avLst/>
            </a:prstGeom>
            <a:noFill/>
          </p:spPr>
          <p:txBody>
            <a:bodyPr wrap="square" rtlCol="0">
              <a:spAutoFit/>
            </a:bodyPr>
            <a:lstStyle/>
            <a:p>
              <a:r>
                <a:rPr lang="de-DE" sz="800" dirty="0">
                  <a:sym typeface="Wingdings" panose="05000000000000000000" pitchFamily="2" charset="2"/>
                </a:rPr>
                <a:t>Wassermanagement</a:t>
              </a:r>
            </a:p>
            <a:p>
              <a:endParaRPr lang="de-DE" sz="800" dirty="0">
                <a:sym typeface="Wingdings" panose="05000000000000000000" pitchFamily="2" charset="2"/>
              </a:endParaRPr>
            </a:p>
            <a:p>
              <a:endParaRPr lang="de-DE" sz="800" dirty="0"/>
            </a:p>
          </p:txBody>
        </p:sp>
        <p:sp>
          <p:nvSpPr>
            <p:cNvPr id="9" name="Textfeld 8">
              <a:extLst>
                <a:ext uri="{FF2B5EF4-FFF2-40B4-BE49-F238E27FC236}">
                  <a16:creationId xmlns:a16="http://schemas.microsoft.com/office/drawing/2014/main" id="{007788C6-8B18-EB97-327D-E45484F4317B}"/>
                </a:ext>
              </a:extLst>
            </p:cNvPr>
            <p:cNvSpPr txBox="1"/>
            <p:nvPr/>
          </p:nvSpPr>
          <p:spPr>
            <a:xfrm>
              <a:off x="1723103" y="6969179"/>
              <a:ext cx="428628" cy="353847"/>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15" name="Textfeld 14">
              <a:extLst>
                <a:ext uri="{FF2B5EF4-FFF2-40B4-BE49-F238E27FC236}">
                  <a16:creationId xmlns:a16="http://schemas.microsoft.com/office/drawing/2014/main" id="{350A2ED2-4609-AD6E-6EAC-89BC1AB1C4C9}"/>
                </a:ext>
              </a:extLst>
            </p:cNvPr>
            <p:cNvSpPr txBox="1"/>
            <p:nvPr/>
          </p:nvSpPr>
          <p:spPr>
            <a:xfrm>
              <a:off x="5725932" y="6977425"/>
              <a:ext cx="428628" cy="353847"/>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23" name="Textfeld 22">
              <a:extLst>
                <a:ext uri="{FF2B5EF4-FFF2-40B4-BE49-F238E27FC236}">
                  <a16:creationId xmlns:a16="http://schemas.microsoft.com/office/drawing/2014/main" id="{3A8BD413-DD05-4521-EF21-9E8E2F61AD48}"/>
                </a:ext>
              </a:extLst>
            </p:cNvPr>
            <p:cNvSpPr txBox="1"/>
            <p:nvPr/>
          </p:nvSpPr>
          <p:spPr>
            <a:xfrm>
              <a:off x="7814085" y="6958823"/>
              <a:ext cx="428628" cy="353847"/>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25" name="Textfeld 24">
              <a:extLst>
                <a:ext uri="{FF2B5EF4-FFF2-40B4-BE49-F238E27FC236}">
                  <a16:creationId xmlns:a16="http://schemas.microsoft.com/office/drawing/2014/main" id="{EDE69A50-3FB9-A555-EE6D-37A9F4C53659}"/>
                </a:ext>
              </a:extLst>
            </p:cNvPr>
            <p:cNvSpPr txBox="1"/>
            <p:nvPr/>
          </p:nvSpPr>
          <p:spPr>
            <a:xfrm>
              <a:off x="9937547" y="6958823"/>
              <a:ext cx="428628" cy="353847"/>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26" name="Textfeld 25">
              <a:extLst>
                <a:ext uri="{FF2B5EF4-FFF2-40B4-BE49-F238E27FC236}">
                  <a16:creationId xmlns:a16="http://schemas.microsoft.com/office/drawing/2014/main" id="{A6D71FE4-988F-36F5-EA93-7D573B95C361}"/>
                </a:ext>
              </a:extLst>
            </p:cNvPr>
            <p:cNvSpPr txBox="1"/>
            <p:nvPr/>
          </p:nvSpPr>
          <p:spPr>
            <a:xfrm>
              <a:off x="3724518" y="6959647"/>
              <a:ext cx="428628" cy="353847"/>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27" name="Textfeld 26">
              <a:extLst>
                <a:ext uri="{FF2B5EF4-FFF2-40B4-BE49-F238E27FC236}">
                  <a16:creationId xmlns:a16="http://schemas.microsoft.com/office/drawing/2014/main" id="{0FCAF6D8-4782-1B6E-CF1A-240483AB619A}"/>
                </a:ext>
              </a:extLst>
            </p:cNvPr>
            <p:cNvSpPr txBox="1"/>
            <p:nvPr/>
          </p:nvSpPr>
          <p:spPr>
            <a:xfrm>
              <a:off x="3363861" y="7487608"/>
              <a:ext cx="2440020" cy="692498"/>
            </a:xfrm>
            <a:prstGeom prst="rect">
              <a:avLst/>
            </a:prstGeom>
            <a:noFill/>
          </p:spPr>
          <p:txBody>
            <a:bodyPr wrap="square" rtlCol="0">
              <a:spAutoFit/>
            </a:bodyPr>
            <a:lstStyle/>
            <a:p>
              <a:r>
                <a:rPr lang="de-DE" sz="800" dirty="0">
                  <a:sym typeface="Wingdings" panose="05000000000000000000" pitchFamily="2" charset="2"/>
                </a:rPr>
                <a:t>Energiemanagement</a:t>
              </a:r>
            </a:p>
            <a:p>
              <a:endParaRPr lang="de-DE" sz="800" dirty="0">
                <a:sym typeface="Wingdings" panose="05000000000000000000" pitchFamily="2" charset="2"/>
              </a:endParaRPr>
            </a:p>
            <a:p>
              <a:endParaRPr lang="de-DE" sz="800" dirty="0"/>
            </a:p>
          </p:txBody>
        </p:sp>
        <p:sp>
          <p:nvSpPr>
            <p:cNvPr id="28" name="Textfeld 27">
              <a:extLst>
                <a:ext uri="{FF2B5EF4-FFF2-40B4-BE49-F238E27FC236}">
                  <a16:creationId xmlns:a16="http://schemas.microsoft.com/office/drawing/2014/main" id="{C992378F-A3C9-EE3D-3EA1-60132985F967}"/>
                </a:ext>
              </a:extLst>
            </p:cNvPr>
            <p:cNvSpPr txBox="1"/>
            <p:nvPr/>
          </p:nvSpPr>
          <p:spPr>
            <a:xfrm>
              <a:off x="5346821" y="7505386"/>
              <a:ext cx="2440020" cy="507831"/>
            </a:xfrm>
            <a:prstGeom prst="rect">
              <a:avLst/>
            </a:prstGeom>
            <a:noFill/>
          </p:spPr>
          <p:txBody>
            <a:bodyPr wrap="square" rtlCol="0">
              <a:spAutoFit/>
            </a:bodyPr>
            <a:lstStyle/>
            <a:p>
              <a:r>
                <a:rPr lang="de-DE" sz="800" dirty="0">
                  <a:sym typeface="Wingdings" panose="05000000000000000000" pitchFamily="2" charset="2"/>
                </a:rPr>
                <a:t>Mobilitätslösungen</a:t>
              </a:r>
            </a:p>
            <a:p>
              <a:endParaRPr lang="de-DE" sz="800" dirty="0"/>
            </a:p>
          </p:txBody>
        </p:sp>
        <p:sp>
          <p:nvSpPr>
            <p:cNvPr id="29" name="Textfeld 28">
              <a:extLst>
                <a:ext uri="{FF2B5EF4-FFF2-40B4-BE49-F238E27FC236}">
                  <a16:creationId xmlns:a16="http://schemas.microsoft.com/office/drawing/2014/main" id="{0D880449-D1E8-20A4-6C54-805AA146CC39}"/>
                </a:ext>
              </a:extLst>
            </p:cNvPr>
            <p:cNvSpPr txBox="1"/>
            <p:nvPr/>
          </p:nvSpPr>
          <p:spPr>
            <a:xfrm>
              <a:off x="7399982" y="7515100"/>
              <a:ext cx="2440020" cy="507831"/>
            </a:xfrm>
            <a:prstGeom prst="rect">
              <a:avLst/>
            </a:prstGeom>
            <a:noFill/>
          </p:spPr>
          <p:txBody>
            <a:bodyPr wrap="square" rtlCol="0">
              <a:spAutoFit/>
            </a:bodyPr>
            <a:lstStyle/>
            <a:p>
              <a:r>
                <a:rPr lang="de-DE" sz="800" dirty="0">
                  <a:sym typeface="Wingdings" panose="05000000000000000000" pitchFamily="2" charset="2"/>
                </a:rPr>
                <a:t>Baumanagement</a:t>
              </a:r>
            </a:p>
            <a:p>
              <a:endParaRPr lang="de-DE" sz="800" dirty="0"/>
            </a:p>
          </p:txBody>
        </p:sp>
        <p:sp>
          <p:nvSpPr>
            <p:cNvPr id="30" name="Textfeld 29">
              <a:extLst>
                <a:ext uri="{FF2B5EF4-FFF2-40B4-BE49-F238E27FC236}">
                  <a16:creationId xmlns:a16="http://schemas.microsoft.com/office/drawing/2014/main" id="{6CC3FACC-328C-B9AC-B2C2-5DE01761781C}"/>
                </a:ext>
              </a:extLst>
            </p:cNvPr>
            <p:cNvSpPr txBox="1"/>
            <p:nvPr/>
          </p:nvSpPr>
          <p:spPr>
            <a:xfrm>
              <a:off x="9775320" y="7524814"/>
              <a:ext cx="2440020" cy="507831"/>
            </a:xfrm>
            <a:prstGeom prst="rect">
              <a:avLst/>
            </a:prstGeom>
            <a:noFill/>
          </p:spPr>
          <p:txBody>
            <a:bodyPr wrap="square" rtlCol="0">
              <a:spAutoFit/>
            </a:bodyPr>
            <a:lstStyle/>
            <a:p>
              <a:r>
                <a:rPr lang="de-DE" sz="800" dirty="0">
                  <a:sym typeface="Wingdings" panose="05000000000000000000" pitchFamily="2" charset="2"/>
                </a:rPr>
                <a:t>Andere</a:t>
              </a:r>
            </a:p>
            <a:p>
              <a:endParaRPr lang="de-DE" sz="800" dirty="0"/>
            </a:p>
          </p:txBody>
        </p:sp>
      </p:grpSp>
      <p:sp>
        <p:nvSpPr>
          <p:cNvPr id="32" name="Textfeld 31">
            <a:extLst>
              <a:ext uri="{FF2B5EF4-FFF2-40B4-BE49-F238E27FC236}">
                <a16:creationId xmlns:a16="http://schemas.microsoft.com/office/drawing/2014/main" id="{266632F5-63E6-C8D0-AC0A-40023426F5CA}"/>
              </a:ext>
            </a:extLst>
          </p:cNvPr>
          <p:cNvSpPr txBox="1"/>
          <p:nvPr/>
        </p:nvSpPr>
        <p:spPr>
          <a:xfrm>
            <a:off x="899669" y="3273150"/>
            <a:ext cx="8540496" cy="313932"/>
          </a:xfrm>
          <a:prstGeom prst="rect">
            <a:avLst/>
          </a:prstGeom>
          <a:noFill/>
        </p:spPr>
        <p:txBody>
          <a:bodyPr wrap="square">
            <a:spAutoFit/>
          </a:bodyPr>
          <a:lstStyle/>
          <a:p>
            <a:pPr>
              <a:lnSpc>
                <a:spcPct val="90000"/>
              </a:lnSpc>
              <a:spcBef>
                <a:spcPts val="1000"/>
              </a:spcBef>
              <a:buClr>
                <a:srgbClr val="C00000"/>
              </a:buClr>
            </a:pPr>
            <a:r>
              <a:rPr lang="de-DE" sz="1600" dirty="0">
                <a:solidFill>
                  <a:schemeClr val="bg2">
                    <a:lumMod val="25000"/>
                  </a:schemeClr>
                </a:solidFill>
                <a:latin typeface="Trebuchet MS" panose="020B0603020202020204" pitchFamily="34" charset="0"/>
                <a:sym typeface="Wingdings" panose="05000000000000000000" pitchFamily="2" charset="2"/>
              </a:rPr>
              <a:t>Bei welchen Verfahrensfragen werden Unternehmen unterstützt!</a:t>
            </a:r>
          </a:p>
        </p:txBody>
      </p:sp>
      <p:cxnSp>
        <p:nvCxnSpPr>
          <p:cNvPr id="34" name="Gerader Verbinder 33">
            <a:extLst>
              <a:ext uri="{FF2B5EF4-FFF2-40B4-BE49-F238E27FC236}">
                <a16:creationId xmlns:a16="http://schemas.microsoft.com/office/drawing/2014/main" id="{CD1988B8-BF59-4751-DE39-057A318E8F9A}"/>
              </a:ext>
            </a:extLst>
          </p:cNvPr>
          <p:cNvCxnSpPr>
            <a:cxnSpLocks/>
          </p:cNvCxnSpPr>
          <p:nvPr/>
        </p:nvCxnSpPr>
        <p:spPr>
          <a:xfrm>
            <a:off x="899669" y="3036457"/>
            <a:ext cx="9588017"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36" name="Gerader Verbinder 35">
            <a:extLst>
              <a:ext uri="{FF2B5EF4-FFF2-40B4-BE49-F238E27FC236}">
                <a16:creationId xmlns:a16="http://schemas.microsoft.com/office/drawing/2014/main" id="{A7DC425B-7D9E-D810-5D88-3A0E8ECE0072}"/>
              </a:ext>
            </a:extLst>
          </p:cNvPr>
          <p:cNvCxnSpPr>
            <a:cxnSpLocks/>
          </p:cNvCxnSpPr>
          <p:nvPr/>
        </p:nvCxnSpPr>
        <p:spPr>
          <a:xfrm>
            <a:off x="892264" y="4586433"/>
            <a:ext cx="9588017"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33" name="Textfeld 32">
            <a:extLst>
              <a:ext uri="{FF2B5EF4-FFF2-40B4-BE49-F238E27FC236}">
                <a16:creationId xmlns:a16="http://schemas.microsoft.com/office/drawing/2014/main" id="{59AFD073-8FDF-E3AF-837B-0CF141C9F567}"/>
              </a:ext>
            </a:extLst>
          </p:cNvPr>
          <p:cNvSpPr txBox="1"/>
          <p:nvPr/>
        </p:nvSpPr>
        <p:spPr>
          <a:xfrm>
            <a:off x="899669" y="4870264"/>
            <a:ext cx="7053450" cy="313932"/>
          </a:xfrm>
          <a:prstGeom prst="rect">
            <a:avLst/>
          </a:prstGeom>
          <a:noFill/>
        </p:spPr>
        <p:txBody>
          <a:bodyPr wrap="square">
            <a:spAutoFit/>
          </a:bodyPr>
          <a:lstStyle>
            <a:defPPr>
              <a:defRPr lang="de-DE"/>
            </a:defPPr>
            <a:lvl1pPr>
              <a:lnSpc>
                <a:spcPct val="90000"/>
              </a:lnSpc>
              <a:spcBef>
                <a:spcPts val="1000"/>
              </a:spcBef>
              <a:buClr>
                <a:srgbClr val="C00000"/>
              </a:buClr>
              <a:defRPr sz="1600">
                <a:solidFill>
                  <a:schemeClr val="bg2">
                    <a:lumMod val="25000"/>
                  </a:schemeClr>
                </a:solidFill>
                <a:latin typeface="Trebuchet MS" panose="020B0603020202020204" pitchFamily="34" charset="0"/>
              </a:defRPr>
            </a:lvl1pPr>
          </a:lstStyle>
          <a:p>
            <a:r>
              <a:rPr lang="de-DE" dirty="0"/>
              <a:t>Sind alle Planstellen der Ärzteversorgung in der Gemeinde besetzt?</a:t>
            </a:r>
          </a:p>
        </p:txBody>
      </p:sp>
      <p:grpSp>
        <p:nvGrpSpPr>
          <p:cNvPr id="48" name="Gruppieren 47">
            <a:extLst>
              <a:ext uri="{FF2B5EF4-FFF2-40B4-BE49-F238E27FC236}">
                <a16:creationId xmlns:a16="http://schemas.microsoft.com/office/drawing/2014/main" id="{55BBBC0C-1BE4-F591-AD8D-BE161EDC8ED4}"/>
              </a:ext>
            </a:extLst>
          </p:cNvPr>
          <p:cNvGrpSpPr/>
          <p:nvPr/>
        </p:nvGrpSpPr>
        <p:grpSpPr>
          <a:xfrm>
            <a:off x="1201747" y="5497323"/>
            <a:ext cx="7020206" cy="771560"/>
            <a:chOff x="1201747" y="5497323"/>
            <a:chExt cx="7020206" cy="771560"/>
          </a:xfrm>
        </p:grpSpPr>
        <p:sp>
          <p:nvSpPr>
            <p:cNvPr id="41" name="Textfeld 40">
              <a:extLst>
                <a:ext uri="{FF2B5EF4-FFF2-40B4-BE49-F238E27FC236}">
                  <a16:creationId xmlns:a16="http://schemas.microsoft.com/office/drawing/2014/main" id="{0336CD9B-72FF-DC98-C1EA-7228D3101EAC}"/>
                </a:ext>
              </a:extLst>
            </p:cNvPr>
            <p:cNvSpPr txBox="1"/>
            <p:nvPr/>
          </p:nvSpPr>
          <p:spPr>
            <a:xfrm>
              <a:off x="2561243" y="5807218"/>
              <a:ext cx="1626680" cy="461665"/>
            </a:xfrm>
            <a:prstGeom prst="rect">
              <a:avLst/>
            </a:prstGeom>
            <a:noFill/>
          </p:spPr>
          <p:txBody>
            <a:bodyPr wrap="square" rtlCol="0">
              <a:spAutoFit/>
            </a:bodyPr>
            <a:lstStyle/>
            <a:p>
              <a:r>
                <a:rPr lang="de-DE" sz="800" dirty="0">
                  <a:sym typeface="Wingdings" panose="05000000000000000000" pitchFamily="2" charset="2"/>
                </a:rPr>
                <a:t>20-40%</a:t>
              </a:r>
            </a:p>
            <a:p>
              <a:endParaRPr lang="de-DE" sz="800" dirty="0">
                <a:sym typeface="Wingdings" panose="05000000000000000000" pitchFamily="2" charset="2"/>
              </a:endParaRPr>
            </a:p>
            <a:p>
              <a:endParaRPr lang="de-DE" sz="800" dirty="0"/>
            </a:p>
          </p:txBody>
        </p:sp>
        <p:grpSp>
          <p:nvGrpSpPr>
            <p:cNvPr id="47" name="Gruppieren 46">
              <a:extLst>
                <a:ext uri="{FF2B5EF4-FFF2-40B4-BE49-F238E27FC236}">
                  <a16:creationId xmlns:a16="http://schemas.microsoft.com/office/drawing/2014/main" id="{38167D89-8178-1CDE-33D9-4C88938B0863}"/>
                </a:ext>
              </a:extLst>
            </p:cNvPr>
            <p:cNvGrpSpPr/>
            <p:nvPr/>
          </p:nvGrpSpPr>
          <p:grpSpPr>
            <a:xfrm>
              <a:off x="1201747" y="5497323"/>
              <a:ext cx="7020206" cy="717943"/>
              <a:chOff x="1325082" y="5765111"/>
              <a:chExt cx="7020206" cy="717943"/>
            </a:xfrm>
          </p:grpSpPr>
          <p:sp>
            <p:nvSpPr>
              <p:cNvPr id="37" name="Textfeld 36">
                <a:extLst>
                  <a:ext uri="{FF2B5EF4-FFF2-40B4-BE49-F238E27FC236}">
                    <a16:creationId xmlns:a16="http://schemas.microsoft.com/office/drawing/2014/main" id="{A6DF32D8-C6A5-DCBA-57C3-7035D5167372}"/>
                  </a:ext>
                </a:extLst>
              </p:cNvPr>
              <p:cNvSpPr txBox="1"/>
              <p:nvPr/>
            </p:nvSpPr>
            <p:spPr>
              <a:xfrm>
                <a:off x="1325082" y="6090195"/>
                <a:ext cx="1626680" cy="338554"/>
              </a:xfrm>
              <a:prstGeom prst="rect">
                <a:avLst/>
              </a:prstGeom>
              <a:noFill/>
            </p:spPr>
            <p:txBody>
              <a:bodyPr wrap="square" rtlCol="0">
                <a:spAutoFit/>
              </a:bodyPr>
              <a:lstStyle/>
              <a:p>
                <a:r>
                  <a:rPr lang="de-DE" sz="800" dirty="0">
                    <a:sym typeface="Wingdings" panose="05000000000000000000" pitchFamily="2" charset="2"/>
                  </a:rPr>
                  <a:t>0-20%</a:t>
                </a:r>
              </a:p>
              <a:p>
                <a:endParaRPr lang="de-DE" sz="800" dirty="0"/>
              </a:p>
            </p:txBody>
          </p:sp>
          <p:sp>
            <p:nvSpPr>
              <p:cNvPr id="38" name="Textfeld 37">
                <a:extLst>
                  <a:ext uri="{FF2B5EF4-FFF2-40B4-BE49-F238E27FC236}">
                    <a16:creationId xmlns:a16="http://schemas.microsoft.com/office/drawing/2014/main" id="{C28A51A6-1F6A-E371-2C5F-625BDC9E17E6}"/>
                  </a:ext>
                </a:extLst>
              </p:cNvPr>
              <p:cNvSpPr txBox="1"/>
              <p:nvPr/>
            </p:nvSpPr>
            <p:spPr>
              <a:xfrm>
                <a:off x="1352227" y="5765111"/>
                <a:ext cx="285752" cy="235898"/>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39" name="Textfeld 38">
                <a:extLst>
                  <a:ext uri="{FF2B5EF4-FFF2-40B4-BE49-F238E27FC236}">
                    <a16:creationId xmlns:a16="http://schemas.microsoft.com/office/drawing/2014/main" id="{AFECCEF9-E947-CE08-77C8-0B86A93A2DB5}"/>
                  </a:ext>
                </a:extLst>
              </p:cNvPr>
              <p:cNvSpPr txBox="1"/>
              <p:nvPr/>
            </p:nvSpPr>
            <p:spPr>
              <a:xfrm>
                <a:off x="4074767" y="5765111"/>
                <a:ext cx="285752" cy="235898"/>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40" name="Textfeld 39">
                <a:extLst>
                  <a:ext uri="{FF2B5EF4-FFF2-40B4-BE49-F238E27FC236}">
                    <a16:creationId xmlns:a16="http://schemas.microsoft.com/office/drawing/2014/main" id="{F014A0CF-A49E-627C-97C6-21C910745BF5}"/>
                  </a:ext>
                </a:extLst>
              </p:cNvPr>
              <p:cNvSpPr txBox="1"/>
              <p:nvPr/>
            </p:nvSpPr>
            <p:spPr>
              <a:xfrm>
                <a:off x="2713497" y="5765111"/>
                <a:ext cx="285752" cy="235898"/>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42" name="Textfeld 41">
                <a:extLst>
                  <a:ext uri="{FF2B5EF4-FFF2-40B4-BE49-F238E27FC236}">
                    <a16:creationId xmlns:a16="http://schemas.microsoft.com/office/drawing/2014/main" id="{7919B664-59CB-3EDF-CA6D-96D9948B43CD}"/>
                  </a:ext>
                </a:extLst>
              </p:cNvPr>
              <p:cNvSpPr txBox="1"/>
              <p:nvPr/>
            </p:nvSpPr>
            <p:spPr>
              <a:xfrm>
                <a:off x="3971811" y="6113900"/>
                <a:ext cx="1626680" cy="338554"/>
              </a:xfrm>
              <a:prstGeom prst="rect">
                <a:avLst/>
              </a:prstGeom>
              <a:noFill/>
            </p:spPr>
            <p:txBody>
              <a:bodyPr wrap="square" rtlCol="0">
                <a:spAutoFit/>
              </a:bodyPr>
              <a:lstStyle/>
              <a:p>
                <a:r>
                  <a:rPr lang="de-DE" sz="800" dirty="0">
                    <a:sym typeface="Wingdings" panose="05000000000000000000" pitchFamily="2" charset="2"/>
                  </a:rPr>
                  <a:t>40-60%</a:t>
                </a:r>
              </a:p>
              <a:p>
                <a:endParaRPr lang="de-DE" sz="800" dirty="0"/>
              </a:p>
            </p:txBody>
          </p:sp>
          <p:sp>
            <p:nvSpPr>
              <p:cNvPr id="43" name="Textfeld 42">
                <a:extLst>
                  <a:ext uri="{FF2B5EF4-FFF2-40B4-BE49-F238E27FC236}">
                    <a16:creationId xmlns:a16="http://schemas.microsoft.com/office/drawing/2014/main" id="{59E5A42E-E87A-CDAD-5A67-241FED58D74A}"/>
                  </a:ext>
                </a:extLst>
              </p:cNvPr>
              <p:cNvSpPr txBox="1"/>
              <p:nvPr/>
            </p:nvSpPr>
            <p:spPr>
              <a:xfrm>
                <a:off x="5436037" y="5765111"/>
                <a:ext cx="285752" cy="235898"/>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44" name="Textfeld 43">
                <a:extLst>
                  <a:ext uri="{FF2B5EF4-FFF2-40B4-BE49-F238E27FC236}">
                    <a16:creationId xmlns:a16="http://schemas.microsoft.com/office/drawing/2014/main" id="{CABED2EF-4F85-DC87-5784-88A9598E84D1}"/>
                  </a:ext>
                </a:extLst>
              </p:cNvPr>
              <p:cNvSpPr txBox="1"/>
              <p:nvPr/>
            </p:nvSpPr>
            <p:spPr>
              <a:xfrm>
                <a:off x="6797306" y="5765111"/>
                <a:ext cx="285752" cy="235898"/>
              </a:xfrm>
              <a:prstGeom prst="rect">
                <a:avLst/>
              </a:prstGeom>
              <a:noFill/>
              <a:ln>
                <a:solidFill>
                  <a:srgbClr val="C00000"/>
                </a:solidFill>
              </a:ln>
            </p:spPr>
            <p:txBody>
              <a:bodyPr wrap="square" rtlCol="0">
                <a:spAutoFit/>
              </a:bodyPr>
              <a:lstStyle/>
              <a:p>
                <a:endParaRPr lang="de-DE" sz="933" dirty="0">
                  <a:solidFill>
                    <a:srgbClr val="008DC1"/>
                  </a:solidFill>
                </a:endParaRPr>
              </a:p>
            </p:txBody>
          </p:sp>
          <p:sp>
            <p:nvSpPr>
              <p:cNvPr id="45" name="Textfeld 44">
                <a:extLst>
                  <a:ext uri="{FF2B5EF4-FFF2-40B4-BE49-F238E27FC236}">
                    <a16:creationId xmlns:a16="http://schemas.microsoft.com/office/drawing/2014/main" id="{8ADF577C-4955-CD21-8C9F-2C4CDA58DF7A}"/>
                  </a:ext>
                </a:extLst>
              </p:cNvPr>
              <p:cNvSpPr txBox="1"/>
              <p:nvPr/>
            </p:nvSpPr>
            <p:spPr>
              <a:xfrm>
                <a:off x="5331307" y="6132288"/>
                <a:ext cx="1626680" cy="338554"/>
              </a:xfrm>
              <a:prstGeom prst="rect">
                <a:avLst/>
              </a:prstGeom>
              <a:noFill/>
            </p:spPr>
            <p:txBody>
              <a:bodyPr wrap="square" rtlCol="0">
                <a:spAutoFit/>
              </a:bodyPr>
              <a:lstStyle/>
              <a:p>
                <a:r>
                  <a:rPr lang="de-DE" sz="800" dirty="0">
                    <a:sym typeface="Wingdings" panose="05000000000000000000" pitchFamily="2" charset="2"/>
                  </a:rPr>
                  <a:t>60-80%</a:t>
                </a:r>
              </a:p>
              <a:p>
                <a:endParaRPr lang="de-DE" sz="800" dirty="0"/>
              </a:p>
            </p:txBody>
          </p:sp>
          <p:sp>
            <p:nvSpPr>
              <p:cNvPr id="46" name="Textfeld 45">
                <a:extLst>
                  <a:ext uri="{FF2B5EF4-FFF2-40B4-BE49-F238E27FC236}">
                    <a16:creationId xmlns:a16="http://schemas.microsoft.com/office/drawing/2014/main" id="{6205086A-DAF4-686B-8C6E-2F345D0E7DFB}"/>
                  </a:ext>
                </a:extLst>
              </p:cNvPr>
              <p:cNvSpPr txBox="1"/>
              <p:nvPr/>
            </p:nvSpPr>
            <p:spPr>
              <a:xfrm>
                <a:off x="6718608" y="6144500"/>
                <a:ext cx="1626680" cy="338554"/>
              </a:xfrm>
              <a:prstGeom prst="rect">
                <a:avLst/>
              </a:prstGeom>
              <a:noFill/>
            </p:spPr>
            <p:txBody>
              <a:bodyPr wrap="square" rtlCol="0">
                <a:spAutoFit/>
              </a:bodyPr>
              <a:lstStyle/>
              <a:p>
                <a:r>
                  <a:rPr lang="de-DE" sz="800" dirty="0">
                    <a:sym typeface="Wingdings" panose="05000000000000000000" pitchFamily="2" charset="2"/>
                  </a:rPr>
                  <a:t>80-100%</a:t>
                </a:r>
              </a:p>
              <a:p>
                <a:endParaRPr lang="de-DE" sz="800" dirty="0"/>
              </a:p>
            </p:txBody>
          </p:sp>
        </p:grpSp>
      </p:grpSp>
      <p:cxnSp>
        <p:nvCxnSpPr>
          <p:cNvPr id="49" name="Gerader Verbinder 48">
            <a:extLst>
              <a:ext uri="{FF2B5EF4-FFF2-40B4-BE49-F238E27FC236}">
                <a16:creationId xmlns:a16="http://schemas.microsoft.com/office/drawing/2014/main" id="{0C77A2FE-87E3-2A35-C56A-29DA98DD11E2}"/>
              </a:ext>
            </a:extLst>
          </p:cNvPr>
          <p:cNvCxnSpPr>
            <a:cxnSpLocks/>
          </p:cNvCxnSpPr>
          <p:nvPr/>
        </p:nvCxnSpPr>
        <p:spPr>
          <a:xfrm>
            <a:off x="940655" y="6268883"/>
            <a:ext cx="9588017" cy="0"/>
          </a:xfrm>
          <a:prstGeom prst="line">
            <a:avLst/>
          </a:prstGeom>
          <a:ln>
            <a:solidFill>
              <a:srgbClr val="C00000"/>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0172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 calcmode="lin" valueType="num">
                                      <p:cBhvr additive="base">
                                        <p:cTn id="13" dur="500" fill="hold"/>
                                        <p:tgtEl>
                                          <p:spTgt spid="24"/>
                                        </p:tgtEl>
                                        <p:attrNameLst>
                                          <p:attrName>ppt_x</p:attrName>
                                        </p:attrNameLst>
                                      </p:cBhvr>
                                      <p:tavLst>
                                        <p:tav tm="0">
                                          <p:val>
                                            <p:strVal val="#ppt_x"/>
                                          </p:val>
                                        </p:tav>
                                        <p:tav tm="100000">
                                          <p:val>
                                            <p:strVal val="#ppt_x"/>
                                          </p:val>
                                        </p:tav>
                                      </p:tavLst>
                                    </p:anim>
                                    <p:anim calcmode="lin" valueType="num">
                                      <p:cBhvr additive="base">
                                        <p:cTn id="14"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ppt_x"/>
                                          </p:val>
                                        </p:tav>
                                        <p:tav tm="100000">
                                          <p:val>
                                            <p:strVal val="#ppt_x"/>
                                          </p:val>
                                        </p:tav>
                                      </p:tavLst>
                                    </p:anim>
                                    <p:anim calcmode="lin" valueType="num">
                                      <p:cBhvr additive="base">
                                        <p:cTn id="20"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additive="base">
                                        <p:cTn id="25" dur="500" fill="hold"/>
                                        <p:tgtEl>
                                          <p:spTgt spid="32"/>
                                        </p:tgtEl>
                                        <p:attrNameLst>
                                          <p:attrName>ppt_x</p:attrName>
                                        </p:attrNameLst>
                                      </p:cBhvr>
                                      <p:tavLst>
                                        <p:tav tm="0">
                                          <p:val>
                                            <p:strVal val="#ppt_x"/>
                                          </p:val>
                                        </p:tav>
                                        <p:tav tm="100000">
                                          <p:val>
                                            <p:strVal val="#ppt_x"/>
                                          </p:val>
                                        </p:tav>
                                      </p:tavLst>
                                    </p:anim>
                                    <p:anim calcmode="lin" valueType="num">
                                      <p:cBhvr additive="base">
                                        <p:cTn id="26"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additive="base">
                                        <p:cTn id="37" dur="500" fill="hold"/>
                                        <p:tgtEl>
                                          <p:spTgt spid="36"/>
                                        </p:tgtEl>
                                        <p:attrNameLst>
                                          <p:attrName>ppt_x</p:attrName>
                                        </p:attrNameLst>
                                      </p:cBhvr>
                                      <p:tavLst>
                                        <p:tav tm="0">
                                          <p:val>
                                            <p:strVal val="#ppt_x"/>
                                          </p:val>
                                        </p:tav>
                                        <p:tav tm="100000">
                                          <p:val>
                                            <p:strVal val="#ppt_x"/>
                                          </p:val>
                                        </p:tav>
                                      </p:tavLst>
                                    </p:anim>
                                    <p:anim calcmode="lin" valueType="num">
                                      <p:cBhvr additive="base">
                                        <p:cTn id="3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additive="base">
                                        <p:cTn id="49" dur="500" fill="hold"/>
                                        <p:tgtEl>
                                          <p:spTgt spid="48"/>
                                        </p:tgtEl>
                                        <p:attrNameLst>
                                          <p:attrName>ppt_x</p:attrName>
                                        </p:attrNameLst>
                                      </p:cBhvr>
                                      <p:tavLst>
                                        <p:tav tm="0">
                                          <p:val>
                                            <p:strVal val="#ppt_x"/>
                                          </p:val>
                                        </p:tav>
                                        <p:tav tm="100000">
                                          <p:val>
                                            <p:strVal val="#ppt_x"/>
                                          </p:val>
                                        </p:tav>
                                      </p:tavLst>
                                    </p:anim>
                                    <p:anim calcmode="lin" valueType="num">
                                      <p:cBhvr additive="base">
                                        <p:cTn id="50"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9"/>
                                        </p:tgtEl>
                                        <p:attrNameLst>
                                          <p:attrName>style.visibility</p:attrName>
                                        </p:attrNameLst>
                                      </p:cBhvr>
                                      <p:to>
                                        <p:strVal val="visible"/>
                                      </p:to>
                                    </p:set>
                                    <p:anim calcmode="lin" valueType="num">
                                      <p:cBhvr additive="base">
                                        <p:cTn id="55" dur="500" fill="hold"/>
                                        <p:tgtEl>
                                          <p:spTgt spid="49"/>
                                        </p:tgtEl>
                                        <p:attrNameLst>
                                          <p:attrName>ppt_x</p:attrName>
                                        </p:attrNameLst>
                                      </p:cBhvr>
                                      <p:tavLst>
                                        <p:tav tm="0">
                                          <p:val>
                                            <p:strVal val="#ppt_x"/>
                                          </p:val>
                                        </p:tav>
                                        <p:tav tm="100000">
                                          <p:val>
                                            <p:strVal val="#ppt_x"/>
                                          </p:val>
                                        </p:tav>
                                      </p:tavLst>
                                    </p:anim>
                                    <p:anim calcmode="lin" valueType="num">
                                      <p:cBhvr additive="base">
                                        <p:cTn id="56"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2" grpId="0"/>
      <p:bldP spid="3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C0661-E932-545D-33E3-BE4FD23A01CF}"/>
              </a:ext>
            </a:extLst>
          </p:cNvPr>
          <p:cNvSpPr>
            <a:spLocks noGrp="1"/>
          </p:cNvSpPr>
          <p:nvPr>
            <p:ph type="title"/>
          </p:nvPr>
        </p:nvSpPr>
        <p:spPr>
          <a:xfrm>
            <a:off x="813620" y="365125"/>
            <a:ext cx="10515600" cy="1325563"/>
          </a:xfrm>
        </p:spPr>
        <p:txBody>
          <a:bodyPr>
            <a:normAutofit/>
          </a:bodyPr>
          <a:lstStyle/>
          <a:p>
            <a:r>
              <a:rPr lang="de-DE" sz="3600" dirty="0"/>
              <a:t>Wirtschafts- und Nachhaltigkeitsradar </a:t>
            </a:r>
            <a:br>
              <a:rPr lang="de-DE" sz="3600" dirty="0"/>
            </a:br>
            <a:r>
              <a:rPr lang="de-DE" sz="3600" dirty="0"/>
              <a:t>Goldener Boden</a:t>
            </a:r>
          </a:p>
        </p:txBody>
      </p:sp>
      <p:sp>
        <p:nvSpPr>
          <p:cNvPr id="4" name="Datumsplatzhalter 3">
            <a:extLst>
              <a:ext uri="{FF2B5EF4-FFF2-40B4-BE49-F238E27FC236}">
                <a16:creationId xmlns:a16="http://schemas.microsoft.com/office/drawing/2014/main" id="{5F4AB36C-8D00-E70F-FC2F-E76F2053AC89}"/>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56396DA7-942D-D792-E724-834058D02D70}"/>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23</a:t>
            </a:fld>
            <a:endParaRPr lang="en-US" dirty="0"/>
          </a:p>
        </p:txBody>
      </p:sp>
      <p:sp>
        <p:nvSpPr>
          <p:cNvPr id="8" name="Textfeld 7">
            <a:extLst>
              <a:ext uri="{FF2B5EF4-FFF2-40B4-BE49-F238E27FC236}">
                <a16:creationId xmlns:a16="http://schemas.microsoft.com/office/drawing/2014/main" id="{DADC44BA-8143-A306-97AB-3F7AE1FE536E}"/>
              </a:ext>
            </a:extLst>
          </p:cNvPr>
          <p:cNvSpPr txBox="1"/>
          <p:nvPr/>
        </p:nvSpPr>
        <p:spPr>
          <a:xfrm>
            <a:off x="613976" y="1684321"/>
            <a:ext cx="4758124" cy="400110"/>
          </a:xfrm>
          <a:prstGeom prst="rect">
            <a:avLst/>
          </a:prstGeom>
          <a:noFill/>
        </p:spPr>
        <p:txBody>
          <a:bodyPr wrap="square" rtlCol="0">
            <a:spAutoFit/>
          </a:bodyPr>
          <a:lstStyle/>
          <a:p>
            <a:r>
              <a:rPr lang="de-DE" sz="2000" dirty="0">
                <a:latin typeface="Trebuchet MS" panose="020B0603020202020204" pitchFamily="34" charset="0"/>
              </a:rPr>
              <a:t>Sichtweise Auswertung im Detail </a:t>
            </a:r>
          </a:p>
        </p:txBody>
      </p:sp>
      <p:pic>
        <p:nvPicPr>
          <p:cNvPr id="9" name="Grafik 8">
            <a:extLst>
              <a:ext uri="{FF2B5EF4-FFF2-40B4-BE49-F238E27FC236}">
                <a16:creationId xmlns:a16="http://schemas.microsoft.com/office/drawing/2014/main" id="{BB7E0295-CA7B-FD26-B84A-D6DFF99EF1C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3976" y="2084431"/>
            <a:ext cx="5259357" cy="3879427"/>
          </a:xfrm>
          <a:prstGeom prst="rect">
            <a:avLst/>
          </a:prstGeom>
          <a:noFill/>
        </p:spPr>
      </p:pic>
      <p:sp>
        <p:nvSpPr>
          <p:cNvPr id="10" name="Textfeld 9">
            <a:extLst>
              <a:ext uri="{FF2B5EF4-FFF2-40B4-BE49-F238E27FC236}">
                <a16:creationId xmlns:a16="http://schemas.microsoft.com/office/drawing/2014/main" id="{1B36036E-9A8A-5208-AE80-EC68064C811B}"/>
              </a:ext>
            </a:extLst>
          </p:cNvPr>
          <p:cNvSpPr txBox="1"/>
          <p:nvPr/>
        </p:nvSpPr>
        <p:spPr>
          <a:xfrm>
            <a:off x="6501344" y="1695838"/>
            <a:ext cx="3698631" cy="4057008"/>
          </a:xfrm>
          <a:prstGeom prst="rect">
            <a:avLst/>
          </a:prstGeom>
          <a:noFill/>
        </p:spPr>
        <p:txBody>
          <a:bodyPr wrap="square" rtlCol="0">
            <a:spAutoFit/>
          </a:bodyPr>
          <a:lstStyle/>
          <a:p>
            <a:r>
              <a:rPr lang="de-AT" sz="2000" dirty="0">
                <a:latin typeface="Trebuchet MS" panose="020B0603020202020204" pitchFamily="34" charset="0"/>
              </a:rPr>
              <a:t>Weitere Statistiken:</a:t>
            </a:r>
          </a:p>
          <a:p>
            <a:endParaRPr lang="de-AT" sz="2000" dirty="0">
              <a:solidFill>
                <a:srgbClr val="C00000"/>
              </a:solidFill>
              <a:latin typeface="Trebuchet MS" panose="020B0603020202020204" pitchFamily="34" charset="0"/>
            </a:endParaRPr>
          </a:p>
          <a:p>
            <a:pPr marL="342900" indent="-342900">
              <a:lnSpc>
                <a:spcPct val="107000"/>
              </a:lnSpc>
              <a:spcAft>
                <a:spcPts val="800"/>
              </a:spcAft>
              <a:buClr>
                <a:srgbClr val="C00000"/>
              </a:buClr>
              <a:buFont typeface="Wingdings" panose="05000000000000000000" pitchFamily="2" charset="2"/>
              <a:buChar char="§"/>
            </a:pPr>
            <a:r>
              <a:rPr lang="de-AT" sz="1600" dirty="0">
                <a:latin typeface="Trebuchet MS" panose="020B0603020202020204" pitchFamily="34" charset="0"/>
              </a:rPr>
              <a:t>Auswertung der Fragen im Detail: Erreichte % Satz pro Frage!</a:t>
            </a:r>
          </a:p>
          <a:p>
            <a:pPr marL="342900" indent="-342900">
              <a:lnSpc>
                <a:spcPct val="107000"/>
              </a:lnSpc>
              <a:spcAft>
                <a:spcPts val="800"/>
              </a:spcAft>
              <a:buClr>
                <a:srgbClr val="C00000"/>
              </a:buClr>
              <a:buFont typeface="Wingdings" panose="05000000000000000000" pitchFamily="2" charset="2"/>
              <a:buChar char="§"/>
            </a:pPr>
            <a:r>
              <a:rPr lang="de-AT" sz="1600" dirty="0">
                <a:latin typeface="Trebuchet MS" panose="020B0603020202020204" pitchFamily="34" charset="0"/>
              </a:rPr>
              <a:t>Liste der Fragen die keine Relevanz für die Gemeinde haben!</a:t>
            </a:r>
          </a:p>
          <a:p>
            <a:pPr marL="342900" indent="-342900">
              <a:lnSpc>
                <a:spcPct val="107000"/>
              </a:lnSpc>
              <a:spcAft>
                <a:spcPts val="800"/>
              </a:spcAft>
              <a:buClr>
                <a:srgbClr val="C00000"/>
              </a:buClr>
              <a:buFont typeface="Wingdings" panose="05000000000000000000" pitchFamily="2" charset="2"/>
              <a:buChar char="§"/>
            </a:pPr>
            <a:r>
              <a:rPr lang="de-AT" sz="1600" dirty="0">
                <a:latin typeface="Trebuchet MS" panose="020B0603020202020204" pitchFamily="34" charset="0"/>
              </a:rPr>
              <a:t>Liste der Fragen mit Höchstpunktezahl 5 </a:t>
            </a:r>
          </a:p>
          <a:p>
            <a:pPr marL="342900" indent="-342900">
              <a:lnSpc>
                <a:spcPct val="107000"/>
              </a:lnSpc>
              <a:spcAft>
                <a:spcPts val="800"/>
              </a:spcAft>
              <a:buClr>
                <a:srgbClr val="C00000"/>
              </a:buClr>
              <a:buFont typeface="Wingdings" panose="05000000000000000000" pitchFamily="2" charset="2"/>
              <a:buChar char="§"/>
            </a:pPr>
            <a:r>
              <a:rPr lang="de-AT" sz="1600" dirty="0">
                <a:latin typeface="Trebuchet MS" panose="020B0603020202020204" pitchFamily="34" charset="0"/>
              </a:rPr>
              <a:t>Übersicht der Gemeinde - Projekte </a:t>
            </a:r>
          </a:p>
          <a:p>
            <a:endParaRPr lang="de-AT" dirty="0"/>
          </a:p>
          <a:p>
            <a:endParaRPr lang="de-AT" dirty="0"/>
          </a:p>
          <a:p>
            <a:endParaRPr lang="de-AT" dirty="0"/>
          </a:p>
        </p:txBody>
      </p:sp>
    </p:spTree>
    <p:extLst>
      <p:ext uri="{BB962C8B-B14F-4D97-AF65-F5344CB8AC3E}">
        <p14:creationId xmlns:p14="http://schemas.microsoft.com/office/powerpoint/2010/main" val="334866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ppt_x"/>
                                          </p:val>
                                        </p:tav>
                                        <p:tav tm="100000">
                                          <p:val>
                                            <p:strVal val="#ppt_x"/>
                                          </p:val>
                                        </p:tav>
                                      </p:tavLst>
                                    </p:anim>
                                    <p:anim calcmode="lin" valueType="num">
                                      <p:cBhvr additive="base">
                                        <p:cTn id="1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7C0661-E932-545D-33E3-BE4FD23A01CF}"/>
              </a:ext>
            </a:extLst>
          </p:cNvPr>
          <p:cNvSpPr>
            <a:spLocks noGrp="1"/>
          </p:cNvSpPr>
          <p:nvPr>
            <p:ph type="title"/>
          </p:nvPr>
        </p:nvSpPr>
        <p:spPr>
          <a:xfrm>
            <a:off x="813620" y="365125"/>
            <a:ext cx="10515600" cy="1325563"/>
          </a:xfrm>
        </p:spPr>
        <p:txBody>
          <a:bodyPr>
            <a:normAutofit/>
          </a:bodyPr>
          <a:lstStyle/>
          <a:p>
            <a:r>
              <a:rPr lang="de-DE" sz="3600">
                <a:solidFill>
                  <a:schemeClr val="tx1"/>
                </a:solidFill>
              </a:rPr>
              <a:t>Wirtschafts- und Nachhaltigkeitsradar </a:t>
            </a:r>
            <a:br>
              <a:rPr lang="de-DE" sz="3600">
                <a:solidFill>
                  <a:schemeClr val="tx1"/>
                </a:solidFill>
              </a:rPr>
            </a:br>
            <a:r>
              <a:rPr lang="de-DE" sz="3600">
                <a:solidFill>
                  <a:schemeClr val="tx1"/>
                </a:solidFill>
              </a:rPr>
              <a:t>Goldener Boden</a:t>
            </a:r>
            <a:endParaRPr lang="de-DE" sz="3600" dirty="0">
              <a:solidFill>
                <a:schemeClr val="tx1"/>
              </a:solidFill>
            </a:endParaRPr>
          </a:p>
        </p:txBody>
      </p:sp>
      <p:sp>
        <p:nvSpPr>
          <p:cNvPr id="4" name="Datumsplatzhalter 3">
            <a:extLst>
              <a:ext uri="{FF2B5EF4-FFF2-40B4-BE49-F238E27FC236}">
                <a16:creationId xmlns:a16="http://schemas.microsoft.com/office/drawing/2014/main" id="{5F4AB36C-8D00-E70F-FC2F-E76F2053AC89}"/>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solidFill>
                  <a:schemeClr val="tx1"/>
                </a:solidFill>
              </a:rPr>
              <a:pPr/>
              <a:t>4/8/2024</a:t>
            </a:fld>
            <a:endParaRPr lang="en-US" dirty="0">
              <a:solidFill>
                <a:schemeClr val="tx1"/>
              </a:solidFill>
            </a:endParaRPr>
          </a:p>
        </p:txBody>
      </p:sp>
      <p:sp>
        <p:nvSpPr>
          <p:cNvPr id="5" name="Foliennummernplatzhalter 4">
            <a:extLst>
              <a:ext uri="{FF2B5EF4-FFF2-40B4-BE49-F238E27FC236}">
                <a16:creationId xmlns:a16="http://schemas.microsoft.com/office/drawing/2014/main" id="{56396DA7-942D-D792-E724-834058D02D70}"/>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tx1"/>
                </a:solidFill>
              </a:rPr>
              <a:pPr/>
              <a:t>24</a:t>
            </a:fld>
            <a:endParaRPr lang="en-US" dirty="0">
              <a:solidFill>
                <a:schemeClr val="tx1"/>
              </a:solidFill>
            </a:endParaRPr>
          </a:p>
        </p:txBody>
      </p:sp>
      <p:pic>
        <p:nvPicPr>
          <p:cNvPr id="6" name="Grafik 5">
            <a:extLst>
              <a:ext uri="{FF2B5EF4-FFF2-40B4-BE49-F238E27FC236}">
                <a16:creationId xmlns:a16="http://schemas.microsoft.com/office/drawing/2014/main" id="{57EDCC8A-1964-087D-E705-7FD5E604A723}"/>
              </a:ext>
            </a:extLst>
          </p:cNvPr>
          <p:cNvPicPr>
            <a:picLocks noChangeAspect="1"/>
          </p:cNvPicPr>
          <p:nvPr/>
        </p:nvPicPr>
        <p:blipFill>
          <a:blip r:embed="rId3" cstate="print">
            <a:alphaModFix amt="30000"/>
            <a:extLst>
              <a:ext uri="{28A0092B-C50C-407E-A947-70E740481C1C}">
                <a14:useLocalDpi xmlns:a14="http://schemas.microsoft.com/office/drawing/2010/main" val="0"/>
              </a:ext>
            </a:extLst>
          </a:blip>
          <a:srcRect/>
          <a:stretch>
            <a:fillRect/>
          </a:stretch>
        </p:blipFill>
        <p:spPr bwMode="auto">
          <a:xfrm>
            <a:off x="836643" y="2150534"/>
            <a:ext cx="5259357" cy="3879427"/>
          </a:xfrm>
          <a:prstGeom prst="rect">
            <a:avLst/>
          </a:prstGeom>
          <a:noFill/>
        </p:spPr>
      </p:pic>
      <p:pic>
        <p:nvPicPr>
          <p:cNvPr id="7" name="Grafik 6">
            <a:extLst>
              <a:ext uri="{FF2B5EF4-FFF2-40B4-BE49-F238E27FC236}">
                <a16:creationId xmlns:a16="http://schemas.microsoft.com/office/drawing/2014/main" id="{F13662F8-3907-26AD-7216-EEE8610B4CE3}"/>
              </a:ext>
            </a:extLst>
          </p:cNvPr>
          <p:cNvPicPr>
            <a:picLocks noChangeAspect="1"/>
          </p:cNvPicPr>
          <p:nvPr/>
        </p:nvPicPr>
        <p:blipFill>
          <a:blip r:embed="rId4" cstate="print">
            <a:alphaModFix amt="36000"/>
            <a:extLst>
              <a:ext uri="{28A0092B-C50C-407E-A947-70E740481C1C}">
                <a14:useLocalDpi xmlns:a14="http://schemas.microsoft.com/office/drawing/2010/main" val="0"/>
              </a:ext>
            </a:extLst>
          </a:blip>
          <a:srcRect/>
          <a:stretch>
            <a:fillRect/>
          </a:stretch>
        </p:blipFill>
        <p:spPr bwMode="auto">
          <a:xfrm>
            <a:off x="6315456" y="2150535"/>
            <a:ext cx="5551181" cy="3879426"/>
          </a:xfrm>
          <a:prstGeom prst="rect">
            <a:avLst/>
          </a:prstGeom>
          <a:noFill/>
        </p:spPr>
      </p:pic>
      <p:sp>
        <p:nvSpPr>
          <p:cNvPr id="8" name="Textfeld 7">
            <a:extLst>
              <a:ext uri="{FF2B5EF4-FFF2-40B4-BE49-F238E27FC236}">
                <a16:creationId xmlns:a16="http://schemas.microsoft.com/office/drawing/2014/main" id="{DADC44BA-8143-A306-97AB-3F7AE1FE536E}"/>
              </a:ext>
            </a:extLst>
          </p:cNvPr>
          <p:cNvSpPr txBox="1"/>
          <p:nvPr/>
        </p:nvSpPr>
        <p:spPr>
          <a:xfrm>
            <a:off x="813620" y="1686590"/>
            <a:ext cx="4758124" cy="338554"/>
          </a:xfrm>
          <a:prstGeom prst="rect">
            <a:avLst/>
          </a:prstGeom>
          <a:noFill/>
        </p:spPr>
        <p:txBody>
          <a:bodyPr wrap="square" rtlCol="0">
            <a:spAutoFit/>
          </a:bodyPr>
          <a:lstStyle/>
          <a:p>
            <a:r>
              <a:rPr lang="de-DE" sz="1600" dirty="0">
                <a:latin typeface="Trebuchet MS" panose="020B0603020202020204" pitchFamily="34" charset="0"/>
              </a:rPr>
              <a:t>Sichtweise Auswertung im Detail </a:t>
            </a:r>
          </a:p>
        </p:txBody>
      </p:sp>
      <p:sp>
        <p:nvSpPr>
          <p:cNvPr id="3" name="Textfeld 2">
            <a:extLst>
              <a:ext uri="{FF2B5EF4-FFF2-40B4-BE49-F238E27FC236}">
                <a16:creationId xmlns:a16="http://schemas.microsoft.com/office/drawing/2014/main" id="{5216820A-1573-431A-61FF-CEA2F1130554}"/>
              </a:ext>
            </a:extLst>
          </p:cNvPr>
          <p:cNvSpPr txBox="1"/>
          <p:nvPr/>
        </p:nvSpPr>
        <p:spPr>
          <a:xfrm>
            <a:off x="6315456" y="1681766"/>
            <a:ext cx="4758124" cy="338554"/>
          </a:xfrm>
          <a:prstGeom prst="rect">
            <a:avLst/>
          </a:prstGeom>
          <a:noFill/>
        </p:spPr>
        <p:txBody>
          <a:bodyPr wrap="square" rtlCol="0">
            <a:spAutoFit/>
          </a:bodyPr>
          <a:lstStyle/>
          <a:p>
            <a:r>
              <a:rPr lang="de-DE" sz="1600" dirty="0">
                <a:latin typeface="Trebuchet MS" panose="020B0603020202020204" pitchFamily="34" charset="0"/>
              </a:rPr>
              <a:t>Sichtweise Auswertung im nach Kategorien</a:t>
            </a:r>
          </a:p>
        </p:txBody>
      </p:sp>
      <p:sp>
        <p:nvSpPr>
          <p:cNvPr id="9" name="Textfeld 8">
            <a:extLst>
              <a:ext uri="{FF2B5EF4-FFF2-40B4-BE49-F238E27FC236}">
                <a16:creationId xmlns:a16="http://schemas.microsoft.com/office/drawing/2014/main" id="{8D032DD8-75A8-BB92-D545-92FE2CFF37E1}"/>
              </a:ext>
            </a:extLst>
          </p:cNvPr>
          <p:cNvSpPr txBox="1"/>
          <p:nvPr/>
        </p:nvSpPr>
        <p:spPr>
          <a:xfrm>
            <a:off x="1060704" y="2365643"/>
            <a:ext cx="5669280" cy="1569660"/>
          </a:xfrm>
          <a:prstGeom prst="rect">
            <a:avLst/>
          </a:prstGeom>
          <a:noFill/>
        </p:spPr>
        <p:txBody>
          <a:bodyPr wrap="square" rtlCol="0">
            <a:spAutoFit/>
          </a:bodyPr>
          <a:lstStyle/>
          <a:p>
            <a:r>
              <a:rPr lang="de-DE" sz="2400" dirty="0"/>
              <a:t>WICHTIG: Spinnendiagramm stellt keine Bewertung dar, wie gut oder schlecht eine Gemeinde performt – Überblick über Punktezahl in Kategorien</a:t>
            </a:r>
          </a:p>
        </p:txBody>
      </p:sp>
      <p:sp>
        <p:nvSpPr>
          <p:cNvPr id="11" name="Textfeld 10">
            <a:extLst>
              <a:ext uri="{FF2B5EF4-FFF2-40B4-BE49-F238E27FC236}">
                <a16:creationId xmlns:a16="http://schemas.microsoft.com/office/drawing/2014/main" id="{A04EFE28-F5D3-32EF-4F88-790B88548BBF}"/>
              </a:ext>
            </a:extLst>
          </p:cNvPr>
          <p:cNvSpPr txBox="1"/>
          <p:nvPr/>
        </p:nvSpPr>
        <p:spPr>
          <a:xfrm>
            <a:off x="5372100" y="3748593"/>
            <a:ext cx="5551181" cy="1938992"/>
          </a:xfrm>
          <a:prstGeom prst="rect">
            <a:avLst/>
          </a:prstGeom>
          <a:noFill/>
        </p:spPr>
        <p:txBody>
          <a:bodyPr wrap="square">
            <a:spAutoFit/>
          </a:bodyPr>
          <a:lstStyle/>
          <a:p>
            <a:r>
              <a:rPr lang="de-DE" sz="2400" dirty="0"/>
              <a:t>Die Schwerpunkte und Sichtweise, welche Zielsetzungen besonders forciert werden, obliegen den Gegebenheiten und Ausgangssituation der jeweiligen Gemeinde</a:t>
            </a:r>
          </a:p>
        </p:txBody>
      </p:sp>
    </p:spTree>
    <p:extLst>
      <p:ext uri="{BB962C8B-B14F-4D97-AF65-F5344CB8AC3E}">
        <p14:creationId xmlns:p14="http://schemas.microsoft.com/office/powerpoint/2010/main" val="3736826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FA37EA6E-96EE-7637-180C-965D9E8AA25C}"/>
              </a:ext>
            </a:extLst>
          </p:cNvPr>
          <p:cNvSpPr>
            <a:spLocks noGrp="1"/>
          </p:cNvSpPr>
          <p:nvPr>
            <p:ph type="sldNum" sz="quarter" idx="4"/>
          </p:nvPr>
        </p:nvSpPr>
        <p:spPr/>
        <p:txBody>
          <a:bodyPr/>
          <a:lstStyle/>
          <a:p>
            <a:pPr algn="r"/>
            <a:fld id="{E56F7BA0-B6EC-4A69-870B-E36CB69C07A3}" type="slidenum">
              <a:rPr lang="de-DE" smtClean="0"/>
              <a:pPr algn="r"/>
              <a:t>25</a:t>
            </a:fld>
            <a:endParaRPr lang="de-DE"/>
          </a:p>
        </p:txBody>
      </p:sp>
      <p:sp>
        <p:nvSpPr>
          <p:cNvPr id="5" name="Titel 2">
            <a:extLst>
              <a:ext uri="{FF2B5EF4-FFF2-40B4-BE49-F238E27FC236}">
                <a16:creationId xmlns:a16="http://schemas.microsoft.com/office/drawing/2014/main" id="{365A9534-A1A6-1B16-3621-6568939077E9}"/>
              </a:ext>
            </a:extLst>
          </p:cNvPr>
          <p:cNvSpPr>
            <a:spLocks noGrp="1"/>
          </p:cNvSpPr>
          <p:nvPr>
            <p:ph type="title"/>
          </p:nvPr>
        </p:nvSpPr>
        <p:spPr>
          <a:xfrm>
            <a:off x="838200" y="153369"/>
            <a:ext cx="9720000" cy="1325563"/>
          </a:xfrm>
        </p:spPr>
        <p:txBody>
          <a:bodyPr>
            <a:normAutofit/>
          </a:bodyPr>
          <a:lstStyle/>
          <a:p>
            <a:r>
              <a:rPr lang="de-DE" dirty="0"/>
              <a:t>Die Gemeinde kann sich auf der Plattform mit erfolgreichen Projekten präsentieren:</a:t>
            </a:r>
          </a:p>
        </p:txBody>
      </p:sp>
      <p:graphicFrame>
        <p:nvGraphicFramePr>
          <p:cNvPr id="6" name="Diagramm 5">
            <a:extLst>
              <a:ext uri="{FF2B5EF4-FFF2-40B4-BE49-F238E27FC236}">
                <a16:creationId xmlns:a16="http://schemas.microsoft.com/office/drawing/2014/main" id="{8D1AE651-DE4C-FE15-E5F2-F8EBFCD88EBF}"/>
              </a:ext>
            </a:extLst>
          </p:cNvPr>
          <p:cNvGraphicFramePr/>
          <p:nvPr>
            <p:extLst>
              <p:ext uri="{D42A27DB-BD31-4B8C-83A1-F6EECF244321}">
                <p14:modId xmlns:p14="http://schemas.microsoft.com/office/powerpoint/2010/main" val="2579482595"/>
              </p:ext>
            </p:extLst>
          </p:nvPr>
        </p:nvGraphicFramePr>
        <p:xfrm>
          <a:off x="838200" y="1302809"/>
          <a:ext cx="9390888" cy="4878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6890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02237F0-57BD-8DD4-F230-751490F1CE45}"/>
              </a:ext>
            </a:extLst>
          </p:cNvPr>
          <p:cNvSpPr>
            <a:spLocks noGrp="1"/>
          </p:cNvSpPr>
          <p:nvPr>
            <p:ph type="title"/>
          </p:nvPr>
        </p:nvSpPr>
        <p:spPr/>
        <p:txBody>
          <a:bodyPr/>
          <a:lstStyle/>
          <a:p>
            <a:r>
              <a:rPr lang="de-DE" dirty="0"/>
              <a:t>Goldener Boden – Für ein </a:t>
            </a:r>
            <a:r>
              <a:rPr lang="de-DE" dirty="0">
                <a:solidFill>
                  <a:schemeClr val="tx1"/>
                </a:solidFill>
              </a:rPr>
              <a:t>b</a:t>
            </a:r>
            <a:r>
              <a:rPr lang="de-DE" dirty="0"/>
              <a:t>ewusstes Miteinander!</a:t>
            </a:r>
          </a:p>
        </p:txBody>
      </p:sp>
      <p:sp>
        <p:nvSpPr>
          <p:cNvPr id="3" name="Inhaltsplatzhalter 2">
            <a:extLst>
              <a:ext uri="{FF2B5EF4-FFF2-40B4-BE49-F238E27FC236}">
                <a16:creationId xmlns:a16="http://schemas.microsoft.com/office/drawing/2014/main" id="{63C08E73-1181-87E7-3D22-9EA6CABF3FD7}"/>
              </a:ext>
            </a:extLst>
          </p:cNvPr>
          <p:cNvSpPr>
            <a:spLocks noGrp="1"/>
          </p:cNvSpPr>
          <p:nvPr>
            <p:ph idx="1"/>
          </p:nvPr>
        </p:nvSpPr>
        <p:spPr/>
        <p:txBody>
          <a:bodyPr>
            <a:normAutofit/>
          </a:bodyPr>
          <a:lstStyle/>
          <a:p>
            <a:r>
              <a:rPr lang="de-DE" sz="2667" dirty="0"/>
              <a:t>Datenbank, die fortwährend verwendet werden kann</a:t>
            </a:r>
          </a:p>
          <a:p>
            <a:r>
              <a:rPr lang="de-DE" sz="2667" dirty="0"/>
              <a:t>Hilfestellungen und Impulse durch Beispiele</a:t>
            </a:r>
          </a:p>
          <a:p>
            <a:r>
              <a:rPr lang="de-DE" sz="2667" dirty="0"/>
              <a:t>Gemeinden tauschen sich aus</a:t>
            </a:r>
          </a:p>
          <a:p>
            <a:r>
              <a:rPr lang="de-DE" sz="2667" dirty="0"/>
              <a:t>Bewusste Schwerpunkte der nachhaltigen Standortentwicklung und Vertiefung der Zusammenarbeit  mit Regionalstellen in definierten Themenstellungen</a:t>
            </a:r>
          </a:p>
          <a:p>
            <a:r>
              <a:rPr lang="de-DE" sz="2667" dirty="0"/>
              <a:t>Visualisierung – als Ausgangspunkt für Storytelling</a:t>
            </a:r>
          </a:p>
        </p:txBody>
      </p:sp>
      <p:sp>
        <p:nvSpPr>
          <p:cNvPr id="4" name="Datumsplatzhalter 3">
            <a:extLst>
              <a:ext uri="{FF2B5EF4-FFF2-40B4-BE49-F238E27FC236}">
                <a16:creationId xmlns:a16="http://schemas.microsoft.com/office/drawing/2014/main" id="{2C8B02CE-9D6F-DAF0-6398-A55D88DE76EA}"/>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FCD2F5BC-B547-7255-A083-5CDB3539A314}"/>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26</a:t>
            </a:fld>
            <a:endParaRPr lang="en-US" dirty="0"/>
          </a:p>
        </p:txBody>
      </p:sp>
    </p:spTree>
    <p:extLst>
      <p:ext uri="{BB962C8B-B14F-4D97-AF65-F5344CB8AC3E}">
        <p14:creationId xmlns:p14="http://schemas.microsoft.com/office/powerpoint/2010/main" val="42553954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2DF46E-23C6-B316-6913-54B66D799C45}"/>
              </a:ext>
            </a:extLst>
          </p:cNvPr>
          <p:cNvSpPr>
            <a:spLocks noGrp="1"/>
          </p:cNvSpPr>
          <p:nvPr>
            <p:ph type="title"/>
          </p:nvPr>
        </p:nvSpPr>
        <p:spPr/>
        <p:txBody>
          <a:bodyPr/>
          <a:lstStyle/>
          <a:p>
            <a:r>
              <a:rPr lang="de-DE" dirty="0">
                <a:solidFill>
                  <a:schemeClr val="tx1"/>
                </a:solidFill>
              </a:rPr>
              <a:t>Phasen der Umsetzung</a:t>
            </a:r>
          </a:p>
        </p:txBody>
      </p:sp>
      <p:sp>
        <p:nvSpPr>
          <p:cNvPr id="3" name="Inhaltsplatzhalter 2">
            <a:extLst>
              <a:ext uri="{FF2B5EF4-FFF2-40B4-BE49-F238E27FC236}">
                <a16:creationId xmlns:a16="http://schemas.microsoft.com/office/drawing/2014/main" id="{3EFBDEAC-16A8-E77E-6050-3219D97B7E05}"/>
              </a:ext>
            </a:extLst>
          </p:cNvPr>
          <p:cNvSpPr>
            <a:spLocks noGrp="1"/>
          </p:cNvSpPr>
          <p:nvPr>
            <p:ph idx="1"/>
          </p:nvPr>
        </p:nvSpPr>
        <p:spPr/>
        <p:txBody>
          <a:bodyPr>
            <a:normAutofit lnSpcReduction="10000"/>
          </a:bodyPr>
          <a:lstStyle/>
          <a:p>
            <a:pPr marL="0" indent="0">
              <a:buNone/>
            </a:pPr>
            <a:r>
              <a:rPr lang="de-DE" sz="1867" dirty="0">
                <a:solidFill>
                  <a:schemeClr val="tx1"/>
                </a:solidFill>
              </a:rPr>
              <a:t>Phase 1: Information und Testversion</a:t>
            </a:r>
          </a:p>
          <a:p>
            <a:pPr>
              <a:buFont typeface="Wingdings" panose="05000000000000000000" pitchFamily="2" charset="2"/>
              <a:buChar char="§"/>
            </a:pPr>
            <a:r>
              <a:rPr lang="de-DE" sz="1867" dirty="0">
                <a:solidFill>
                  <a:schemeClr val="tx1"/>
                </a:solidFill>
              </a:rPr>
              <a:t>Informationsveranstaltungen</a:t>
            </a:r>
          </a:p>
          <a:p>
            <a:pPr>
              <a:buFont typeface="Wingdings" panose="05000000000000000000" pitchFamily="2" charset="2"/>
              <a:buChar char="§"/>
            </a:pPr>
            <a:r>
              <a:rPr lang="de-DE" sz="1867" dirty="0">
                <a:solidFill>
                  <a:schemeClr val="tx1"/>
                </a:solidFill>
              </a:rPr>
              <a:t>2 Testgemeinden, Prüfung Usability und Inhalt</a:t>
            </a:r>
          </a:p>
          <a:p>
            <a:pPr marL="0" indent="0">
              <a:buNone/>
            </a:pPr>
            <a:endParaRPr lang="de-DE" sz="1867" dirty="0">
              <a:solidFill>
                <a:schemeClr val="tx1"/>
              </a:solidFill>
            </a:endParaRPr>
          </a:p>
          <a:p>
            <a:pPr marL="0" indent="0">
              <a:buNone/>
            </a:pPr>
            <a:r>
              <a:rPr lang="de-DE" sz="1867" dirty="0">
                <a:solidFill>
                  <a:schemeClr val="tx1"/>
                </a:solidFill>
              </a:rPr>
              <a:t>Phase 2: Ihr Start zum Goldenen Boden</a:t>
            </a:r>
          </a:p>
          <a:p>
            <a:pPr>
              <a:buFont typeface="Wingdings" panose="05000000000000000000" pitchFamily="2" charset="2"/>
              <a:buChar char="§"/>
            </a:pPr>
            <a:r>
              <a:rPr lang="de-DE" sz="1867" dirty="0">
                <a:solidFill>
                  <a:schemeClr val="tx1"/>
                </a:solidFill>
              </a:rPr>
              <a:t>Alle interessierten Gemeinden erhalten den Zugangslink</a:t>
            </a:r>
          </a:p>
          <a:p>
            <a:pPr>
              <a:buFont typeface="Wingdings" panose="05000000000000000000" pitchFamily="2" charset="2"/>
              <a:buChar char="§"/>
            </a:pPr>
            <a:r>
              <a:rPr lang="de-DE" sz="1867" dirty="0">
                <a:solidFill>
                  <a:schemeClr val="tx1"/>
                </a:solidFill>
              </a:rPr>
              <a:t>Gemeinsam mit Unterstützung der Wirtschaftskammer </a:t>
            </a:r>
            <a:br>
              <a:rPr lang="de-DE" sz="1867" dirty="0">
                <a:solidFill>
                  <a:schemeClr val="tx1"/>
                </a:solidFill>
              </a:rPr>
            </a:br>
            <a:r>
              <a:rPr lang="de-DE" sz="1867" dirty="0">
                <a:solidFill>
                  <a:schemeClr val="tx1"/>
                </a:solidFill>
              </a:rPr>
              <a:t>werden die Fragen bearbeitet!</a:t>
            </a:r>
          </a:p>
          <a:p>
            <a:pPr marL="0" indent="0">
              <a:buNone/>
            </a:pPr>
            <a:endParaRPr lang="de-DE" sz="1867" dirty="0">
              <a:solidFill>
                <a:schemeClr val="tx1"/>
              </a:solidFill>
            </a:endParaRPr>
          </a:p>
          <a:p>
            <a:pPr marL="0" indent="0">
              <a:buNone/>
            </a:pPr>
            <a:r>
              <a:rPr lang="de-DE" sz="1867" dirty="0">
                <a:solidFill>
                  <a:schemeClr val="tx1"/>
                </a:solidFill>
              </a:rPr>
              <a:t>Phase 3: Ihre Zertifizierung</a:t>
            </a:r>
          </a:p>
          <a:p>
            <a:pPr>
              <a:buFont typeface="Wingdings" panose="05000000000000000000" pitchFamily="2" charset="2"/>
              <a:buChar char="§"/>
            </a:pPr>
            <a:r>
              <a:rPr lang="de-DE" sz="1867" dirty="0">
                <a:solidFill>
                  <a:schemeClr val="tx1"/>
                </a:solidFill>
              </a:rPr>
              <a:t>Auszeichnung der zertifizierten Gemeinden</a:t>
            </a:r>
            <a:br>
              <a:rPr lang="de-DE" sz="1867" dirty="0">
                <a:solidFill>
                  <a:schemeClr val="tx1"/>
                </a:solidFill>
              </a:rPr>
            </a:br>
            <a:br>
              <a:rPr lang="de-DE" sz="1867" dirty="0">
                <a:solidFill>
                  <a:schemeClr val="tx1"/>
                </a:solidFill>
              </a:rPr>
            </a:br>
            <a:endParaRPr lang="de-DE" sz="1867" dirty="0">
              <a:solidFill>
                <a:schemeClr val="tx1"/>
              </a:solidFill>
            </a:endParaRPr>
          </a:p>
          <a:p>
            <a:endParaRPr lang="de-DE" sz="1867" dirty="0">
              <a:solidFill>
                <a:schemeClr val="tx1"/>
              </a:solidFill>
            </a:endParaRPr>
          </a:p>
        </p:txBody>
      </p:sp>
      <p:sp>
        <p:nvSpPr>
          <p:cNvPr id="4" name="Datumsplatzhalter 3">
            <a:extLst>
              <a:ext uri="{FF2B5EF4-FFF2-40B4-BE49-F238E27FC236}">
                <a16:creationId xmlns:a16="http://schemas.microsoft.com/office/drawing/2014/main" id="{E39CAF8F-3689-CC0F-965D-9B652F698782}"/>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solidFill>
                  <a:schemeClr val="tx1"/>
                </a:solidFill>
              </a:rPr>
              <a:pPr/>
              <a:t>4/8/2024</a:t>
            </a:fld>
            <a:endParaRPr lang="en-US" dirty="0">
              <a:solidFill>
                <a:schemeClr val="tx1"/>
              </a:solidFill>
            </a:endParaRPr>
          </a:p>
        </p:txBody>
      </p:sp>
      <p:sp>
        <p:nvSpPr>
          <p:cNvPr id="5" name="Foliennummernplatzhalter 4">
            <a:extLst>
              <a:ext uri="{FF2B5EF4-FFF2-40B4-BE49-F238E27FC236}">
                <a16:creationId xmlns:a16="http://schemas.microsoft.com/office/drawing/2014/main" id="{31B554B4-DC8B-A0AD-2C4F-F6A8762709C3}"/>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solidFill>
                  <a:schemeClr val="tx1"/>
                </a:solidFill>
              </a:rPr>
              <a:pPr/>
              <a:t>27</a:t>
            </a:fld>
            <a:endParaRPr lang="en-US" dirty="0">
              <a:solidFill>
                <a:schemeClr val="tx1"/>
              </a:solidFill>
            </a:endParaRPr>
          </a:p>
        </p:txBody>
      </p:sp>
      <p:cxnSp>
        <p:nvCxnSpPr>
          <p:cNvPr id="7" name="Gerader Verbinder 6">
            <a:extLst>
              <a:ext uri="{FF2B5EF4-FFF2-40B4-BE49-F238E27FC236}">
                <a16:creationId xmlns:a16="http://schemas.microsoft.com/office/drawing/2014/main" id="{43C1F5F7-CEDC-7131-FC27-A8B256EC2CA2}"/>
              </a:ext>
            </a:extLst>
          </p:cNvPr>
          <p:cNvCxnSpPr>
            <a:cxnSpLocks/>
          </p:cNvCxnSpPr>
          <p:nvPr/>
        </p:nvCxnSpPr>
        <p:spPr>
          <a:xfrm>
            <a:off x="8778240" y="1825625"/>
            <a:ext cx="0" cy="1173607"/>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58462874-72CC-1D9E-C6D0-2CB024C2FE24}"/>
              </a:ext>
            </a:extLst>
          </p:cNvPr>
          <p:cNvCxnSpPr/>
          <p:nvPr/>
        </p:nvCxnSpPr>
        <p:spPr>
          <a:xfrm>
            <a:off x="8424672" y="2999232"/>
            <a:ext cx="7071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Gerader Verbinder 11">
            <a:extLst>
              <a:ext uri="{FF2B5EF4-FFF2-40B4-BE49-F238E27FC236}">
                <a16:creationId xmlns:a16="http://schemas.microsoft.com/office/drawing/2014/main" id="{2926AAC6-980E-BD18-7CAA-A8286E7CBDDF}"/>
              </a:ext>
            </a:extLst>
          </p:cNvPr>
          <p:cNvCxnSpPr/>
          <p:nvPr/>
        </p:nvCxnSpPr>
        <p:spPr>
          <a:xfrm>
            <a:off x="8424672" y="4322064"/>
            <a:ext cx="7071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Gerader Verbinder 12">
            <a:extLst>
              <a:ext uri="{FF2B5EF4-FFF2-40B4-BE49-F238E27FC236}">
                <a16:creationId xmlns:a16="http://schemas.microsoft.com/office/drawing/2014/main" id="{57CBB8F1-D761-071B-5F54-2B7ED39D721B}"/>
              </a:ext>
            </a:extLst>
          </p:cNvPr>
          <p:cNvCxnSpPr/>
          <p:nvPr/>
        </p:nvCxnSpPr>
        <p:spPr>
          <a:xfrm>
            <a:off x="8424672" y="5827776"/>
            <a:ext cx="707136"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6BF8803F-8F49-39FE-3AD7-150A38139A1C}"/>
              </a:ext>
            </a:extLst>
          </p:cNvPr>
          <p:cNvSpPr txBox="1"/>
          <p:nvPr/>
        </p:nvSpPr>
        <p:spPr>
          <a:xfrm>
            <a:off x="9339071" y="2822020"/>
            <a:ext cx="1828800" cy="369332"/>
          </a:xfrm>
          <a:prstGeom prst="rect">
            <a:avLst/>
          </a:prstGeom>
          <a:noFill/>
        </p:spPr>
        <p:txBody>
          <a:bodyPr wrap="square" rtlCol="0">
            <a:spAutoFit/>
          </a:bodyPr>
          <a:lstStyle/>
          <a:p>
            <a:r>
              <a:rPr lang="de-DE" dirty="0"/>
              <a:t>April 2024</a:t>
            </a:r>
          </a:p>
        </p:txBody>
      </p:sp>
      <p:sp>
        <p:nvSpPr>
          <p:cNvPr id="15" name="Textfeld 14">
            <a:extLst>
              <a:ext uri="{FF2B5EF4-FFF2-40B4-BE49-F238E27FC236}">
                <a16:creationId xmlns:a16="http://schemas.microsoft.com/office/drawing/2014/main" id="{BDA863D0-B7B7-205C-FD80-54F9D3AE146D}"/>
              </a:ext>
            </a:extLst>
          </p:cNvPr>
          <p:cNvSpPr txBox="1"/>
          <p:nvPr/>
        </p:nvSpPr>
        <p:spPr>
          <a:xfrm>
            <a:off x="9332170" y="3897598"/>
            <a:ext cx="2116217" cy="646331"/>
          </a:xfrm>
          <a:prstGeom prst="rect">
            <a:avLst/>
          </a:prstGeom>
          <a:noFill/>
        </p:spPr>
        <p:txBody>
          <a:bodyPr wrap="square" rtlCol="0">
            <a:spAutoFit/>
          </a:bodyPr>
          <a:lstStyle/>
          <a:p>
            <a:r>
              <a:rPr lang="de-DE" dirty="0"/>
              <a:t>Mai bis September 2024</a:t>
            </a:r>
          </a:p>
        </p:txBody>
      </p:sp>
      <p:sp>
        <p:nvSpPr>
          <p:cNvPr id="16" name="Textfeld 15">
            <a:extLst>
              <a:ext uri="{FF2B5EF4-FFF2-40B4-BE49-F238E27FC236}">
                <a16:creationId xmlns:a16="http://schemas.microsoft.com/office/drawing/2014/main" id="{5AE2B6F3-872E-3A8F-F97F-21E03F73619F}"/>
              </a:ext>
            </a:extLst>
          </p:cNvPr>
          <p:cNvSpPr txBox="1"/>
          <p:nvPr/>
        </p:nvSpPr>
        <p:spPr>
          <a:xfrm>
            <a:off x="9339071" y="5398262"/>
            <a:ext cx="1828800" cy="646331"/>
          </a:xfrm>
          <a:prstGeom prst="rect">
            <a:avLst/>
          </a:prstGeom>
          <a:noFill/>
        </p:spPr>
        <p:txBody>
          <a:bodyPr wrap="square" rtlCol="0">
            <a:spAutoFit/>
          </a:bodyPr>
          <a:lstStyle/>
          <a:p>
            <a:r>
              <a:rPr lang="de-DE" dirty="0"/>
              <a:t>Oktober 2024 bis Feber 2025</a:t>
            </a:r>
          </a:p>
        </p:txBody>
      </p:sp>
      <p:cxnSp>
        <p:nvCxnSpPr>
          <p:cNvPr id="9" name="Gerader Verbinder 8">
            <a:extLst>
              <a:ext uri="{FF2B5EF4-FFF2-40B4-BE49-F238E27FC236}">
                <a16:creationId xmlns:a16="http://schemas.microsoft.com/office/drawing/2014/main" id="{BEAC75F3-AE83-BCB0-21EA-0B610D28E0A6}"/>
              </a:ext>
            </a:extLst>
          </p:cNvPr>
          <p:cNvCxnSpPr>
            <a:cxnSpLocks/>
          </p:cNvCxnSpPr>
          <p:nvPr/>
        </p:nvCxnSpPr>
        <p:spPr>
          <a:xfrm>
            <a:off x="8777822" y="3006686"/>
            <a:ext cx="0" cy="1315378"/>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7" name="Gerader Verbinder 16">
            <a:extLst>
              <a:ext uri="{FF2B5EF4-FFF2-40B4-BE49-F238E27FC236}">
                <a16:creationId xmlns:a16="http://schemas.microsoft.com/office/drawing/2014/main" id="{0ED82123-1D2E-D699-ED3C-151E46D4C9CA}"/>
              </a:ext>
            </a:extLst>
          </p:cNvPr>
          <p:cNvCxnSpPr>
            <a:cxnSpLocks/>
          </p:cNvCxnSpPr>
          <p:nvPr/>
        </p:nvCxnSpPr>
        <p:spPr>
          <a:xfrm>
            <a:off x="8777822" y="4322064"/>
            <a:ext cx="0" cy="1505712"/>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5375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500" fill="hold"/>
                                        <p:tgtEl>
                                          <p:spTgt spid="14"/>
                                        </p:tgtEl>
                                        <p:attrNameLst>
                                          <p:attrName>ppt_x</p:attrName>
                                        </p:attrNameLst>
                                      </p:cBhvr>
                                      <p:tavLst>
                                        <p:tav tm="0">
                                          <p:val>
                                            <p:strVal val="#ppt_x"/>
                                          </p:val>
                                        </p:tav>
                                        <p:tav tm="100000">
                                          <p:val>
                                            <p:strVal val="#ppt_x"/>
                                          </p:val>
                                        </p:tav>
                                      </p:tavLst>
                                    </p:anim>
                                    <p:anim calcmode="lin" valueType="num">
                                      <p:cBhvr additive="base">
                                        <p:cTn id="22" dur="5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additive="base">
                                        <p:cTn id="3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5" end="5"/>
                                            </p:txEl>
                                          </p:spTgt>
                                        </p:tgtEl>
                                        <p:attrNameLst>
                                          <p:attrName>style.visibility</p:attrName>
                                        </p:attrNameLst>
                                      </p:cBhvr>
                                      <p:to>
                                        <p:strVal val="visible"/>
                                      </p:to>
                                    </p:set>
                                    <p:anim calcmode="lin" valueType="num">
                                      <p:cBhvr additive="base">
                                        <p:cTn id="3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ppt_x"/>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ppt_x"/>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8" end="8"/>
                                            </p:txEl>
                                          </p:spTgt>
                                        </p:tgtEl>
                                        <p:attrNameLst>
                                          <p:attrName>style.visibility</p:attrName>
                                        </p:attrNameLst>
                                      </p:cBhvr>
                                      <p:to>
                                        <p:strVal val="visible"/>
                                      </p:to>
                                    </p:set>
                                    <p:anim calcmode="lin" valueType="num">
                                      <p:cBhvr additive="base">
                                        <p:cTn id="6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9" end="9"/>
                                            </p:txEl>
                                          </p:spTgt>
                                        </p:tgtEl>
                                        <p:attrNameLst>
                                          <p:attrName>style.visibility</p:attrName>
                                        </p:attrNameLst>
                                      </p:cBhvr>
                                      <p:to>
                                        <p:strVal val="visible"/>
                                      </p:to>
                                    </p:set>
                                    <p:anim calcmode="lin" valueType="num">
                                      <p:cBhvr additive="base">
                                        <p:cTn id="7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additive="base">
                                        <p:cTn id="75" dur="500" fill="hold"/>
                                        <p:tgtEl>
                                          <p:spTgt spid="17"/>
                                        </p:tgtEl>
                                        <p:attrNameLst>
                                          <p:attrName>ppt_x</p:attrName>
                                        </p:attrNameLst>
                                      </p:cBhvr>
                                      <p:tavLst>
                                        <p:tav tm="0">
                                          <p:val>
                                            <p:strVal val="#ppt_x"/>
                                          </p:val>
                                        </p:tav>
                                        <p:tav tm="100000">
                                          <p:val>
                                            <p:strVal val="#ppt_x"/>
                                          </p:val>
                                        </p:tav>
                                      </p:tavLst>
                                    </p:anim>
                                    <p:anim calcmode="lin" valueType="num">
                                      <p:cBhvr additive="base">
                                        <p:cTn id="7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00" fill="hold"/>
                                        <p:tgtEl>
                                          <p:spTgt spid="17"/>
                                        </p:tgtEl>
                                        <p:attrNameLst>
                                          <p:attrName>ppt_x</p:attrName>
                                        </p:attrNameLst>
                                      </p:cBhvr>
                                      <p:tavLst>
                                        <p:tav tm="0">
                                          <p:val>
                                            <p:strVal val="#ppt_x"/>
                                          </p:val>
                                        </p:tav>
                                        <p:tav tm="100000">
                                          <p:val>
                                            <p:strVal val="#ppt_x"/>
                                          </p:val>
                                        </p:tav>
                                      </p:tavLst>
                                    </p:anim>
                                    <p:anim calcmode="lin" valueType="num">
                                      <p:cBhvr additive="base">
                                        <p:cTn id="82"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ppt_x"/>
                                          </p:val>
                                        </p:tav>
                                        <p:tav tm="100000">
                                          <p:val>
                                            <p:strVal val="#ppt_x"/>
                                          </p:val>
                                        </p:tav>
                                      </p:tavLst>
                                    </p:anim>
                                    <p:anim calcmode="lin" valueType="num">
                                      <p:cBhvr additive="base">
                                        <p:cTn id="88" dur="500" fill="hold"/>
                                        <p:tgtEl>
                                          <p:spTgt spid="17"/>
                                        </p:tgtEl>
                                        <p:attrNameLst>
                                          <p:attrName>ppt_y</p:attrName>
                                        </p:attrNameLst>
                                      </p:cBhvr>
                                      <p:tavLst>
                                        <p:tav tm="0">
                                          <p:val>
                                            <p:strVal val="1+#ppt_h/2"/>
                                          </p:val>
                                        </p:tav>
                                        <p:tav tm="100000">
                                          <p:val>
                                            <p:strVal val="#ppt_y"/>
                                          </p:val>
                                        </p:tav>
                                      </p:tavLst>
                                    </p:anim>
                                  </p:childTnLst>
                                </p:cTn>
                              </p:par>
                              <p:par>
                                <p:cTn id="89" presetID="2" presetClass="entr" presetSubtype="4" fill="hold" nodeType="with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ppt_x"/>
                                          </p:val>
                                        </p:tav>
                                        <p:tav tm="100000">
                                          <p:val>
                                            <p:strVal val="#ppt_x"/>
                                          </p:val>
                                        </p:tav>
                                      </p:tavLst>
                                    </p:anim>
                                    <p:anim calcmode="lin" valueType="num">
                                      <p:cBhvr additive="base">
                                        <p:cTn id="92" dur="500" fill="hold"/>
                                        <p:tgtEl>
                                          <p:spTgt spid="13"/>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additive="base">
                                        <p:cTn id="95" dur="500" fill="hold"/>
                                        <p:tgtEl>
                                          <p:spTgt spid="16"/>
                                        </p:tgtEl>
                                        <p:attrNameLst>
                                          <p:attrName>ppt_x</p:attrName>
                                        </p:attrNameLst>
                                      </p:cBhvr>
                                      <p:tavLst>
                                        <p:tav tm="0">
                                          <p:val>
                                            <p:strVal val="#ppt_x"/>
                                          </p:val>
                                        </p:tav>
                                        <p:tav tm="100000">
                                          <p:val>
                                            <p:strVal val="#ppt_x"/>
                                          </p:val>
                                        </p:tav>
                                      </p:tavLst>
                                    </p:anim>
                                    <p:anim calcmode="lin" valueType="num">
                                      <p:cBhvr additive="base">
                                        <p:cTn id="9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a:extLst>
              <a:ext uri="{FF2B5EF4-FFF2-40B4-BE49-F238E27FC236}">
                <a16:creationId xmlns:a16="http://schemas.microsoft.com/office/drawing/2014/main" id="{5A4FBFAB-85C1-0075-8CC8-C0D193AA07AE}"/>
              </a:ext>
            </a:extLst>
          </p:cNvPr>
          <p:cNvSpPr>
            <a:spLocks noGrp="1"/>
          </p:cNvSpPr>
          <p:nvPr>
            <p:ph type="sldNum" sz="quarter" idx="4"/>
          </p:nvPr>
        </p:nvSpPr>
        <p:spPr/>
        <p:txBody>
          <a:bodyPr/>
          <a:lstStyle/>
          <a:p>
            <a:pPr algn="r"/>
            <a:fld id="{E56F7BA0-B6EC-4A69-870B-E36CB69C07A3}" type="slidenum">
              <a:rPr lang="de-DE" smtClean="0"/>
              <a:pPr algn="r"/>
              <a:t>28</a:t>
            </a:fld>
            <a:endParaRPr lang="de-DE"/>
          </a:p>
        </p:txBody>
      </p:sp>
      <p:pic>
        <p:nvPicPr>
          <p:cNvPr id="11" name="Grafik 10" descr="Ein Bild, das Text, Screenshot, Website, Person enthält.&#10;&#10;Automatisch generierte Beschreibung">
            <a:extLst>
              <a:ext uri="{FF2B5EF4-FFF2-40B4-BE49-F238E27FC236}">
                <a16:creationId xmlns:a16="http://schemas.microsoft.com/office/drawing/2014/main" id="{953AF12C-83F2-5BC5-2F61-42613665B2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3585" y="109728"/>
            <a:ext cx="8725885" cy="6858000"/>
          </a:xfrm>
          <a:prstGeom prst="rect">
            <a:avLst/>
          </a:prstGeom>
        </p:spPr>
      </p:pic>
    </p:spTree>
    <p:extLst>
      <p:ext uri="{BB962C8B-B14F-4D97-AF65-F5344CB8AC3E}">
        <p14:creationId xmlns:p14="http://schemas.microsoft.com/office/powerpoint/2010/main" val="26013382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42A631A7-9B65-F884-BDCD-8A1145AB344E}"/>
              </a:ext>
            </a:extLst>
          </p:cNvPr>
          <p:cNvPicPr>
            <a:picLocks noGrp="1" noChangeAspect="1"/>
          </p:cNvPicPr>
          <p:nvPr>
            <p:ph idx="1"/>
          </p:nvPr>
        </p:nvPicPr>
        <p:blipFill>
          <a:blip r:embed="rId3"/>
          <a:stretch>
            <a:fillRect/>
          </a:stretch>
        </p:blipFill>
        <p:spPr>
          <a:xfrm>
            <a:off x="483372" y="161432"/>
            <a:ext cx="8842466" cy="6535136"/>
          </a:xfrm>
          <a:prstGeom prst="rect">
            <a:avLst/>
          </a:prstGeom>
        </p:spPr>
      </p:pic>
      <p:sp>
        <p:nvSpPr>
          <p:cNvPr id="4" name="Foliennummernplatzhalter 3">
            <a:extLst>
              <a:ext uri="{FF2B5EF4-FFF2-40B4-BE49-F238E27FC236}">
                <a16:creationId xmlns:a16="http://schemas.microsoft.com/office/drawing/2014/main" id="{33CAEE92-118B-6DA1-FEEB-3A5F4676BA77}"/>
              </a:ext>
            </a:extLst>
          </p:cNvPr>
          <p:cNvSpPr>
            <a:spLocks noGrp="1"/>
          </p:cNvSpPr>
          <p:nvPr>
            <p:ph type="sldNum" sz="quarter" idx="4"/>
          </p:nvPr>
        </p:nvSpPr>
        <p:spPr/>
        <p:txBody>
          <a:bodyPr/>
          <a:lstStyle/>
          <a:p>
            <a:pPr algn="r"/>
            <a:fld id="{E56F7BA0-B6EC-4A69-870B-E36CB69C07A3}" type="slidenum">
              <a:rPr lang="de-DE" smtClean="0">
                <a:solidFill>
                  <a:schemeClr val="tx1"/>
                </a:solidFill>
              </a:rPr>
              <a:pPr algn="r"/>
              <a:t>29</a:t>
            </a:fld>
            <a:endParaRPr lang="de-DE">
              <a:solidFill>
                <a:schemeClr val="tx1"/>
              </a:solidFill>
            </a:endParaRPr>
          </a:p>
        </p:txBody>
      </p:sp>
      <p:sp>
        <p:nvSpPr>
          <p:cNvPr id="2" name="Textfeld 1">
            <a:extLst>
              <a:ext uri="{FF2B5EF4-FFF2-40B4-BE49-F238E27FC236}">
                <a16:creationId xmlns:a16="http://schemas.microsoft.com/office/drawing/2014/main" id="{488D9CAA-F2E6-50F2-298F-754AF0D0AFDB}"/>
              </a:ext>
            </a:extLst>
          </p:cNvPr>
          <p:cNvSpPr txBox="1"/>
          <p:nvPr/>
        </p:nvSpPr>
        <p:spPr>
          <a:xfrm>
            <a:off x="5157216" y="1463040"/>
            <a:ext cx="3413760" cy="369332"/>
          </a:xfrm>
          <a:prstGeom prst="rect">
            <a:avLst/>
          </a:prstGeom>
          <a:noFill/>
        </p:spPr>
        <p:txBody>
          <a:bodyPr wrap="square" rtlCol="0">
            <a:spAutoFit/>
          </a:bodyPr>
          <a:lstStyle/>
          <a:p>
            <a:r>
              <a:rPr lang="de-DE" dirty="0">
                <a:latin typeface="Trebuchet MS" panose="020B0603020202020204" pitchFamily="34" charset="0"/>
              </a:rPr>
              <a:t>Kategorie - Beschreibung</a:t>
            </a:r>
          </a:p>
        </p:txBody>
      </p:sp>
      <p:sp>
        <p:nvSpPr>
          <p:cNvPr id="3" name="Textfeld 2">
            <a:extLst>
              <a:ext uri="{FF2B5EF4-FFF2-40B4-BE49-F238E27FC236}">
                <a16:creationId xmlns:a16="http://schemas.microsoft.com/office/drawing/2014/main" id="{E17B5509-588A-24F7-4271-CB92FD903702}"/>
              </a:ext>
            </a:extLst>
          </p:cNvPr>
          <p:cNvSpPr txBox="1"/>
          <p:nvPr/>
        </p:nvSpPr>
        <p:spPr>
          <a:xfrm>
            <a:off x="5157216" y="1832372"/>
            <a:ext cx="3413760" cy="646331"/>
          </a:xfrm>
          <a:prstGeom prst="rect">
            <a:avLst/>
          </a:prstGeom>
          <a:noFill/>
        </p:spPr>
        <p:txBody>
          <a:bodyPr wrap="square" rtlCol="0">
            <a:spAutoFit/>
          </a:bodyPr>
          <a:lstStyle/>
          <a:p>
            <a:r>
              <a:rPr lang="de-DE" dirty="0">
                <a:latin typeface="Trebuchet MS" panose="020B0603020202020204" pitchFamily="34" charset="0"/>
              </a:rPr>
              <a:t>2 Best-Practice Beispiele pro Kategorie</a:t>
            </a:r>
          </a:p>
        </p:txBody>
      </p:sp>
      <p:sp>
        <p:nvSpPr>
          <p:cNvPr id="6" name="Textfeld 5">
            <a:extLst>
              <a:ext uri="{FF2B5EF4-FFF2-40B4-BE49-F238E27FC236}">
                <a16:creationId xmlns:a16="http://schemas.microsoft.com/office/drawing/2014/main" id="{0289FB98-E677-4590-C539-97FF509C6E71}"/>
              </a:ext>
            </a:extLst>
          </p:cNvPr>
          <p:cNvSpPr txBox="1"/>
          <p:nvPr/>
        </p:nvSpPr>
        <p:spPr>
          <a:xfrm>
            <a:off x="5157216" y="2478703"/>
            <a:ext cx="4328160" cy="369332"/>
          </a:xfrm>
          <a:prstGeom prst="rect">
            <a:avLst/>
          </a:prstGeom>
          <a:noFill/>
        </p:spPr>
        <p:txBody>
          <a:bodyPr wrap="square" rtlCol="0">
            <a:spAutoFit/>
          </a:bodyPr>
          <a:lstStyle/>
          <a:p>
            <a:r>
              <a:rPr lang="de-DE" dirty="0">
                <a:latin typeface="Trebuchet MS" panose="020B0603020202020204" pitchFamily="34" charset="0"/>
              </a:rPr>
              <a:t>Zuordnung SDGs auf Kategorie-Ebene</a:t>
            </a:r>
          </a:p>
        </p:txBody>
      </p:sp>
    </p:spTree>
    <p:extLst>
      <p:ext uri="{BB962C8B-B14F-4D97-AF65-F5344CB8AC3E}">
        <p14:creationId xmlns:p14="http://schemas.microsoft.com/office/powerpoint/2010/main" val="45033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8390658F-0A2A-1A0C-95EA-835EE925FD0F}"/>
              </a:ext>
            </a:extLst>
          </p:cNvPr>
          <p:cNvSpPr>
            <a:spLocks noGrp="1"/>
          </p:cNvSpPr>
          <p:nvPr>
            <p:ph idx="1"/>
          </p:nvPr>
        </p:nvSpPr>
        <p:spPr/>
        <p:txBody>
          <a:bodyPr>
            <a:normAutofit/>
          </a:bodyPr>
          <a:lstStyle/>
          <a:p>
            <a:r>
              <a:rPr lang="de-DE" dirty="0"/>
              <a:t>2008: Start der Initiative GOLDENER BODEN, um gemeinsame Interessen von Gemeinden und Unternehmen zu betonen und den Wissenstransfer in den Mittelpunkt zu stellen!</a:t>
            </a:r>
          </a:p>
          <a:p>
            <a:r>
              <a:rPr lang="de-DE" dirty="0"/>
              <a:t>2008-2013-2019: Durchführung im 5-Jahres-Rhythmus!</a:t>
            </a:r>
          </a:p>
          <a:p>
            <a:r>
              <a:rPr lang="de-DE" dirty="0"/>
              <a:t>2024: Weiterentwicklung – Digitalisierung und Erweiterung des Kriterienkatalogs!</a:t>
            </a:r>
          </a:p>
        </p:txBody>
      </p:sp>
      <p:sp>
        <p:nvSpPr>
          <p:cNvPr id="3" name="Titel 2">
            <a:extLst>
              <a:ext uri="{FF2B5EF4-FFF2-40B4-BE49-F238E27FC236}">
                <a16:creationId xmlns:a16="http://schemas.microsoft.com/office/drawing/2014/main" id="{4DAD80E9-13C7-2C18-A867-FDB12476828B}"/>
              </a:ext>
            </a:extLst>
          </p:cNvPr>
          <p:cNvSpPr>
            <a:spLocks noGrp="1"/>
          </p:cNvSpPr>
          <p:nvPr>
            <p:ph type="title"/>
          </p:nvPr>
        </p:nvSpPr>
        <p:spPr/>
        <p:txBody>
          <a:bodyPr/>
          <a:lstStyle/>
          <a:p>
            <a:r>
              <a:rPr lang="de-DE" dirty="0"/>
              <a:t>Goldener Boden</a:t>
            </a:r>
          </a:p>
        </p:txBody>
      </p:sp>
      <p:sp>
        <p:nvSpPr>
          <p:cNvPr id="4" name="Foliennummernplatzhalter 3">
            <a:extLst>
              <a:ext uri="{FF2B5EF4-FFF2-40B4-BE49-F238E27FC236}">
                <a16:creationId xmlns:a16="http://schemas.microsoft.com/office/drawing/2014/main" id="{4EA65D17-65A1-7020-6CF5-0217D949C031}"/>
              </a:ext>
            </a:extLst>
          </p:cNvPr>
          <p:cNvSpPr>
            <a:spLocks noGrp="1"/>
          </p:cNvSpPr>
          <p:nvPr>
            <p:ph type="sldNum" sz="quarter" idx="4"/>
          </p:nvPr>
        </p:nvSpPr>
        <p:spPr/>
        <p:txBody>
          <a:bodyPr/>
          <a:lstStyle/>
          <a:p>
            <a:pPr algn="r"/>
            <a:fld id="{E56F7BA0-B6EC-4A69-870B-E36CB69C07A3}" type="slidenum">
              <a:rPr lang="de-DE" smtClean="0"/>
              <a:pPr algn="r"/>
              <a:t>3</a:t>
            </a:fld>
            <a:endParaRPr lang="de-DE"/>
          </a:p>
        </p:txBody>
      </p:sp>
    </p:spTree>
    <p:extLst>
      <p:ext uri="{BB962C8B-B14F-4D97-AF65-F5344CB8AC3E}">
        <p14:creationId xmlns:p14="http://schemas.microsoft.com/office/powerpoint/2010/main" val="2696413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nhaltsplatzhalter 4">
            <a:extLst>
              <a:ext uri="{FF2B5EF4-FFF2-40B4-BE49-F238E27FC236}">
                <a16:creationId xmlns:a16="http://schemas.microsoft.com/office/drawing/2014/main" id="{74910CC6-36F5-D2A7-D371-4F94D13B6ED5}"/>
              </a:ext>
            </a:extLst>
          </p:cNvPr>
          <p:cNvPicPr>
            <a:picLocks noGrp="1" noChangeAspect="1"/>
          </p:cNvPicPr>
          <p:nvPr>
            <p:ph idx="1"/>
          </p:nvPr>
        </p:nvPicPr>
        <p:blipFill>
          <a:blip r:embed="rId3"/>
          <a:stretch>
            <a:fillRect/>
          </a:stretch>
        </p:blipFill>
        <p:spPr>
          <a:xfrm>
            <a:off x="1207008" y="359111"/>
            <a:ext cx="7845689" cy="6362364"/>
          </a:xfrm>
          <a:prstGeom prst="rect">
            <a:avLst/>
          </a:prstGeom>
        </p:spPr>
      </p:pic>
      <p:sp>
        <p:nvSpPr>
          <p:cNvPr id="4" name="Foliennummernplatzhalter 3">
            <a:extLst>
              <a:ext uri="{FF2B5EF4-FFF2-40B4-BE49-F238E27FC236}">
                <a16:creationId xmlns:a16="http://schemas.microsoft.com/office/drawing/2014/main" id="{387E1BA0-BA28-84BE-4F6D-11496AE0EE8A}"/>
              </a:ext>
            </a:extLst>
          </p:cNvPr>
          <p:cNvSpPr>
            <a:spLocks noGrp="1"/>
          </p:cNvSpPr>
          <p:nvPr>
            <p:ph type="sldNum" sz="quarter" idx="4"/>
          </p:nvPr>
        </p:nvSpPr>
        <p:spPr/>
        <p:txBody>
          <a:bodyPr/>
          <a:lstStyle/>
          <a:p>
            <a:pPr algn="r"/>
            <a:fld id="{E56F7BA0-B6EC-4A69-870B-E36CB69C07A3}" type="slidenum">
              <a:rPr lang="de-DE" smtClean="0">
                <a:solidFill>
                  <a:schemeClr val="tx1"/>
                </a:solidFill>
              </a:rPr>
              <a:pPr algn="r"/>
              <a:t>30</a:t>
            </a:fld>
            <a:endParaRPr lang="de-DE">
              <a:solidFill>
                <a:schemeClr val="tx1"/>
              </a:solidFill>
            </a:endParaRPr>
          </a:p>
        </p:txBody>
      </p:sp>
      <p:sp>
        <p:nvSpPr>
          <p:cNvPr id="2" name="Textfeld 1">
            <a:extLst>
              <a:ext uri="{FF2B5EF4-FFF2-40B4-BE49-F238E27FC236}">
                <a16:creationId xmlns:a16="http://schemas.microsoft.com/office/drawing/2014/main" id="{431F4ECD-A901-3E5D-8B17-DEF08F8D523D}"/>
              </a:ext>
            </a:extLst>
          </p:cNvPr>
          <p:cNvSpPr txBox="1"/>
          <p:nvPr/>
        </p:nvSpPr>
        <p:spPr>
          <a:xfrm>
            <a:off x="5023104" y="1665256"/>
            <a:ext cx="4328160" cy="369332"/>
          </a:xfrm>
          <a:prstGeom prst="rect">
            <a:avLst/>
          </a:prstGeom>
          <a:noFill/>
        </p:spPr>
        <p:txBody>
          <a:bodyPr wrap="square" rtlCol="0">
            <a:spAutoFit/>
          </a:bodyPr>
          <a:lstStyle/>
          <a:p>
            <a:r>
              <a:rPr lang="de-DE" dirty="0">
                <a:latin typeface="Trebuchet MS" panose="020B0603020202020204" pitchFamily="34" charset="0"/>
              </a:rPr>
              <a:t>Ein Projekt vorstellen</a:t>
            </a:r>
          </a:p>
        </p:txBody>
      </p:sp>
      <p:sp>
        <p:nvSpPr>
          <p:cNvPr id="3" name="Textfeld 2">
            <a:extLst>
              <a:ext uri="{FF2B5EF4-FFF2-40B4-BE49-F238E27FC236}">
                <a16:creationId xmlns:a16="http://schemas.microsoft.com/office/drawing/2014/main" id="{6CA32119-CEBA-3BCB-C5BA-1A46A0175113}"/>
              </a:ext>
            </a:extLst>
          </p:cNvPr>
          <p:cNvSpPr txBox="1"/>
          <p:nvPr/>
        </p:nvSpPr>
        <p:spPr>
          <a:xfrm>
            <a:off x="5023104" y="2034588"/>
            <a:ext cx="4328160" cy="369332"/>
          </a:xfrm>
          <a:prstGeom prst="rect">
            <a:avLst/>
          </a:prstGeom>
          <a:noFill/>
        </p:spPr>
        <p:txBody>
          <a:bodyPr wrap="square" rtlCol="0">
            <a:spAutoFit/>
          </a:bodyPr>
          <a:lstStyle/>
          <a:p>
            <a:r>
              <a:rPr lang="de-DE" dirty="0">
                <a:latin typeface="Trebuchet MS" panose="020B0603020202020204" pitchFamily="34" charset="0"/>
              </a:rPr>
              <a:t>Zusatzpunkte holen</a:t>
            </a:r>
          </a:p>
        </p:txBody>
      </p:sp>
      <p:sp>
        <p:nvSpPr>
          <p:cNvPr id="6" name="Textfeld 5">
            <a:extLst>
              <a:ext uri="{FF2B5EF4-FFF2-40B4-BE49-F238E27FC236}">
                <a16:creationId xmlns:a16="http://schemas.microsoft.com/office/drawing/2014/main" id="{5E5DAF39-DC06-F2BB-303D-2BB0347F0179}"/>
              </a:ext>
            </a:extLst>
          </p:cNvPr>
          <p:cNvSpPr txBox="1"/>
          <p:nvPr/>
        </p:nvSpPr>
        <p:spPr>
          <a:xfrm>
            <a:off x="5023104" y="2403920"/>
            <a:ext cx="4328160" cy="369332"/>
          </a:xfrm>
          <a:prstGeom prst="rect">
            <a:avLst/>
          </a:prstGeom>
          <a:noFill/>
        </p:spPr>
        <p:txBody>
          <a:bodyPr wrap="square" rtlCol="0">
            <a:spAutoFit/>
          </a:bodyPr>
          <a:lstStyle/>
          <a:p>
            <a:r>
              <a:rPr lang="de-DE" dirty="0">
                <a:latin typeface="Trebuchet MS" panose="020B0603020202020204" pitchFamily="34" charset="0"/>
              </a:rPr>
              <a:t>Ideen sammeln </a:t>
            </a:r>
          </a:p>
        </p:txBody>
      </p:sp>
      <p:sp>
        <p:nvSpPr>
          <p:cNvPr id="7" name="Textfeld 6">
            <a:extLst>
              <a:ext uri="{FF2B5EF4-FFF2-40B4-BE49-F238E27FC236}">
                <a16:creationId xmlns:a16="http://schemas.microsoft.com/office/drawing/2014/main" id="{D778D790-677A-479C-2C54-153E3B7E8933}"/>
              </a:ext>
            </a:extLst>
          </p:cNvPr>
          <p:cNvSpPr txBox="1"/>
          <p:nvPr/>
        </p:nvSpPr>
        <p:spPr>
          <a:xfrm>
            <a:off x="5023104" y="2879068"/>
            <a:ext cx="4328160" cy="923330"/>
          </a:xfrm>
          <a:prstGeom prst="rect">
            <a:avLst/>
          </a:prstGeom>
          <a:noFill/>
        </p:spPr>
        <p:txBody>
          <a:bodyPr wrap="square" rtlCol="0">
            <a:spAutoFit/>
          </a:bodyPr>
          <a:lstStyle/>
          <a:p>
            <a:r>
              <a:rPr lang="de-DE" dirty="0">
                <a:latin typeface="Trebuchet MS" panose="020B0603020202020204" pitchFamily="34" charset="0"/>
              </a:rPr>
              <a:t>Mit Unterstützung der Regionalstellen vernetzen, austauschen und weiterentwickeln</a:t>
            </a:r>
          </a:p>
        </p:txBody>
      </p:sp>
      <p:sp>
        <p:nvSpPr>
          <p:cNvPr id="8" name="Textfeld 7">
            <a:extLst>
              <a:ext uri="{FF2B5EF4-FFF2-40B4-BE49-F238E27FC236}">
                <a16:creationId xmlns:a16="http://schemas.microsoft.com/office/drawing/2014/main" id="{7C6F2284-B31C-36E0-E4B4-5443C9B2496D}"/>
              </a:ext>
            </a:extLst>
          </p:cNvPr>
          <p:cNvSpPr txBox="1"/>
          <p:nvPr/>
        </p:nvSpPr>
        <p:spPr>
          <a:xfrm>
            <a:off x="5023104" y="3908214"/>
            <a:ext cx="4328160" cy="369332"/>
          </a:xfrm>
          <a:prstGeom prst="rect">
            <a:avLst/>
          </a:prstGeom>
          <a:noFill/>
        </p:spPr>
        <p:txBody>
          <a:bodyPr wrap="square" rtlCol="0">
            <a:spAutoFit/>
          </a:bodyPr>
          <a:lstStyle/>
          <a:p>
            <a:r>
              <a:rPr lang="de-DE" dirty="0">
                <a:latin typeface="Trebuchet MS" panose="020B0603020202020204" pitchFamily="34" charset="0"/>
              </a:rPr>
              <a:t>Laufende Nutzung des Online-Tools</a:t>
            </a:r>
          </a:p>
        </p:txBody>
      </p:sp>
    </p:spTree>
    <p:extLst>
      <p:ext uri="{BB962C8B-B14F-4D97-AF65-F5344CB8AC3E}">
        <p14:creationId xmlns:p14="http://schemas.microsoft.com/office/powerpoint/2010/main" val="592387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P spid="7"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67229E-FE86-F1BE-093D-5A041E0A74C9}"/>
              </a:ext>
            </a:extLst>
          </p:cNvPr>
          <p:cNvSpPr>
            <a:spLocks noGrp="1"/>
          </p:cNvSpPr>
          <p:nvPr>
            <p:ph idx="1"/>
          </p:nvPr>
        </p:nvSpPr>
        <p:spPr>
          <a:xfrm>
            <a:off x="838199" y="1606169"/>
            <a:ext cx="9720000" cy="4351338"/>
          </a:xfrm>
        </p:spPr>
        <p:txBody>
          <a:bodyPr>
            <a:noAutofit/>
          </a:bodyPr>
          <a:lstStyle/>
          <a:p>
            <a:pPr>
              <a:lnSpc>
                <a:spcPct val="100000"/>
              </a:lnSpc>
              <a:spcBef>
                <a:spcPts val="300"/>
              </a:spcBef>
            </a:pPr>
            <a:r>
              <a:rPr lang="de-DE" sz="2000" dirty="0"/>
              <a:t>Digitalisierung des Fragebogens</a:t>
            </a:r>
          </a:p>
          <a:p>
            <a:pPr>
              <a:lnSpc>
                <a:spcPct val="100000"/>
              </a:lnSpc>
              <a:spcBef>
                <a:spcPts val="300"/>
              </a:spcBef>
            </a:pPr>
            <a:r>
              <a:rPr lang="de-DE" sz="2000" dirty="0"/>
              <a:t>Erweiterung der Kriterien für eine nachhaltige Standortentwicklung</a:t>
            </a:r>
          </a:p>
          <a:p>
            <a:pPr>
              <a:lnSpc>
                <a:spcPct val="100000"/>
              </a:lnSpc>
              <a:spcBef>
                <a:spcPts val="300"/>
              </a:spcBef>
            </a:pPr>
            <a:r>
              <a:rPr lang="de-DE" sz="2000" dirty="0"/>
              <a:t>Einbindung bzw. Zuordnung SDGs</a:t>
            </a:r>
          </a:p>
          <a:p>
            <a:pPr>
              <a:lnSpc>
                <a:spcPct val="100000"/>
              </a:lnSpc>
              <a:spcBef>
                <a:spcPts val="300"/>
              </a:spcBef>
            </a:pPr>
            <a:r>
              <a:rPr lang="de-DE" sz="2000" dirty="0">
                <a:solidFill>
                  <a:schemeClr val="tx1"/>
                </a:solidFill>
              </a:rPr>
              <a:t>Best-Practice Beispiele </a:t>
            </a:r>
            <a:r>
              <a:rPr lang="de-DE" sz="2000" dirty="0"/>
              <a:t>aus den Gemeinden</a:t>
            </a:r>
          </a:p>
          <a:p>
            <a:pPr>
              <a:lnSpc>
                <a:spcPct val="100000"/>
              </a:lnSpc>
              <a:spcBef>
                <a:spcPts val="300"/>
              </a:spcBef>
            </a:pPr>
            <a:r>
              <a:rPr lang="de-DE" sz="2000" dirty="0"/>
              <a:t>Einfaches und aussagekräftiges Mapping der Kriterien nach Multiple Choice System  </a:t>
            </a:r>
            <a:r>
              <a:rPr lang="de-DE" sz="2000" dirty="0">
                <a:solidFill>
                  <a:schemeClr val="tx1"/>
                </a:solidFill>
              </a:rPr>
              <a:t>+</a:t>
            </a:r>
            <a:r>
              <a:rPr lang="de-DE" sz="2000" dirty="0">
                <a:solidFill>
                  <a:srgbClr val="FF0000"/>
                </a:solidFill>
              </a:rPr>
              <a:t> </a:t>
            </a:r>
            <a:r>
              <a:rPr lang="de-DE" sz="2000" dirty="0"/>
              <a:t>Visualisierung der Ergebnisse </a:t>
            </a:r>
          </a:p>
          <a:p>
            <a:pPr>
              <a:lnSpc>
                <a:spcPct val="100000"/>
              </a:lnSpc>
              <a:spcBef>
                <a:spcPts val="300"/>
              </a:spcBef>
            </a:pPr>
            <a:r>
              <a:rPr lang="de-DE" sz="2000" dirty="0"/>
              <a:t>Besondere Stärken und Potenziale sichtbar machen</a:t>
            </a:r>
          </a:p>
          <a:p>
            <a:pPr>
              <a:lnSpc>
                <a:spcPct val="100000"/>
              </a:lnSpc>
              <a:spcBef>
                <a:spcPts val="300"/>
              </a:spcBef>
            </a:pPr>
            <a:r>
              <a:rPr lang="de-DE" sz="2000" dirty="0"/>
              <a:t>Möglichkeit der Darstellung innovativer Projekte – dadurch Austausch und Vernetzung</a:t>
            </a:r>
          </a:p>
          <a:p>
            <a:pPr>
              <a:lnSpc>
                <a:spcPct val="100000"/>
              </a:lnSpc>
              <a:spcBef>
                <a:spcPts val="300"/>
              </a:spcBef>
            </a:pPr>
            <a:r>
              <a:rPr lang="de-DE" sz="2000" dirty="0"/>
              <a:t>Durchgängige Nutzung des Tools zur Orientierung und Verfolgung der Fortschritte</a:t>
            </a:r>
          </a:p>
          <a:p>
            <a:pPr>
              <a:lnSpc>
                <a:spcPct val="100000"/>
              </a:lnSpc>
              <a:spcBef>
                <a:spcPts val="300"/>
              </a:spcBef>
            </a:pPr>
            <a:r>
              <a:rPr lang="de-DE" sz="2000" dirty="0"/>
              <a:t>Auswertung der Initiativen und Projekte pro Gemeinde als Word-Dokument, z.B.: für Einreichung SDG-Award</a:t>
            </a:r>
          </a:p>
        </p:txBody>
      </p:sp>
      <p:sp>
        <p:nvSpPr>
          <p:cNvPr id="3" name="Titel 2">
            <a:extLst>
              <a:ext uri="{FF2B5EF4-FFF2-40B4-BE49-F238E27FC236}">
                <a16:creationId xmlns:a16="http://schemas.microsoft.com/office/drawing/2014/main" id="{AE803625-486B-5F1D-41AF-EA175A24ABEF}"/>
              </a:ext>
            </a:extLst>
          </p:cNvPr>
          <p:cNvSpPr>
            <a:spLocks noGrp="1"/>
          </p:cNvSpPr>
          <p:nvPr>
            <p:ph type="title"/>
          </p:nvPr>
        </p:nvSpPr>
        <p:spPr/>
        <p:txBody>
          <a:bodyPr/>
          <a:lstStyle/>
          <a:p>
            <a:r>
              <a:rPr lang="de-DE" dirty="0"/>
              <a:t>Goldener Boden 2024 </a:t>
            </a:r>
          </a:p>
        </p:txBody>
      </p:sp>
      <p:sp>
        <p:nvSpPr>
          <p:cNvPr id="4" name="Foliennummernplatzhalter 3">
            <a:extLst>
              <a:ext uri="{FF2B5EF4-FFF2-40B4-BE49-F238E27FC236}">
                <a16:creationId xmlns:a16="http://schemas.microsoft.com/office/drawing/2014/main" id="{D2E772F3-273A-ABBC-81C6-B1054726A5F9}"/>
              </a:ext>
            </a:extLst>
          </p:cNvPr>
          <p:cNvSpPr>
            <a:spLocks noGrp="1"/>
          </p:cNvSpPr>
          <p:nvPr>
            <p:ph type="sldNum" sz="quarter" idx="4"/>
          </p:nvPr>
        </p:nvSpPr>
        <p:spPr/>
        <p:txBody>
          <a:bodyPr/>
          <a:lstStyle/>
          <a:p>
            <a:pPr algn="r"/>
            <a:fld id="{E56F7BA0-B6EC-4A69-870B-E36CB69C07A3}" type="slidenum">
              <a:rPr lang="de-DE" smtClean="0"/>
              <a:pPr algn="r"/>
              <a:t>31</a:t>
            </a:fld>
            <a:endParaRPr lang="de-DE"/>
          </a:p>
        </p:txBody>
      </p:sp>
    </p:spTree>
    <p:extLst>
      <p:ext uri="{BB962C8B-B14F-4D97-AF65-F5344CB8AC3E}">
        <p14:creationId xmlns:p14="http://schemas.microsoft.com/office/powerpoint/2010/main" val="2027278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 calcmode="lin" valueType="num">
                                      <p:cBhvr additive="base">
                                        <p:cTn id="3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6" end="6"/>
                                            </p:txEl>
                                          </p:spTgt>
                                        </p:tgtEl>
                                        <p:attrNameLst>
                                          <p:attrName>style.visibility</p:attrName>
                                        </p:attrNameLst>
                                      </p:cBhvr>
                                      <p:to>
                                        <p:strVal val="visible"/>
                                      </p:to>
                                    </p:set>
                                    <p:anim calcmode="lin" valueType="num">
                                      <p:cBhvr additive="base">
                                        <p:cTn id="4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 calcmode="lin" valueType="num">
                                      <p:cBhvr additive="base">
                                        <p:cTn id="49"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
                                            <p:txEl>
                                              <p:pRg st="8" end="8"/>
                                            </p:txEl>
                                          </p:spTgt>
                                        </p:tgtEl>
                                        <p:attrNameLst>
                                          <p:attrName>style.visibility</p:attrName>
                                        </p:attrNameLst>
                                      </p:cBhvr>
                                      <p:to>
                                        <p:strVal val="visible"/>
                                      </p:to>
                                    </p:set>
                                    <p:anim calcmode="lin" valueType="num">
                                      <p:cBhvr additive="base">
                                        <p:cTn id="5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DCB5B4E8-6C68-D977-B18A-B47410465A42}"/>
              </a:ext>
            </a:extLst>
          </p:cNvPr>
          <p:cNvSpPr>
            <a:spLocks noGrp="1"/>
          </p:cNvSpPr>
          <p:nvPr>
            <p:ph idx="1"/>
          </p:nvPr>
        </p:nvSpPr>
        <p:spPr>
          <a:xfrm>
            <a:off x="838199" y="1825625"/>
            <a:ext cx="10472058" cy="4351338"/>
          </a:xfrm>
        </p:spPr>
        <p:txBody>
          <a:bodyPr>
            <a:normAutofit fontScale="92500"/>
          </a:bodyPr>
          <a:lstStyle/>
          <a:p>
            <a:r>
              <a:rPr lang="de-AT" dirty="0"/>
              <a:t>Gefördert werden Beratungsprojekte zum Themenbereich Nachhaltigkeit (siehe Infos – Seiten) und in denen die zu setzenden Maßnahmen über die gesetzlichen Mindeststandards hinausgehen.</a:t>
            </a:r>
          </a:p>
          <a:p>
            <a:r>
              <a:rPr lang="de-AT" dirty="0"/>
              <a:t>Jeder Standort hat einmalig die Möglichkeit, zumindest eine Impulsberatung (themenunabhängig) zu beantragen.</a:t>
            </a:r>
          </a:p>
          <a:p>
            <a:pPr marL="0" indent="0">
              <a:buNone/>
            </a:pPr>
            <a:r>
              <a:rPr lang="de-AT" dirty="0"/>
              <a:t>    (Förderquote 70%, max. 18 Beratungsstunden zu € 100,-)</a:t>
            </a:r>
          </a:p>
          <a:p>
            <a:r>
              <a:rPr lang="de-AT" dirty="0"/>
              <a:t>Alle Infos auf </a:t>
            </a:r>
          </a:p>
          <a:p>
            <a:pPr lvl="1"/>
            <a:r>
              <a:rPr lang="de-AT" dirty="0"/>
              <a:t>win.steiermark.at  (Unterpunkt Förderungen)</a:t>
            </a:r>
          </a:p>
          <a:p>
            <a:pPr lvl="1"/>
            <a:r>
              <a:rPr lang="de-AT" dirty="0"/>
              <a:t>Wirtschaftsinitiative Nachhaltige Steiermark (WIN) – WKO</a:t>
            </a:r>
          </a:p>
          <a:p>
            <a:pPr marL="457200" lvl="1" indent="0">
              <a:buNone/>
            </a:pPr>
            <a:r>
              <a:rPr lang="de-AT" sz="2000" dirty="0"/>
              <a:t>     </a:t>
            </a:r>
            <a:r>
              <a:rPr lang="de-AT" sz="2000" dirty="0">
                <a:hlinkClick r:id="rId2"/>
              </a:rPr>
              <a:t>https://www.wko.at/foerderungen/wirtschaftsinitiative-nachhaltigkeit-steiermark</a:t>
            </a:r>
            <a:endParaRPr lang="de-AT" sz="2000" dirty="0"/>
          </a:p>
          <a:p>
            <a:pPr marL="457200" lvl="1" indent="0">
              <a:buNone/>
            </a:pPr>
            <a:endParaRPr lang="de-AT" sz="2000" dirty="0"/>
          </a:p>
          <a:p>
            <a:endParaRPr lang="de-AT" dirty="0"/>
          </a:p>
        </p:txBody>
      </p:sp>
      <p:sp>
        <p:nvSpPr>
          <p:cNvPr id="3" name="Titel 2">
            <a:extLst>
              <a:ext uri="{FF2B5EF4-FFF2-40B4-BE49-F238E27FC236}">
                <a16:creationId xmlns:a16="http://schemas.microsoft.com/office/drawing/2014/main" id="{A4BB436D-3310-8C93-0337-6FFC5C50FF46}"/>
              </a:ext>
            </a:extLst>
          </p:cNvPr>
          <p:cNvSpPr>
            <a:spLocks noGrp="1"/>
          </p:cNvSpPr>
          <p:nvPr>
            <p:ph type="title"/>
          </p:nvPr>
        </p:nvSpPr>
        <p:spPr>
          <a:xfrm>
            <a:off x="839787" y="365125"/>
            <a:ext cx="9849983" cy="1325563"/>
          </a:xfrm>
        </p:spPr>
        <p:txBody>
          <a:bodyPr/>
          <a:lstStyle/>
          <a:p>
            <a:r>
              <a:rPr lang="de-AT" dirty="0"/>
              <a:t>Wirtschaftsinitiative Nachhaltige Steiermark - WIN</a:t>
            </a:r>
          </a:p>
        </p:txBody>
      </p:sp>
      <p:sp>
        <p:nvSpPr>
          <p:cNvPr id="4" name="Foliennummernplatzhalter 3">
            <a:extLst>
              <a:ext uri="{FF2B5EF4-FFF2-40B4-BE49-F238E27FC236}">
                <a16:creationId xmlns:a16="http://schemas.microsoft.com/office/drawing/2014/main" id="{8FC0FD7F-0262-E757-94FA-ECDCFE2DEFE8}"/>
              </a:ext>
            </a:extLst>
          </p:cNvPr>
          <p:cNvSpPr>
            <a:spLocks noGrp="1"/>
          </p:cNvSpPr>
          <p:nvPr>
            <p:ph type="sldNum" sz="quarter" idx="4"/>
          </p:nvPr>
        </p:nvSpPr>
        <p:spPr/>
        <p:txBody>
          <a:bodyPr/>
          <a:lstStyle/>
          <a:p>
            <a:pPr algn="r"/>
            <a:fld id="{E56F7BA0-B6EC-4A69-870B-E36CB69C07A3}" type="slidenum">
              <a:rPr lang="de-DE" smtClean="0"/>
              <a:pPr algn="r"/>
              <a:t>32</a:t>
            </a:fld>
            <a:endParaRPr lang="de-DE"/>
          </a:p>
        </p:txBody>
      </p:sp>
    </p:spTree>
    <p:extLst>
      <p:ext uri="{BB962C8B-B14F-4D97-AF65-F5344CB8AC3E}">
        <p14:creationId xmlns:p14="http://schemas.microsoft.com/office/powerpoint/2010/main" val="18042861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B04CE5F-F848-E633-3B91-DDDBD95034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19362" y="3649569"/>
            <a:ext cx="4184638" cy="2958353"/>
          </a:xfrm>
          <a:prstGeom prst="rect">
            <a:avLst/>
          </a:prstGeom>
        </p:spPr>
      </p:pic>
      <p:sp>
        <p:nvSpPr>
          <p:cNvPr id="10" name="Titel 9"/>
          <p:cNvSpPr>
            <a:spLocks noGrp="1"/>
          </p:cNvSpPr>
          <p:nvPr>
            <p:ph type="ctrTitle"/>
          </p:nvPr>
        </p:nvSpPr>
        <p:spPr>
          <a:xfrm>
            <a:off x="851647" y="121253"/>
            <a:ext cx="9798424" cy="2387600"/>
          </a:xfrm>
        </p:spPr>
        <p:txBody>
          <a:bodyPr>
            <a:normAutofit/>
          </a:bodyPr>
          <a:lstStyle/>
          <a:p>
            <a:r>
              <a:rPr lang="de-DE" sz="4400" dirty="0"/>
              <a:t>Herzlichen Dank für Ihre Aufmerksamkeit</a:t>
            </a:r>
          </a:p>
        </p:txBody>
      </p:sp>
      <p:sp>
        <p:nvSpPr>
          <p:cNvPr id="11" name="Untertitel 10"/>
          <p:cNvSpPr>
            <a:spLocks noGrp="1"/>
          </p:cNvSpPr>
          <p:nvPr>
            <p:ph type="subTitle" idx="1"/>
          </p:nvPr>
        </p:nvSpPr>
        <p:spPr/>
        <p:txBody>
          <a:bodyPr/>
          <a:lstStyle/>
          <a:p>
            <a:r>
              <a:rPr lang="de-DE" dirty="0">
                <a:solidFill>
                  <a:schemeClr val="tx1"/>
                </a:solidFill>
              </a:rPr>
              <a:t>Ansprechpartner Projekt Goldener Boden:</a:t>
            </a:r>
          </a:p>
        </p:txBody>
      </p:sp>
      <p:sp>
        <p:nvSpPr>
          <p:cNvPr id="12" name="Textplatzhalter 11"/>
          <p:cNvSpPr>
            <a:spLocks noGrp="1"/>
          </p:cNvSpPr>
          <p:nvPr>
            <p:ph type="body" sz="quarter" idx="13"/>
          </p:nvPr>
        </p:nvSpPr>
        <p:spPr>
          <a:xfrm>
            <a:off x="2424227" y="4256688"/>
            <a:ext cx="8339137" cy="1612955"/>
          </a:xfrm>
        </p:spPr>
        <p:txBody>
          <a:bodyPr>
            <a:normAutofit/>
          </a:bodyPr>
          <a:lstStyle/>
          <a:p>
            <a:r>
              <a:rPr lang="de-DE" dirty="0"/>
              <a:t>Stefan Helmreich</a:t>
            </a:r>
            <a:r>
              <a:rPr lang="de-DE" dirty="0">
                <a:solidFill>
                  <a:schemeClr val="tx1"/>
                </a:solidFill>
              </a:rPr>
              <a:t>,</a:t>
            </a:r>
            <a:r>
              <a:rPr lang="de-DE" dirty="0"/>
              <a:t> MBA</a:t>
            </a:r>
          </a:p>
          <a:p>
            <a:r>
              <a:rPr lang="de-DE" dirty="0"/>
              <a:t>T. 0316/601-450</a:t>
            </a:r>
          </a:p>
          <a:p>
            <a:r>
              <a:rPr lang="de-DE" dirty="0"/>
              <a:t>E. goldenerboden@wkstmk.at</a:t>
            </a:r>
          </a:p>
        </p:txBody>
      </p:sp>
    </p:spTree>
    <p:extLst>
      <p:ext uri="{BB962C8B-B14F-4D97-AF65-F5344CB8AC3E}">
        <p14:creationId xmlns:p14="http://schemas.microsoft.com/office/powerpoint/2010/main" val="15035992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1ADEF780-E4D3-8577-3D86-B00A5DEF0F66}"/>
              </a:ext>
            </a:extLst>
          </p:cNvPr>
          <p:cNvSpPr>
            <a:spLocks noGrp="1"/>
          </p:cNvSpPr>
          <p:nvPr>
            <p:ph idx="1"/>
          </p:nvPr>
        </p:nvSpPr>
        <p:spPr/>
        <p:txBody>
          <a:bodyPr/>
          <a:lstStyle/>
          <a:p>
            <a:pPr>
              <a:lnSpc>
                <a:spcPct val="120000"/>
              </a:lnSpc>
            </a:pPr>
            <a:r>
              <a:rPr lang="de-DE" sz="2400" dirty="0">
                <a:cs typeface="Traditional Arabic" panose="020F0502020204030204" pitchFamily="18" charset="-78"/>
              </a:rPr>
              <a:t>Wirtschaftsfreundliche Gemeinde mit Fokus auf</a:t>
            </a:r>
          </a:p>
          <a:p>
            <a:pPr lvl="1">
              <a:lnSpc>
                <a:spcPct val="120000"/>
              </a:lnSpc>
            </a:pPr>
            <a:r>
              <a:rPr lang="de-DE" sz="2000" dirty="0">
                <a:cs typeface="Traditional Arabic" panose="020F0502020204030204" pitchFamily="18" charset="-78"/>
              </a:rPr>
              <a:t>Einbindung </a:t>
            </a:r>
            <a:r>
              <a:rPr lang="de-DE" sz="2000" dirty="0" err="1">
                <a:cs typeface="Traditional Arabic" panose="020F0502020204030204" pitchFamily="18" charset="-78"/>
              </a:rPr>
              <a:t>Unternehmer:innen</a:t>
            </a:r>
            <a:r>
              <a:rPr lang="de-DE" sz="2000" dirty="0">
                <a:cs typeface="Traditional Arabic" panose="020F0502020204030204" pitchFamily="18" charset="-78"/>
              </a:rPr>
              <a:t> in Gemeinde (Vertretung Gemeinderat)</a:t>
            </a:r>
          </a:p>
          <a:p>
            <a:pPr lvl="1">
              <a:lnSpc>
                <a:spcPct val="120000"/>
              </a:lnSpc>
            </a:pPr>
            <a:r>
              <a:rPr lang="de-DE" sz="2000" dirty="0">
                <a:cs typeface="Traditional Arabic" panose="020F0502020204030204" pitchFamily="18" charset="-78"/>
              </a:rPr>
              <a:t>Serviceangebot für Unternehmen</a:t>
            </a:r>
          </a:p>
          <a:p>
            <a:pPr lvl="1">
              <a:lnSpc>
                <a:spcPct val="120000"/>
              </a:lnSpc>
            </a:pPr>
            <a:r>
              <a:rPr lang="de-DE" sz="2000" dirty="0">
                <a:cs typeface="Traditional Arabic" panose="020F0502020204030204" pitchFamily="18" charset="-78"/>
              </a:rPr>
              <a:t>Leerflächen- und Flächenmanagement</a:t>
            </a:r>
          </a:p>
          <a:p>
            <a:pPr lvl="1">
              <a:lnSpc>
                <a:spcPct val="120000"/>
              </a:lnSpc>
            </a:pPr>
            <a:r>
              <a:rPr lang="de-DE" sz="2000" dirty="0">
                <a:cs typeface="Traditional Arabic" panose="020F0502020204030204" pitchFamily="18" charset="-78"/>
              </a:rPr>
              <a:t>Förderungen</a:t>
            </a:r>
          </a:p>
          <a:p>
            <a:pPr lvl="1">
              <a:lnSpc>
                <a:spcPct val="120000"/>
              </a:lnSpc>
            </a:pPr>
            <a:r>
              <a:rPr lang="de-DE" sz="2000" dirty="0">
                <a:cs typeface="Traditional Arabic" panose="020F0502020204030204" pitchFamily="18" charset="-78"/>
              </a:rPr>
              <a:t>Öffentliche Vergabe</a:t>
            </a:r>
          </a:p>
          <a:p>
            <a:pPr>
              <a:lnSpc>
                <a:spcPct val="120000"/>
              </a:lnSpc>
            </a:pPr>
            <a:r>
              <a:rPr lang="de-DE" sz="2400" b="1" dirty="0">
                <a:cs typeface="Traditional Arabic" panose="020F0502020204030204" pitchFamily="18" charset="-78"/>
              </a:rPr>
              <a:t>Plus-Kriterien</a:t>
            </a:r>
            <a:r>
              <a:rPr lang="de-DE" sz="2400" dirty="0">
                <a:cs typeface="Traditional Arabic" panose="020F0502020204030204" pitchFamily="18" charset="-78"/>
              </a:rPr>
              <a:t> für </a:t>
            </a:r>
            <a:r>
              <a:rPr lang="de-DE" sz="2400" b="1" dirty="0">
                <a:cs typeface="Traditional Arabic" panose="020F0502020204030204" pitchFamily="18" charset="-78"/>
              </a:rPr>
              <a:t>langfristige und nachhaltige Standortentwicklung</a:t>
            </a:r>
            <a:r>
              <a:rPr lang="de-DE" sz="2400" dirty="0">
                <a:cs typeface="Traditional Arabic" panose="020F0502020204030204" pitchFamily="18" charset="-78"/>
              </a:rPr>
              <a:t> – für ein </a:t>
            </a:r>
            <a:r>
              <a:rPr lang="de-DE" sz="2400" b="1" dirty="0">
                <a:cs typeface="Traditional Arabic" panose="020F0502020204030204" pitchFamily="18" charset="-78"/>
              </a:rPr>
              <a:t>bewusstes Miteinander von Ökonomie, Ökologie und Gesellschaft</a:t>
            </a:r>
          </a:p>
          <a:p>
            <a:pPr marL="0" indent="0">
              <a:buNone/>
            </a:pPr>
            <a:endParaRPr lang="de-DE" dirty="0">
              <a:cs typeface="Traditional Arabic" panose="020F0502020204030204" pitchFamily="18" charset="-78"/>
            </a:endParaRPr>
          </a:p>
        </p:txBody>
      </p:sp>
      <p:sp>
        <p:nvSpPr>
          <p:cNvPr id="3" name="Titel 2">
            <a:extLst>
              <a:ext uri="{FF2B5EF4-FFF2-40B4-BE49-F238E27FC236}">
                <a16:creationId xmlns:a16="http://schemas.microsoft.com/office/drawing/2014/main" id="{F40067BB-8A9F-460D-A9D0-BF9BE9175622}"/>
              </a:ext>
            </a:extLst>
          </p:cNvPr>
          <p:cNvSpPr>
            <a:spLocks noGrp="1"/>
          </p:cNvSpPr>
          <p:nvPr>
            <p:ph type="title"/>
          </p:nvPr>
        </p:nvSpPr>
        <p:spPr/>
        <p:txBody>
          <a:bodyPr/>
          <a:lstStyle/>
          <a:p>
            <a:r>
              <a:rPr lang="de-DE" dirty="0"/>
              <a:t>Goldener Boden 2024 </a:t>
            </a:r>
          </a:p>
        </p:txBody>
      </p:sp>
      <p:sp>
        <p:nvSpPr>
          <p:cNvPr id="4" name="Foliennummernplatzhalter 3">
            <a:extLst>
              <a:ext uri="{FF2B5EF4-FFF2-40B4-BE49-F238E27FC236}">
                <a16:creationId xmlns:a16="http://schemas.microsoft.com/office/drawing/2014/main" id="{629127A3-A490-AEFB-CE7B-EDEE9155F6CE}"/>
              </a:ext>
            </a:extLst>
          </p:cNvPr>
          <p:cNvSpPr>
            <a:spLocks noGrp="1"/>
          </p:cNvSpPr>
          <p:nvPr>
            <p:ph type="sldNum" sz="quarter" idx="4"/>
          </p:nvPr>
        </p:nvSpPr>
        <p:spPr/>
        <p:txBody>
          <a:bodyPr/>
          <a:lstStyle/>
          <a:p>
            <a:pPr algn="r"/>
            <a:fld id="{E56F7BA0-B6EC-4A69-870B-E36CB69C07A3}" type="slidenum">
              <a:rPr lang="de-DE" smtClean="0"/>
              <a:pPr algn="r"/>
              <a:t>4</a:t>
            </a:fld>
            <a:endParaRPr lang="de-DE"/>
          </a:p>
        </p:txBody>
      </p:sp>
    </p:spTree>
    <p:extLst>
      <p:ext uri="{BB962C8B-B14F-4D97-AF65-F5344CB8AC3E}">
        <p14:creationId xmlns:p14="http://schemas.microsoft.com/office/powerpoint/2010/main" val="55134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6" end="6"/>
                                            </p:txEl>
                                          </p:spTgt>
                                        </p:tgtEl>
                                        <p:attrNameLst>
                                          <p:attrName>style.visibility</p:attrName>
                                        </p:attrNameLst>
                                      </p:cBhvr>
                                      <p:to>
                                        <p:strVal val="visible"/>
                                      </p:to>
                                    </p:set>
                                    <p:anim calcmode="lin" valueType="num">
                                      <p:cBhvr additive="base">
                                        <p:cTn id="3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5E969B-1589-0E18-3BC0-407E08D52AFE}"/>
              </a:ext>
            </a:extLst>
          </p:cNvPr>
          <p:cNvSpPr>
            <a:spLocks noGrp="1"/>
          </p:cNvSpPr>
          <p:nvPr>
            <p:ph idx="1"/>
          </p:nvPr>
        </p:nvSpPr>
        <p:spPr/>
        <p:txBody>
          <a:bodyPr>
            <a:normAutofit/>
          </a:bodyPr>
          <a:lstStyle/>
          <a:p>
            <a:pPr>
              <a:lnSpc>
                <a:spcPct val="100000"/>
              </a:lnSpc>
            </a:pPr>
            <a:r>
              <a:rPr lang="de-DE" sz="2400" dirty="0"/>
              <a:t>Die </a:t>
            </a:r>
            <a:r>
              <a:rPr lang="de-DE" sz="2400" b="1" dirty="0"/>
              <a:t>Faktoren für die Entwicklung eines Wirtschaftsstandortes </a:t>
            </a:r>
            <a:r>
              <a:rPr lang="de-DE" sz="2400" dirty="0"/>
              <a:t>sind </a:t>
            </a:r>
            <a:r>
              <a:rPr lang="de-DE" sz="2400" b="1" dirty="0"/>
              <a:t>vielfältig </a:t>
            </a:r>
            <a:r>
              <a:rPr lang="de-DE" sz="2400" dirty="0"/>
              <a:t>– daher Einbindung von Fragestellungen der technischen und sozialen Infrastruktur (*)</a:t>
            </a:r>
          </a:p>
          <a:p>
            <a:pPr>
              <a:lnSpc>
                <a:spcPct val="100000"/>
              </a:lnSpc>
            </a:pPr>
            <a:r>
              <a:rPr lang="de-DE" sz="2400" dirty="0"/>
              <a:t>Verbesserung der </a:t>
            </a:r>
            <a:r>
              <a:rPr lang="de-DE" sz="2400" b="1" dirty="0"/>
              <a:t>technischen Infrastruktur </a:t>
            </a:r>
            <a:r>
              <a:rPr lang="de-DE" sz="2400" dirty="0"/>
              <a:t>(Mobilität, Wasser- und Energiemanagement, Telekommunikation) erhöht die Attraktivität des Standortes für Unternehmen und Schlüsselarbeitskräfte</a:t>
            </a:r>
          </a:p>
          <a:p>
            <a:pPr>
              <a:lnSpc>
                <a:spcPct val="100000"/>
              </a:lnSpc>
            </a:pPr>
            <a:r>
              <a:rPr lang="de-DE" sz="2400" dirty="0"/>
              <a:t>Verbesserung der </a:t>
            </a:r>
            <a:r>
              <a:rPr lang="de-DE" sz="2400" b="1" dirty="0"/>
              <a:t>sozialen Infrastruktur </a:t>
            </a:r>
            <a:r>
              <a:rPr lang="de-DE" sz="2400" dirty="0"/>
              <a:t>(Gesundheit, Kinderbetreuung, sozialer Zusammenhalt) erhöht die Attraktivität des Standortes für Unternehmen und Schlüsselarbeitskräfte</a:t>
            </a:r>
          </a:p>
        </p:txBody>
      </p:sp>
      <p:sp>
        <p:nvSpPr>
          <p:cNvPr id="3" name="Titel 2">
            <a:extLst>
              <a:ext uri="{FF2B5EF4-FFF2-40B4-BE49-F238E27FC236}">
                <a16:creationId xmlns:a16="http://schemas.microsoft.com/office/drawing/2014/main" id="{D6AD1159-E82A-EEB8-727D-192D211B3B17}"/>
              </a:ext>
            </a:extLst>
          </p:cNvPr>
          <p:cNvSpPr>
            <a:spLocks noGrp="1"/>
          </p:cNvSpPr>
          <p:nvPr>
            <p:ph type="title"/>
          </p:nvPr>
        </p:nvSpPr>
        <p:spPr/>
        <p:txBody>
          <a:bodyPr/>
          <a:lstStyle/>
          <a:p>
            <a:r>
              <a:rPr lang="de-DE" dirty="0"/>
              <a:t>Warum? (1)</a:t>
            </a:r>
          </a:p>
        </p:txBody>
      </p:sp>
      <p:sp>
        <p:nvSpPr>
          <p:cNvPr id="4" name="Foliennummernplatzhalter 3">
            <a:extLst>
              <a:ext uri="{FF2B5EF4-FFF2-40B4-BE49-F238E27FC236}">
                <a16:creationId xmlns:a16="http://schemas.microsoft.com/office/drawing/2014/main" id="{D32284CA-8B37-B483-8C97-E0E80796B48E}"/>
              </a:ext>
            </a:extLst>
          </p:cNvPr>
          <p:cNvSpPr>
            <a:spLocks noGrp="1"/>
          </p:cNvSpPr>
          <p:nvPr>
            <p:ph type="sldNum" sz="quarter" idx="4"/>
          </p:nvPr>
        </p:nvSpPr>
        <p:spPr/>
        <p:txBody>
          <a:bodyPr/>
          <a:lstStyle/>
          <a:p>
            <a:pPr algn="r"/>
            <a:fld id="{E56F7BA0-B6EC-4A69-870B-E36CB69C07A3}" type="slidenum">
              <a:rPr lang="de-DE" smtClean="0"/>
              <a:pPr algn="r"/>
              <a:t>5</a:t>
            </a:fld>
            <a:endParaRPr lang="de-DE"/>
          </a:p>
        </p:txBody>
      </p:sp>
      <p:sp>
        <p:nvSpPr>
          <p:cNvPr id="7" name="Textfeld 6">
            <a:extLst>
              <a:ext uri="{FF2B5EF4-FFF2-40B4-BE49-F238E27FC236}">
                <a16:creationId xmlns:a16="http://schemas.microsoft.com/office/drawing/2014/main" id="{C30BC554-C6DC-5D61-144A-1020C8F5D172}"/>
              </a:ext>
            </a:extLst>
          </p:cNvPr>
          <p:cNvSpPr txBox="1"/>
          <p:nvPr/>
        </p:nvSpPr>
        <p:spPr>
          <a:xfrm>
            <a:off x="3316224" y="6130325"/>
            <a:ext cx="8037577" cy="276999"/>
          </a:xfrm>
          <a:prstGeom prst="rect">
            <a:avLst/>
          </a:prstGeom>
          <a:noFill/>
        </p:spPr>
        <p:txBody>
          <a:bodyPr wrap="square" rtlCol="0">
            <a:spAutoFit/>
          </a:bodyPr>
          <a:lstStyle/>
          <a:p>
            <a:r>
              <a:rPr lang="de-DE" sz="1200" dirty="0">
                <a:solidFill>
                  <a:schemeClr val="bg2">
                    <a:lumMod val="25000"/>
                  </a:schemeClr>
                </a:solidFill>
                <a:latin typeface="Trebuchet MS" panose="020B0603020202020204" pitchFamily="34" charset="0"/>
              </a:rPr>
              <a:t>(*) </a:t>
            </a:r>
            <a:r>
              <a:rPr lang="de-DE" sz="1200" dirty="0" err="1">
                <a:solidFill>
                  <a:schemeClr val="bg2">
                    <a:lumMod val="25000"/>
                  </a:schemeClr>
                </a:solidFill>
                <a:latin typeface="Trebuchet MS" panose="020B0603020202020204" pitchFamily="34" charset="0"/>
              </a:rPr>
              <a:t>Landua</a:t>
            </a:r>
            <a:r>
              <a:rPr lang="de-DE" sz="1200" dirty="0">
                <a:solidFill>
                  <a:schemeClr val="bg2">
                    <a:lumMod val="25000"/>
                  </a:schemeClr>
                </a:solidFill>
                <a:latin typeface="Trebuchet MS" panose="020B0603020202020204" pitchFamily="34" charset="0"/>
              </a:rPr>
              <a:t> et al, 2017, Standortfaktoren für Unternehmen – die kommunale Sicht, Deutsches Institut für Urbanistik</a:t>
            </a:r>
          </a:p>
        </p:txBody>
      </p:sp>
    </p:spTree>
    <p:extLst>
      <p:ext uri="{BB962C8B-B14F-4D97-AF65-F5344CB8AC3E}">
        <p14:creationId xmlns:p14="http://schemas.microsoft.com/office/powerpoint/2010/main" val="17303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a:extLst>
              <a:ext uri="{FF2B5EF4-FFF2-40B4-BE49-F238E27FC236}">
                <a16:creationId xmlns:a16="http://schemas.microsoft.com/office/drawing/2014/main" id="{F45E969B-1589-0E18-3BC0-407E08D52AFE}"/>
              </a:ext>
            </a:extLst>
          </p:cNvPr>
          <p:cNvSpPr>
            <a:spLocks noGrp="1"/>
          </p:cNvSpPr>
          <p:nvPr>
            <p:ph idx="1"/>
          </p:nvPr>
        </p:nvSpPr>
        <p:spPr/>
        <p:txBody>
          <a:bodyPr>
            <a:normAutofit lnSpcReduction="10000"/>
          </a:bodyPr>
          <a:lstStyle/>
          <a:p>
            <a:r>
              <a:rPr lang="de-DE" sz="2400" dirty="0"/>
              <a:t>Gemeinden, die ihren nachhaltigen Entwicklungspfad skizziere</a:t>
            </a:r>
            <a:r>
              <a:rPr lang="de-DE" sz="2400" dirty="0">
                <a:solidFill>
                  <a:schemeClr val="tx1"/>
                </a:solidFill>
              </a:rPr>
              <a:t>n, </a:t>
            </a:r>
            <a:r>
              <a:rPr lang="de-DE" sz="2400" dirty="0"/>
              <a:t>werden attraktiver für Zuzug und hoch qualifizierte </a:t>
            </a:r>
            <a:r>
              <a:rPr lang="de-DE" sz="2400" dirty="0" err="1"/>
              <a:t>Bewohner:innen</a:t>
            </a:r>
            <a:endParaRPr lang="de-DE" sz="2400" dirty="0"/>
          </a:p>
          <a:p>
            <a:r>
              <a:rPr lang="de-DE" sz="2400" dirty="0"/>
              <a:t>Eine enge Zusammenarbeit von Wirtschaft und Gemeinden </a:t>
            </a:r>
            <a:r>
              <a:rPr lang="de-DE" sz="2400" dirty="0">
                <a:solidFill>
                  <a:schemeClr val="tx1"/>
                </a:solidFill>
              </a:rPr>
              <a:t>ermöglicht Win-win-Projekte </a:t>
            </a:r>
            <a:r>
              <a:rPr lang="de-DE" sz="2400" dirty="0"/>
              <a:t>für Umwelt/Gesellschaft und Ökonomie</a:t>
            </a:r>
          </a:p>
          <a:p>
            <a:r>
              <a:rPr lang="de-DE" sz="2400" dirty="0"/>
              <a:t>Die Kooperation von Unternehmen, Gemeinden und Regionalstellen erleichtern die zunehmend geforderte Transparenz der nichtfinanziellen Berichterstattung = Nachhaltigkeitsberichterstattung</a:t>
            </a:r>
          </a:p>
          <a:p>
            <a:r>
              <a:rPr lang="de-DE" sz="2400" dirty="0"/>
              <a:t>Hohe Schnittmenge dieser Themen mit </a:t>
            </a:r>
            <a:r>
              <a:rPr lang="de-DE" sz="2400" dirty="0" err="1"/>
              <a:t>Sustainable</a:t>
            </a:r>
            <a:r>
              <a:rPr lang="de-DE" sz="2400" dirty="0"/>
              <a:t> Development Goals (SDGs) bei entsprechender Berücksichtigung nachhaltiger Kriterien</a:t>
            </a:r>
          </a:p>
          <a:p>
            <a:endParaRPr lang="de-DE" sz="2400" dirty="0"/>
          </a:p>
        </p:txBody>
      </p:sp>
      <p:sp>
        <p:nvSpPr>
          <p:cNvPr id="3" name="Titel 2">
            <a:extLst>
              <a:ext uri="{FF2B5EF4-FFF2-40B4-BE49-F238E27FC236}">
                <a16:creationId xmlns:a16="http://schemas.microsoft.com/office/drawing/2014/main" id="{D6AD1159-E82A-EEB8-727D-192D211B3B17}"/>
              </a:ext>
            </a:extLst>
          </p:cNvPr>
          <p:cNvSpPr>
            <a:spLocks noGrp="1"/>
          </p:cNvSpPr>
          <p:nvPr>
            <p:ph type="title"/>
          </p:nvPr>
        </p:nvSpPr>
        <p:spPr/>
        <p:txBody>
          <a:bodyPr/>
          <a:lstStyle/>
          <a:p>
            <a:r>
              <a:rPr lang="de-DE" dirty="0"/>
              <a:t>Warum? (2)</a:t>
            </a:r>
          </a:p>
        </p:txBody>
      </p:sp>
      <p:sp>
        <p:nvSpPr>
          <p:cNvPr id="4" name="Foliennummernplatzhalter 3">
            <a:extLst>
              <a:ext uri="{FF2B5EF4-FFF2-40B4-BE49-F238E27FC236}">
                <a16:creationId xmlns:a16="http://schemas.microsoft.com/office/drawing/2014/main" id="{D32284CA-8B37-B483-8C97-E0E80796B48E}"/>
              </a:ext>
            </a:extLst>
          </p:cNvPr>
          <p:cNvSpPr>
            <a:spLocks noGrp="1"/>
          </p:cNvSpPr>
          <p:nvPr>
            <p:ph type="sldNum" sz="quarter" idx="4"/>
          </p:nvPr>
        </p:nvSpPr>
        <p:spPr/>
        <p:txBody>
          <a:bodyPr/>
          <a:lstStyle/>
          <a:p>
            <a:pPr algn="r"/>
            <a:fld id="{E56F7BA0-B6EC-4A69-870B-E36CB69C07A3}" type="slidenum">
              <a:rPr lang="de-DE" smtClean="0"/>
              <a:pPr algn="r"/>
              <a:t>6</a:t>
            </a:fld>
            <a:endParaRPr lang="de-DE"/>
          </a:p>
        </p:txBody>
      </p:sp>
    </p:spTree>
    <p:extLst>
      <p:ext uri="{BB962C8B-B14F-4D97-AF65-F5344CB8AC3E}">
        <p14:creationId xmlns:p14="http://schemas.microsoft.com/office/powerpoint/2010/main" val="3798807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FC9D4AF-9983-008E-2F62-8350C21FB982}"/>
              </a:ext>
            </a:extLst>
          </p:cNvPr>
          <p:cNvSpPr>
            <a:spLocks noGrp="1"/>
          </p:cNvSpPr>
          <p:nvPr>
            <p:ph type="title"/>
          </p:nvPr>
        </p:nvSpPr>
        <p:spPr/>
        <p:txBody>
          <a:bodyPr/>
          <a:lstStyle/>
          <a:p>
            <a:r>
              <a:rPr lang="de-DE" dirty="0"/>
              <a:t>Anforderungen an Unternehmen im Themenfeld Nachhaltigkeitsberichterstattung</a:t>
            </a:r>
          </a:p>
        </p:txBody>
      </p:sp>
      <p:sp>
        <p:nvSpPr>
          <p:cNvPr id="4" name="Foliennummernplatzhalter 3">
            <a:extLst>
              <a:ext uri="{FF2B5EF4-FFF2-40B4-BE49-F238E27FC236}">
                <a16:creationId xmlns:a16="http://schemas.microsoft.com/office/drawing/2014/main" id="{42ED3B88-B4E4-F277-DE55-106AB5B0CA26}"/>
              </a:ext>
            </a:extLst>
          </p:cNvPr>
          <p:cNvSpPr>
            <a:spLocks noGrp="1"/>
          </p:cNvSpPr>
          <p:nvPr>
            <p:ph type="sldNum" sz="quarter" idx="4"/>
          </p:nvPr>
        </p:nvSpPr>
        <p:spPr/>
        <p:txBody>
          <a:bodyPr/>
          <a:lstStyle/>
          <a:p>
            <a:pPr algn="r"/>
            <a:fld id="{E56F7BA0-B6EC-4A69-870B-E36CB69C07A3}" type="slidenum">
              <a:rPr lang="de-DE" smtClean="0"/>
              <a:pPr algn="r"/>
              <a:t>7</a:t>
            </a:fld>
            <a:endParaRPr lang="de-DE"/>
          </a:p>
        </p:txBody>
      </p:sp>
      <p:sp>
        <p:nvSpPr>
          <p:cNvPr id="13" name="ee4pContent1">
            <a:extLst>
              <a:ext uri="{FF2B5EF4-FFF2-40B4-BE49-F238E27FC236}">
                <a16:creationId xmlns:a16="http://schemas.microsoft.com/office/drawing/2014/main" id="{1646AE7F-0BDA-3F1B-9F1D-759BCB11F0D6}"/>
              </a:ext>
            </a:extLst>
          </p:cNvPr>
          <p:cNvSpPr txBox="1">
            <a:spLocks/>
          </p:cNvSpPr>
          <p:nvPr>
            <p:custDataLst>
              <p:tags r:id="rId1"/>
            </p:custDataLst>
          </p:nvPr>
        </p:nvSpPr>
        <p:spPr>
          <a:xfrm>
            <a:off x="773490" y="2636772"/>
            <a:ext cx="3154232" cy="3869881"/>
          </a:xfrm>
          <a:prstGeom prst="rect">
            <a:avLst/>
          </a:prstGeom>
          <a:solidFill>
            <a:srgbClr val="FFFFFF">
              <a:lumMod val="100000"/>
            </a:srgbClr>
          </a:solidFill>
          <a:effectLst>
            <a:outerShdw blurRad="127000">
              <a:srgbClr val="000000">
                <a:alpha val="30000"/>
              </a:srgbClr>
            </a:outerShdw>
          </a:effectLst>
          <a:extLst>
            <a:ext uri="{53640926-AAD7-44D8-BBD7-CCE9431645EC}">
              <a14:shadowObscured xmlns:a14="http://schemas.microsoft.com/office/drawing/2010/main"/>
            </a:ext>
          </a:extLst>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a:buClr>
                <a:srgbClr val="9D8EDF"/>
              </a:buClr>
            </a:pPr>
            <a:r>
              <a:rPr lang="de-DE" dirty="0">
                <a:latin typeface="Trebuchet MS" panose="020B0603020202020204" pitchFamily="34" charset="0"/>
              </a:rPr>
              <a:t>Gilt für Unternehmen ab 2025:</a:t>
            </a:r>
          </a:p>
          <a:p>
            <a:pPr marL="285750" indent="-285750">
              <a:buClr>
                <a:srgbClr val="C00000"/>
              </a:buClr>
              <a:buFont typeface="Wingdings" panose="05000000000000000000" pitchFamily="2" charset="2"/>
              <a:buChar char="§"/>
            </a:pPr>
            <a:r>
              <a:rPr lang="de-DE" dirty="0">
                <a:latin typeface="Trebuchet MS" panose="020B0603020202020204" pitchFamily="34" charset="0"/>
              </a:rPr>
              <a:t>≥ 25 Mio. Euro Bilanzsumme</a:t>
            </a:r>
          </a:p>
          <a:p>
            <a:pPr marL="285750" indent="-285750">
              <a:buClr>
                <a:srgbClr val="C00000"/>
              </a:buClr>
              <a:buFont typeface="Wingdings" panose="05000000000000000000" pitchFamily="2" charset="2"/>
              <a:buChar char="§"/>
            </a:pPr>
            <a:r>
              <a:rPr lang="de-DE" dirty="0">
                <a:latin typeface="Trebuchet MS" panose="020B0603020202020204" pitchFamily="34" charset="0"/>
              </a:rPr>
              <a:t>≥ 50 Mio. Euro Umsatz</a:t>
            </a:r>
          </a:p>
          <a:p>
            <a:pPr marL="285750" indent="-285750">
              <a:buClr>
                <a:srgbClr val="C00000"/>
              </a:buClr>
              <a:buFont typeface="Wingdings" panose="05000000000000000000" pitchFamily="2" charset="2"/>
              <a:buChar char="§"/>
            </a:pPr>
            <a:r>
              <a:rPr lang="de-DE" dirty="0">
                <a:latin typeface="Trebuchet MS" panose="020B0603020202020204" pitchFamily="34" charset="0"/>
              </a:rPr>
              <a:t>≥ 250 </a:t>
            </a:r>
            <a:r>
              <a:rPr lang="de-DE" dirty="0" err="1">
                <a:latin typeface="Trebuchet MS" panose="020B0603020202020204" pitchFamily="34" charset="0"/>
              </a:rPr>
              <a:t>Mitarbeiter:innen</a:t>
            </a:r>
            <a:endParaRPr lang="de-DE" dirty="0">
              <a:latin typeface="Trebuchet MS" panose="020B0603020202020204" pitchFamily="34" charset="0"/>
            </a:endParaRPr>
          </a:p>
          <a:p>
            <a:pPr>
              <a:buClr>
                <a:srgbClr val="C00000"/>
              </a:buClr>
            </a:pPr>
            <a:r>
              <a:rPr lang="de-DE" dirty="0">
                <a:latin typeface="Trebuchet MS" panose="020B0603020202020204" pitchFamily="34" charset="0"/>
              </a:rPr>
              <a:t>(2 der 3 Kriterien ausreichend)</a:t>
            </a:r>
          </a:p>
          <a:p>
            <a:pPr marL="285750" indent="-285750">
              <a:buClr>
                <a:srgbClr val="C00000"/>
              </a:buClr>
              <a:buFont typeface="Wingdings" panose="05000000000000000000" pitchFamily="2" charset="2"/>
              <a:buChar char="§"/>
            </a:pPr>
            <a:r>
              <a:rPr lang="de-DE" dirty="0">
                <a:latin typeface="Trebuchet MS" panose="020B0603020202020204" pitchFamily="34" charset="0"/>
              </a:rPr>
              <a:t>Transparenz entlang ESG-Kriterien</a:t>
            </a:r>
          </a:p>
          <a:p>
            <a:pPr>
              <a:buClr>
                <a:srgbClr val="C00000"/>
              </a:buClr>
            </a:pPr>
            <a:r>
              <a:rPr lang="de-AT" dirty="0">
                <a:latin typeface="Trebuchet MS" panose="020B0603020202020204" pitchFamily="34" charset="0"/>
              </a:rPr>
              <a:t>WICHTIG: Berücksichtigung bzw. Einbindung der Sichtweise der Interessensgruppen</a:t>
            </a:r>
          </a:p>
          <a:p>
            <a:pPr>
              <a:buClr>
                <a:srgbClr val="9D8EDF"/>
              </a:buClr>
            </a:pPr>
            <a:r>
              <a:rPr lang="de-AT" dirty="0">
                <a:latin typeface="Trebuchet MS" panose="020B0603020202020204" pitchFamily="34" charset="0"/>
              </a:rPr>
              <a:t>WICHTIG: Gilt für gesamte Wertschöpfungskette, vor- und nachgelagert</a:t>
            </a:r>
            <a:endParaRPr lang="de-DE" dirty="0">
              <a:latin typeface="Trebuchet MS" panose="020B0603020202020204" pitchFamily="34" charset="0"/>
            </a:endParaRPr>
          </a:p>
        </p:txBody>
      </p:sp>
      <p:sp>
        <p:nvSpPr>
          <p:cNvPr id="14" name="ee4pContent1">
            <a:extLst>
              <a:ext uri="{FF2B5EF4-FFF2-40B4-BE49-F238E27FC236}">
                <a16:creationId xmlns:a16="http://schemas.microsoft.com/office/drawing/2014/main" id="{2EFD0497-D61B-3305-26E9-85EB89BBC5AA}"/>
              </a:ext>
            </a:extLst>
          </p:cNvPr>
          <p:cNvSpPr txBox="1">
            <a:spLocks/>
          </p:cNvSpPr>
          <p:nvPr>
            <p:custDataLst>
              <p:tags r:id="rId2"/>
            </p:custDataLst>
          </p:nvPr>
        </p:nvSpPr>
        <p:spPr>
          <a:xfrm>
            <a:off x="7405557" y="2636772"/>
            <a:ext cx="3154231" cy="3869881"/>
          </a:xfrm>
          <a:prstGeom prst="rect">
            <a:avLst/>
          </a:prstGeom>
          <a:solidFill>
            <a:srgbClr val="FFFFFF">
              <a:lumMod val="100000"/>
            </a:srgbClr>
          </a:solidFill>
          <a:effectLst>
            <a:outerShdw blurRad="127000">
              <a:srgbClr val="000000">
                <a:alpha val="30000"/>
              </a:srgbClr>
            </a:outerShdw>
          </a:effectLst>
          <a:extLst>
            <a:ext uri="{53640926-AAD7-44D8-BBD7-CCE9431645EC}">
              <a14:shadowObscured xmlns:a14="http://schemas.microsoft.com/office/drawing/2010/main"/>
            </a:ext>
          </a:extLst>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lvl="1">
              <a:buClr>
                <a:srgbClr val="C00000"/>
              </a:buClr>
            </a:pPr>
            <a:r>
              <a:rPr lang="de-AT" dirty="0">
                <a:latin typeface="Trebuchet MS" panose="020B0603020202020204" pitchFamily="34" charset="0"/>
              </a:rPr>
              <a:t>Gilt für Banken und hat Implikationen für alle Unternehmen</a:t>
            </a:r>
          </a:p>
          <a:p>
            <a:pPr lvl="1">
              <a:buClr>
                <a:srgbClr val="C00000"/>
              </a:buClr>
            </a:pPr>
            <a:r>
              <a:rPr lang="de-AT" dirty="0">
                <a:latin typeface="Trebuchet MS" panose="020B0603020202020204" pitchFamily="34" charset="0"/>
              </a:rPr>
              <a:t>Bei Kreditvergaben sind „Nachhaltigkeitsrisiken“ entlang den ESG-Kriterien zu berücksichtigen und in die Berechnung des Zinsrisikos einzubinden</a:t>
            </a:r>
          </a:p>
        </p:txBody>
      </p:sp>
      <p:sp>
        <p:nvSpPr>
          <p:cNvPr id="15" name="ee4pContent1">
            <a:extLst>
              <a:ext uri="{FF2B5EF4-FFF2-40B4-BE49-F238E27FC236}">
                <a16:creationId xmlns:a16="http://schemas.microsoft.com/office/drawing/2014/main" id="{8BA70D09-D9B8-04F7-4B1B-17CC1E3E3514}"/>
              </a:ext>
            </a:extLst>
          </p:cNvPr>
          <p:cNvSpPr txBox="1">
            <a:spLocks/>
          </p:cNvSpPr>
          <p:nvPr>
            <p:custDataLst>
              <p:tags r:id="rId3"/>
            </p:custDataLst>
          </p:nvPr>
        </p:nvSpPr>
        <p:spPr>
          <a:xfrm>
            <a:off x="4092627" y="2636772"/>
            <a:ext cx="3154232" cy="3869882"/>
          </a:xfrm>
          <a:prstGeom prst="rect">
            <a:avLst/>
          </a:prstGeom>
          <a:solidFill>
            <a:srgbClr val="FFFFFF">
              <a:lumMod val="100000"/>
            </a:srgbClr>
          </a:solidFill>
          <a:effectLst>
            <a:outerShdw blurRad="127000">
              <a:srgbClr val="000000">
                <a:alpha val="30000"/>
              </a:srgbClr>
            </a:outerShdw>
          </a:effectLst>
          <a:extLst>
            <a:ext uri="{53640926-AAD7-44D8-BBD7-CCE9431645EC}">
              <a14:shadowObscured xmlns:a14="http://schemas.microsoft.com/office/drawing/2010/main"/>
            </a:ext>
          </a:extLst>
        </p:spPr>
        <p:txBody>
          <a:bodyPr vert="horz" lIns="90000" tIns="90000" rIns="90000" bIns="90000" rtlCol="0">
            <a:noAutofit/>
          </a:bodyPr>
          <a:lstStyle>
            <a:lvl1pPr marL="0" indent="0" algn="l" defTabSz="914400" rtl="0" eaLnBrk="1" latinLnBrk="0" hangingPunct="1">
              <a:spcBef>
                <a:spcPct val="30000"/>
              </a:spcBef>
              <a:buClr>
                <a:srgbClr val="C02A26"/>
              </a:buClr>
              <a:buFont typeface="Wingdings" panose="05000000000000000000" pitchFamily="2" charset="2"/>
              <a:buNone/>
              <a:defRPr sz="1600" kern="1200">
                <a:solidFill>
                  <a:schemeClr val="tx1"/>
                </a:solidFill>
                <a:latin typeface="Arial" panose="020B0604020202020204" pitchFamily="34" charset="0"/>
                <a:ea typeface="+mn-ea"/>
                <a:cs typeface="Arial" panose="020B0604020202020204" pitchFamily="34" charset="0"/>
              </a:defRPr>
            </a:lvl1pPr>
            <a:lvl2pPr marL="2032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2pPr>
            <a:lvl3pPr marL="4064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3pPr>
            <a:lvl4pPr marL="6096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4pPr>
            <a:lvl5pPr marL="8128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5pPr>
            <a:lvl6pPr marL="1016000" indent="-203200" algn="l" defTabSz="914400" rtl="0" eaLnBrk="1" latinLnBrk="0" hangingPunct="1">
              <a:spcBef>
                <a:spcPct val="30000"/>
              </a:spcBef>
              <a:buClr>
                <a:schemeClr val="accent1"/>
              </a:buClr>
              <a:buFont typeface="Wingdings" panose="05000000000000000000" pitchFamily="2" charset="2"/>
              <a:buChar char="§"/>
              <a:defRPr sz="1600" kern="1200">
                <a:solidFill>
                  <a:schemeClr val="tx1"/>
                </a:solidFill>
                <a:latin typeface="Arial" panose="020B0604020202020204" pitchFamily="34" charset="0"/>
                <a:ea typeface="+mn-ea"/>
                <a:cs typeface="Arial" panose="020B0604020202020204" pitchFamily="34" charset="0"/>
              </a:defRPr>
            </a:lvl6pPr>
            <a:lvl7pPr marL="12192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7pPr>
            <a:lvl8pPr marL="14224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8pPr>
            <a:lvl9pPr marL="1625600" indent="-203200" algn="l" defTabSz="914400" rtl="0" eaLnBrk="1" latinLnBrk="0" hangingPunct="1">
              <a:spcBef>
                <a:spcPct val="30000"/>
              </a:spcBef>
              <a:buClr>
                <a:schemeClr val="accent1"/>
              </a:buClr>
              <a:buFont typeface="Wingdings" panose="05000000000000000000" pitchFamily="2" charset="2"/>
              <a:buChar char="§"/>
              <a:defRPr sz="1600" kern="1200" baseline="0">
                <a:solidFill>
                  <a:schemeClr val="tx1"/>
                </a:solidFill>
                <a:latin typeface="Arial" panose="020B0604020202020204" pitchFamily="34" charset="0"/>
                <a:ea typeface="+mn-ea"/>
                <a:cs typeface="Arial" panose="020B0604020202020204" pitchFamily="34" charset="0"/>
              </a:defRPr>
            </a:lvl9pPr>
          </a:lstStyle>
          <a:p>
            <a:pPr>
              <a:buClr>
                <a:srgbClr val="9D8EDF"/>
              </a:buClr>
            </a:pPr>
            <a:r>
              <a:rPr lang="de-DE" dirty="0">
                <a:latin typeface="Trebuchet MS" panose="020B0603020202020204" pitchFamily="34" charset="0"/>
              </a:rPr>
              <a:t>Gilt für Unternehmen ab 2025:</a:t>
            </a:r>
          </a:p>
          <a:p>
            <a:pPr marL="285750" indent="-285750">
              <a:buClr>
                <a:srgbClr val="C00000"/>
              </a:buClr>
              <a:buFont typeface="Wingdings" panose="05000000000000000000" pitchFamily="2" charset="2"/>
              <a:buChar char="§"/>
            </a:pPr>
            <a:r>
              <a:rPr lang="de-DE" dirty="0">
                <a:latin typeface="Trebuchet MS" panose="020B0603020202020204" pitchFamily="34" charset="0"/>
              </a:rPr>
              <a:t>≥ 25 Mio. Euro Bilanzsumme</a:t>
            </a:r>
          </a:p>
          <a:p>
            <a:pPr marL="285750" indent="-285750">
              <a:buClr>
                <a:srgbClr val="C00000"/>
              </a:buClr>
              <a:buFont typeface="Wingdings" panose="05000000000000000000" pitchFamily="2" charset="2"/>
              <a:buChar char="§"/>
            </a:pPr>
            <a:r>
              <a:rPr lang="de-DE" dirty="0">
                <a:latin typeface="Trebuchet MS" panose="020B0603020202020204" pitchFamily="34" charset="0"/>
              </a:rPr>
              <a:t>≥ 50 Mio. Euro Umsatz</a:t>
            </a:r>
          </a:p>
          <a:p>
            <a:pPr marL="285750" indent="-285750">
              <a:buClr>
                <a:srgbClr val="C00000"/>
              </a:buClr>
              <a:buFont typeface="Wingdings" panose="05000000000000000000" pitchFamily="2" charset="2"/>
              <a:buChar char="§"/>
            </a:pPr>
            <a:r>
              <a:rPr lang="de-DE" dirty="0">
                <a:latin typeface="Trebuchet MS" panose="020B0603020202020204" pitchFamily="34" charset="0"/>
              </a:rPr>
              <a:t>≥ 250 </a:t>
            </a:r>
            <a:r>
              <a:rPr lang="de-DE" dirty="0" err="1">
                <a:latin typeface="Trebuchet MS" panose="020B0603020202020204" pitchFamily="34" charset="0"/>
              </a:rPr>
              <a:t>Mitarbeiter:innen</a:t>
            </a:r>
            <a:endParaRPr lang="de-DE" dirty="0">
              <a:latin typeface="Trebuchet MS" panose="020B0603020202020204" pitchFamily="34" charset="0"/>
            </a:endParaRPr>
          </a:p>
          <a:p>
            <a:pPr>
              <a:buClr>
                <a:srgbClr val="C00000"/>
              </a:buClr>
            </a:pPr>
            <a:r>
              <a:rPr lang="de-DE" dirty="0">
                <a:latin typeface="Trebuchet MS" panose="020B0603020202020204" pitchFamily="34" charset="0"/>
              </a:rPr>
              <a:t>(2 der 3 Kriterien ausreichend)</a:t>
            </a:r>
          </a:p>
          <a:p>
            <a:pPr marL="285750" indent="-285750">
              <a:buClr>
                <a:srgbClr val="C00000"/>
              </a:buClr>
              <a:buFont typeface="Wingdings" panose="05000000000000000000" pitchFamily="2" charset="2"/>
              <a:buChar char="§"/>
            </a:pPr>
            <a:r>
              <a:rPr lang="de-AT" dirty="0">
                <a:latin typeface="Trebuchet MS" panose="020B0603020202020204" pitchFamily="34" charset="0"/>
                <a:sym typeface="Wingdings" panose="05000000000000000000" pitchFamily="2" charset="2"/>
              </a:rPr>
              <a:t>Taxonomie als Klassifizierungssystem in ökologisch nachhaltige und schädliche unternehmerische Tätigkeiten</a:t>
            </a:r>
          </a:p>
          <a:p>
            <a:pPr marL="285750" indent="-285750">
              <a:buClr>
                <a:srgbClr val="C00000"/>
              </a:buClr>
              <a:buFont typeface="Wingdings" panose="05000000000000000000" pitchFamily="2" charset="2"/>
              <a:buChar char="§"/>
            </a:pPr>
            <a:r>
              <a:rPr lang="de-AT" dirty="0">
                <a:latin typeface="Trebuchet MS" panose="020B0603020202020204" pitchFamily="34" charset="0"/>
                <a:sym typeface="Wingdings" panose="05000000000000000000" pitchFamily="2" charset="2"/>
              </a:rPr>
              <a:t>Ausweis Taxonomie-konformer Umsatz, </a:t>
            </a:r>
            <a:r>
              <a:rPr lang="de-AT" dirty="0" err="1">
                <a:latin typeface="Trebuchet MS" panose="020B0603020202020204" pitchFamily="34" charset="0"/>
                <a:sym typeface="Wingdings" panose="05000000000000000000" pitchFamily="2" charset="2"/>
              </a:rPr>
              <a:t>OpEx</a:t>
            </a:r>
            <a:r>
              <a:rPr lang="de-AT" dirty="0">
                <a:latin typeface="Trebuchet MS" panose="020B0603020202020204" pitchFamily="34" charset="0"/>
                <a:sym typeface="Wingdings" panose="05000000000000000000" pitchFamily="2" charset="2"/>
              </a:rPr>
              <a:t>, </a:t>
            </a:r>
            <a:r>
              <a:rPr lang="de-AT" dirty="0" err="1">
                <a:latin typeface="Trebuchet MS" panose="020B0603020202020204" pitchFamily="34" charset="0"/>
                <a:sym typeface="Wingdings" panose="05000000000000000000" pitchFamily="2" charset="2"/>
              </a:rPr>
              <a:t>CapEx</a:t>
            </a:r>
            <a:endParaRPr lang="de-AT" dirty="0">
              <a:latin typeface="Trebuchet MS" panose="020B0603020202020204" pitchFamily="34" charset="0"/>
              <a:sym typeface="Wingdings" panose="05000000000000000000" pitchFamily="2" charset="2"/>
            </a:endParaRPr>
          </a:p>
        </p:txBody>
      </p:sp>
      <p:sp>
        <p:nvSpPr>
          <p:cNvPr id="16" name="ee4pHeader1">
            <a:extLst>
              <a:ext uri="{FF2B5EF4-FFF2-40B4-BE49-F238E27FC236}">
                <a16:creationId xmlns:a16="http://schemas.microsoft.com/office/drawing/2014/main" id="{DC9F68E0-4DAA-8E7C-2A63-DACC7FD8C1AE}"/>
              </a:ext>
            </a:extLst>
          </p:cNvPr>
          <p:cNvSpPr/>
          <p:nvPr>
            <p:custDataLst>
              <p:tags r:id="rId4"/>
            </p:custDataLst>
          </p:nvPr>
        </p:nvSpPr>
        <p:spPr>
          <a:xfrm>
            <a:off x="773490" y="1601151"/>
            <a:ext cx="3154231" cy="1035619"/>
          </a:xfrm>
          <a:prstGeom prst="rect">
            <a:avLst/>
          </a:prstGeom>
          <a:solidFill>
            <a:schemeClr val="tx1">
              <a:lumMod val="50000"/>
              <a:lumOff val="50000"/>
            </a:schemeClr>
          </a:solidFill>
          <a:ln>
            <a:noFill/>
          </a:ln>
          <a:effectLst>
            <a:outerShdw blurRad="127000">
              <a:srgbClr val="000000">
                <a:alpha val="30000"/>
              </a:srgbClr>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DE" sz="2000" b="1" dirty="0">
                <a:solidFill>
                  <a:schemeClr val="bg1"/>
                </a:solidFill>
                <a:cs typeface="Arial" panose="020B0604020202020204" pitchFamily="34" charset="0"/>
              </a:rPr>
              <a:t>CSRD = </a:t>
            </a:r>
            <a:br>
              <a:rPr lang="de-DE" sz="2000" b="1" dirty="0">
                <a:solidFill>
                  <a:schemeClr val="bg1"/>
                </a:solidFill>
                <a:cs typeface="Arial" panose="020B0604020202020204" pitchFamily="34" charset="0"/>
              </a:rPr>
            </a:br>
            <a:r>
              <a:rPr lang="de-DE" sz="2000" b="1" dirty="0">
                <a:solidFill>
                  <a:schemeClr val="bg1"/>
                </a:solidFill>
                <a:cs typeface="Arial" panose="020B0604020202020204" pitchFamily="34" charset="0"/>
              </a:rPr>
              <a:t>Corporate </a:t>
            </a:r>
            <a:r>
              <a:rPr lang="de-DE" sz="2000" b="1" dirty="0" err="1">
                <a:solidFill>
                  <a:schemeClr val="bg1"/>
                </a:solidFill>
                <a:cs typeface="Arial" panose="020B0604020202020204" pitchFamily="34" charset="0"/>
              </a:rPr>
              <a:t>Sustainability</a:t>
            </a:r>
            <a:r>
              <a:rPr lang="de-DE" sz="2000" b="1" dirty="0">
                <a:solidFill>
                  <a:schemeClr val="bg1"/>
                </a:solidFill>
                <a:cs typeface="Arial" panose="020B0604020202020204" pitchFamily="34" charset="0"/>
              </a:rPr>
              <a:t> Reporting </a:t>
            </a:r>
            <a:r>
              <a:rPr lang="de-DE" sz="2000" b="1" dirty="0" err="1">
                <a:solidFill>
                  <a:schemeClr val="bg1"/>
                </a:solidFill>
                <a:cs typeface="Arial" panose="020B0604020202020204" pitchFamily="34" charset="0"/>
              </a:rPr>
              <a:t>Directive</a:t>
            </a:r>
            <a:endParaRPr lang="de-DE" sz="2000" b="1" dirty="0">
              <a:solidFill>
                <a:schemeClr val="bg1"/>
              </a:solidFill>
              <a:cs typeface="Arial" panose="020B0604020202020204" pitchFamily="34" charset="0"/>
            </a:endParaRPr>
          </a:p>
        </p:txBody>
      </p:sp>
      <p:sp>
        <p:nvSpPr>
          <p:cNvPr id="17" name="ee4pHeader1">
            <a:extLst>
              <a:ext uri="{FF2B5EF4-FFF2-40B4-BE49-F238E27FC236}">
                <a16:creationId xmlns:a16="http://schemas.microsoft.com/office/drawing/2014/main" id="{27BBE8F1-E62E-393C-B29D-E907BD0988A3}"/>
              </a:ext>
            </a:extLst>
          </p:cNvPr>
          <p:cNvSpPr/>
          <p:nvPr>
            <p:custDataLst>
              <p:tags r:id="rId5"/>
            </p:custDataLst>
          </p:nvPr>
        </p:nvSpPr>
        <p:spPr>
          <a:xfrm>
            <a:off x="4089524" y="1601153"/>
            <a:ext cx="3154231" cy="1035619"/>
          </a:xfrm>
          <a:prstGeom prst="rect">
            <a:avLst/>
          </a:prstGeom>
          <a:solidFill>
            <a:schemeClr val="tx1">
              <a:lumMod val="50000"/>
              <a:lumOff val="50000"/>
            </a:schemeClr>
          </a:solidFill>
          <a:ln>
            <a:noFill/>
          </a:ln>
          <a:effectLst>
            <a:outerShdw blurRad="127000">
              <a:srgbClr val="000000">
                <a:alpha val="30000"/>
              </a:srgbClr>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DE" sz="2000" b="1" dirty="0">
                <a:solidFill>
                  <a:schemeClr val="bg1"/>
                </a:solidFill>
                <a:cs typeface="Arial" panose="020B0604020202020204" pitchFamily="34" charset="0"/>
              </a:rPr>
              <a:t>Taxonomie</a:t>
            </a:r>
            <a:br>
              <a:rPr lang="de-DE" sz="2000" b="1">
                <a:solidFill>
                  <a:schemeClr val="bg1"/>
                </a:solidFill>
                <a:cs typeface="Arial" panose="020B0604020202020204" pitchFamily="34" charset="0"/>
              </a:rPr>
            </a:br>
            <a:endParaRPr lang="de-DE" sz="2000" b="1" dirty="0">
              <a:solidFill>
                <a:schemeClr val="bg1"/>
              </a:solidFill>
              <a:cs typeface="Arial" panose="020B0604020202020204" pitchFamily="34" charset="0"/>
            </a:endParaRPr>
          </a:p>
        </p:txBody>
      </p:sp>
      <p:sp>
        <p:nvSpPr>
          <p:cNvPr id="18" name="ee4pHeader1">
            <a:extLst>
              <a:ext uri="{FF2B5EF4-FFF2-40B4-BE49-F238E27FC236}">
                <a16:creationId xmlns:a16="http://schemas.microsoft.com/office/drawing/2014/main" id="{9E653FEB-D79B-EC44-ED12-19017315416B}"/>
              </a:ext>
            </a:extLst>
          </p:cNvPr>
          <p:cNvSpPr/>
          <p:nvPr>
            <p:custDataLst>
              <p:tags r:id="rId6"/>
            </p:custDataLst>
          </p:nvPr>
        </p:nvSpPr>
        <p:spPr>
          <a:xfrm>
            <a:off x="7405557" y="1601153"/>
            <a:ext cx="3154231" cy="1035619"/>
          </a:xfrm>
          <a:prstGeom prst="rect">
            <a:avLst/>
          </a:prstGeom>
          <a:solidFill>
            <a:schemeClr val="tx1">
              <a:lumMod val="50000"/>
              <a:lumOff val="50000"/>
            </a:schemeClr>
          </a:solidFill>
          <a:ln>
            <a:noFill/>
          </a:ln>
          <a:effectLst>
            <a:outerShdw blurRad="127000">
              <a:srgbClr val="000000">
                <a:alpha val="30000"/>
              </a:srgbClr>
            </a:outerShdw>
          </a:effectLst>
          <a:extLst>
            <a:ext uri="{53640926-AAD7-44D8-BBD7-CCE9431645EC}">
              <a14:shadowObscured xmlns:a14="http://schemas.microsoft.com/office/drawing/2010/main"/>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r>
              <a:rPr lang="de-DE" sz="2000" b="1" dirty="0">
                <a:solidFill>
                  <a:schemeClr val="bg1"/>
                </a:solidFill>
                <a:cs typeface="Arial" panose="020B0604020202020204" pitchFamily="34" charset="0"/>
              </a:rPr>
              <a:t>SFDR = </a:t>
            </a:r>
            <a:br>
              <a:rPr lang="de-DE" sz="2000" b="1" dirty="0">
                <a:solidFill>
                  <a:schemeClr val="bg1"/>
                </a:solidFill>
                <a:cs typeface="Arial" panose="020B0604020202020204" pitchFamily="34" charset="0"/>
              </a:rPr>
            </a:br>
            <a:r>
              <a:rPr lang="de-DE" sz="2000" b="1" dirty="0" err="1">
                <a:solidFill>
                  <a:schemeClr val="bg1"/>
                </a:solidFill>
                <a:cs typeface="Arial" panose="020B0604020202020204" pitchFamily="34" charset="0"/>
              </a:rPr>
              <a:t>Sustainable</a:t>
            </a:r>
            <a:r>
              <a:rPr lang="de-DE" sz="2000" b="1" dirty="0">
                <a:solidFill>
                  <a:schemeClr val="bg1"/>
                </a:solidFill>
                <a:cs typeface="Arial" panose="020B0604020202020204" pitchFamily="34" charset="0"/>
              </a:rPr>
              <a:t> Finance Disclosure Regulation</a:t>
            </a:r>
          </a:p>
        </p:txBody>
      </p:sp>
    </p:spTree>
    <p:extLst>
      <p:ext uri="{BB962C8B-B14F-4D97-AF65-F5344CB8AC3E}">
        <p14:creationId xmlns:p14="http://schemas.microsoft.com/office/powerpoint/2010/main" val="46644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ppt_x"/>
                                          </p:val>
                                        </p:tav>
                                        <p:tav tm="100000">
                                          <p:val>
                                            <p:strVal val="#ppt_x"/>
                                          </p:val>
                                        </p:tav>
                                      </p:tavLst>
                                    </p:anim>
                                    <p:anim calcmode="lin" valueType="num">
                                      <p:cBhvr additive="base">
                                        <p:cTn id="1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additive="base">
                                        <p:cTn id="17" dur="500" fill="hold"/>
                                        <p:tgtEl>
                                          <p:spTgt spid="17"/>
                                        </p:tgtEl>
                                        <p:attrNameLst>
                                          <p:attrName>ppt_x</p:attrName>
                                        </p:attrNameLst>
                                      </p:cBhvr>
                                      <p:tavLst>
                                        <p:tav tm="0">
                                          <p:val>
                                            <p:strVal val="#ppt_x"/>
                                          </p:val>
                                        </p:tav>
                                        <p:tav tm="100000">
                                          <p:val>
                                            <p:strVal val="#ppt_x"/>
                                          </p:val>
                                        </p:tav>
                                      </p:tavLst>
                                    </p:anim>
                                    <p:anim calcmode="lin" valueType="num">
                                      <p:cBhvr additive="base">
                                        <p:cTn id="18" dur="500" fill="hold"/>
                                        <p:tgtEl>
                                          <p:spTgt spid="1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additive="base">
                                        <p:cTn id="21" dur="500" fill="hold"/>
                                        <p:tgtEl>
                                          <p:spTgt spid="15"/>
                                        </p:tgtEl>
                                        <p:attrNameLst>
                                          <p:attrName>ppt_x</p:attrName>
                                        </p:attrNameLst>
                                      </p:cBhvr>
                                      <p:tavLst>
                                        <p:tav tm="0">
                                          <p:val>
                                            <p:strVal val="#ppt_x"/>
                                          </p:val>
                                        </p:tav>
                                        <p:tav tm="100000">
                                          <p:val>
                                            <p:strVal val="#ppt_x"/>
                                          </p:val>
                                        </p:tav>
                                      </p:tavLst>
                                    </p:anim>
                                    <p:anim calcmode="lin" valueType="num">
                                      <p:cBhvr additive="base">
                                        <p:cTn id="2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525703D-4617-A232-9F27-8947ACF6998E}"/>
              </a:ext>
            </a:extLst>
          </p:cNvPr>
          <p:cNvSpPr>
            <a:spLocks noGrp="1"/>
          </p:cNvSpPr>
          <p:nvPr>
            <p:ph type="title"/>
          </p:nvPr>
        </p:nvSpPr>
        <p:spPr/>
        <p:txBody>
          <a:bodyPr>
            <a:normAutofit/>
          </a:bodyPr>
          <a:lstStyle/>
          <a:p>
            <a:r>
              <a:rPr lang="de-DE" sz="2933" dirty="0"/>
              <a:t>Beispiele der möglichen </a:t>
            </a:r>
            <a:r>
              <a:rPr lang="de-DE" sz="2933" dirty="0">
                <a:solidFill>
                  <a:schemeClr val="tx1"/>
                </a:solidFill>
              </a:rPr>
              <a:t>Zusammenarbeit,</a:t>
            </a:r>
            <a:br>
              <a:rPr lang="de-DE" sz="2933" dirty="0"/>
            </a:br>
            <a:r>
              <a:rPr lang="de-DE" sz="2933" dirty="0"/>
              <a:t>die Unternehmen in der Nachhaltigkeitsberichterstattung unterstützt</a:t>
            </a:r>
          </a:p>
        </p:txBody>
      </p:sp>
      <p:sp>
        <p:nvSpPr>
          <p:cNvPr id="4" name="Datumsplatzhalter 3">
            <a:extLst>
              <a:ext uri="{FF2B5EF4-FFF2-40B4-BE49-F238E27FC236}">
                <a16:creationId xmlns:a16="http://schemas.microsoft.com/office/drawing/2014/main" id="{EF31C4CE-BAA1-9CF0-744C-9FC45754FBFB}"/>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DFF8E7F9-3F9D-7C75-F976-8530CB752FDA}"/>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8</a:t>
            </a:fld>
            <a:endParaRPr lang="en-US" dirty="0"/>
          </a:p>
        </p:txBody>
      </p:sp>
      <p:graphicFrame>
        <p:nvGraphicFramePr>
          <p:cNvPr id="7" name="Tabelle 7">
            <a:extLst>
              <a:ext uri="{FF2B5EF4-FFF2-40B4-BE49-F238E27FC236}">
                <a16:creationId xmlns:a16="http://schemas.microsoft.com/office/drawing/2014/main" id="{54B9BECC-26B6-3003-9473-DFA5764C3409}"/>
              </a:ext>
            </a:extLst>
          </p:cNvPr>
          <p:cNvGraphicFramePr>
            <a:graphicFrameLocks noGrp="1"/>
          </p:cNvGraphicFramePr>
          <p:nvPr>
            <p:extLst>
              <p:ext uri="{D42A27DB-BD31-4B8C-83A1-F6EECF244321}">
                <p14:modId xmlns:p14="http://schemas.microsoft.com/office/powerpoint/2010/main" val="3369075927"/>
              </p:ext>
            </p:extLst>
          </p:nvPr>
        </p:nvGraphicFramePr>
        <p:xfrm>
          <a:off x="838200" y="1752600"/>
          <a:ext cx="9549384" cy="4328160"/>
        </p:xfrm>
        <a:graphic>
          <a:graphicData uri="http://schemas.openxmlformats.org/drawingml/2006/table">
            <a:tbl>
              <a:tblPr firstRow="1" bandRow="1">
                <a:tableStyleId>{5C22544A-7EE6-4342-B048-85BDC9FD1C3A}</a:tableStyleId>
              </a:tblPr>
              <a:tblGrid>
                <a:gridCol w="3183128">
                  <a:extLst>
                    <a:ext uri="{9D8B030D-6E8A-4147-A177-3AD203B41FA5}">
                      <a16:colId xmlns:a16="http://schemas.microsoft.com/office/drawing/2014/main" val="2917491144"/>
                    </a:ext>
                  </a:extLst>
                </a:gridCol>
                <a:gridCol w="3183128">
                  <a:extLst>
                    <a:ext uri="{9D8B030D-6E8A-4147-A177-3AD203B41FA5}">
                      <a16:colId xmlns:a16="http://schemas.microsoft.com/office/drawing/2014/main" val="2406266522"/>
                    </a:ext>
                  </a:extLst>
                </a:gridCol>
                <a:gridCol w="3183128">
                  <a:extLst>
                    <a:ext uri="{9D8B030D-6E8A-4147-A177-3AD203B41FA5}">
                      <a16:colId xmlns:a16="http://schemas.microsoft.com/office/drawing/2014/main" val="3405910574"/>
                    </a:ext>
                  </a:extLst>
                </a:gridCol>
              </a:tblGrid>
              <a:tr h="512704">
                <a:tc>
                  <a:txBody>
                    <a:bodyPr/>
                    <a:lstStyle/>
                    <a:p>
                      <a:pPr marL="0" indent="0">
                        <a:buFont typeface="Arial" panose="020B0604020202020204" pitchFamily="34" charset="0"/>
                        <a:buNone/>
                      </a:pPr>
                      <a:r>
                        <a:rPr lang="de-DE" sz="1600" dirty="0">
                          <a:solidFill>
                            <a:schemeClr val="tx1"/>
                          </a:solidFill>
                          <a:latin typeface="Trebuchet MS" panose="020B0603020202020204" pitchFamily="34" charset="0"/>
                        </a:rPr>
                        <a:t>Gemeinde, Beispiele unterstützende Maßnahmen</a:t>
                      </a:r>
                    </a:p>
                  </a:txBody>
                  <a:tcPr marL="60960" marR="60960" marT="30480" marB="30480">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noFill/>
                  </a:tcPr>
                </a:tc>
                <a:tc>
                  <a:txBody>
                    <a:bodyPr/>
                    <a:lstStyle/>
                    <a:p>
                      <a:pPr marL="0" indent="0">
                        <a:buFont typeface="Arial" panose="020B0604020202020204" pitchFamily="34" charset="0"/>
                        <a:buNone/>
                      </a:pPr>
                      <a:r>
                        <a:rPr lang="de-DE" sz="1600" dirty="0">
                          <a:solidFill>
                            <a:schemeClr val="tx1"/>
                          </a:solidFill>
                          <a:latin typeface="Trebuchet MS" panose="020B0603020202020204" pitchFamily="34" charset="0"/>
                        </a:rPr>
                        <a:t>Vorgaben der Nachhaltigkeits-berichterstattung</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B w="12700" cap="flat" cmpd="sng" algn="ctr">
                      <a:solidFill>
                        <a:srgbClr val="C00000"/>
                      </a:solidFill>
                      <a:prstDash val="solid"/>
                      <a:round/>
                      <a:headEnd type="none" w="med" len="med"/>
                      <a:tailEnd type="none" w="med" len="med"/>
                    </a:lnB>
                    <a:noFill/>
                  </a:tcPr>
                </a:tc>
                <a:tc>
                  <a:txBody>
                    <a:bodyPr/>
                    <a:lstStyle/>
                    <a:p>
                      <a:pPr marL="0" indent="0">
                        <a:buFont typeface="Arial" panose="020B0604020202020204" pitchFamily="34" charset="0"/>
                        <a:buNone/>
                      </a:pPr>
                      <a:r>
                        <a:rPr lang="de-DE" sz="1600" dirty="0">
                          <a:solidFill>
                            <a:schemeClr val="tx1"/>
                          </a:solidFill>
                          <a:latin typeface="Trebuchet MS" panose="020B0603020202020204" pitchFamily="34" charset="0"/>
                        </a:rPr>
                        <a:t>Mögliche Maßnahmen Betriebe</a:t>
                      </a:r>
                    </a:p>
                  </a:txBody>
                  <a:tcPr marL="60960" marR="60960" marT="30480" marB="30480">
                    <a:lnL w="12700" cap="flat" cmpd="sng" algn="ctr">
                      <a:solidFill>
                        <a:srgbClr val="C00000"/>
                      </a:solidFill>
                      <a:prstDash val="solid"/>
                      <a:round/>
                      <a:headEnd type="none" w="med" len="med"/>
                      <a:tailEnd type="none" w="med" len="med"/>
                    </a:lnL>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657714244"/>
                  </a:ext>
                </a:extLst>
              </a:tr>
              <a:tr h="2457635">
                <a:tc>
                  <a:txBody>
                    <a:bodyPr/>
                    <a:lstStyle/>
                    <a:p>
                      <a:pPr marL="324000" indent="-324000">
                        <a:buClr>
                          <a:srgbClr val="C00000"/>
                        </a:buClr>
                        <a:buFont typeface="Wingdings" panose="05000000000000000000" pitchFamily="2" charset="2"/>
                        <a:buChar char="§"/>
                      </a:pPr>
                      <a:r>
                        <a:rPr lang="de-DE" sz="1600" dirty="0" err="1">
                          <a:latin typeface="Trebuchet MS" panose="020B0603020202020204" pitchFamily="34" charset="0"/>
                        </a:rPr>
                        <a:t>Einpendelpläne</a:t>
                      </a:r>
                      <a:r>
                        <a:rPr lang="de-DE" sz="1600" dirty="0">
                          <a:latin typeface="Trebuchet MS" panose="020B0603020202020204" pitchFamily="34" charset="0"/>
                        </a:rPr>
                        <a:t>, Verhinderung Staus</a:t>
                      </a:r>
                    </a:p>
                    <a:p>
                      <a:pPr marL="324000" indent="-324000">
                        <a:buClr>
                          <a:srgbClr val="C00000"/>
                        </a:buClr>
                        <a:buFont typeface="Wingdings" panose="05000000000000000000" pitchFamily="2" charset="2"/>
                        <a:buChar char="§"/>
                      </a:pPr>
                      <a:r>
                        <a:rPr lang="de-DE" sz="1600" dirty="0">
                          <a:latin typeface="Trebuchet MS" panose="020B0603020202020204" pitchFamily="34" charset="0"/>
                        </a:rPr>
                        <a:t>Optimierung öffentlicher Verkehr</a:t>
                      </a:r>
                    </a:p>
                    <a:p>
                      <a:pPr marL="324000" indent="-324000">
                        <a:buClr>
                          <a:srgbClr val="C00000"/>
                        </a:buClr>
                        <a:buFont typeface="Wingdings" panose="05000000000000000000" pitchFamily="2" charset="2"/>
                        <a:buChar char="§"/>
                      </a:pPr>
                      <a:r>
                        <a:rPr lang="de-DE" sz="1600" dirty="0">
                          <a:latin typeface="Trebuchet MS" panose="020B0603020202020204" pitchFamily="34" charset="0"/>
                        </a:rPr>
                        <a:t>Optimierung Breitbandausbau (Optimierung Home-Office)</a:t>
                      </a:r>
                    </a:p>
                    <a:p>
                      <a:pPr marL="324000" indent="-324000">
                        <a:buClr>
                          <a:srgbClr val="C00000"/>
                        </a:buClr>
                        <a:buFont typeface="Wingdings" panose="05000000000000000000" pitchFamily="2" charset="2"/>
                        <a:buChar char="§"/>
                      </a:pPr>
                      <a:r>
                        <a:rPr lang="de-DE" sz="1600" dirty="0">
                          <a:latin typeface="Trebuchet MS" panose="020B0603020202020204" pitchFamily="34" charset="0"/>
                        </a:rPr>
                        <a:t>Beteiligungsmodelle für Grünflächen</a:t>
                      </a:r>
                    </a:p>
                    <a:p>
                      <a:pPr marL="324000" indent="-324000">
                        <a:buClr>
                          <a:srgbClr val="C00000"/>
                        </a:buClr>
                        <a:buFont typeface="Wingdings" panose="05000000000000000000" pitchFamily="2" charset="2"/>
                        <a:buChar char="§"/>
                      </a:pPr>
                      <a:r>
                        <a:rPr lang="de-DE" sz="1600" dirty="0">
                          <a:latin typeface="Trebuchet MS" panose="020B0603020202020204" pitchFamily="34" charset="0"/>
                        </a:rPr>
                        <a:t>Förderung von Energiegemeinschaften</a:t>
                      </a:r>
                    </a:p>
                  </a:txBody>
                  <a:tcPr marL="60960" marR="60960" marT="30480" marB="30480">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324000" indent="-324000" algn="l" defTabSz="914400" rtl="0" eaLnBrk="1" latinLnBrk="0" hangingPunct="1">
                        <a:buClr>
                          <a:srgbClr val="C00000"/>
                        </a:buClr>
                        <a:buFont typeface="Wingdings" panose="05000000000000000000" pitchFamily="2" charset="2"/>
                        <a:buChar char="§"/>
                      </a:pPr>
                      <a:r>
                        <a:rPr lang="de-DE" sz="1600" kern="1200" dirty="0" err="1">
                          <a:solidFill>
                            <a:schemeClr val="dk1"/>
                          </a:solidFill>
                          <a:latin typeface="Trebuchet MS" panose="020B0603020202020204" pitchFamily="34" charset="0"/>
                          <a:ea typeface="+mn-ea"/>
                          <a:cs typeface="+mn-cs"/>
                        </a:rPr>
                        <a:t>Dekarbonisierungspfad</a:t>
                      </a:r>
                      <a:r>
                        <a:rPr lang="de-DE" sz="1600" kern="1200" dirty="0">
                          <a:solidFill>
                            <a:schemeClr val="dk1"/>
                          </a:solidFill>
                          <a:latin typeface="Trebuchet MS" panose="020B0603020202020204" pitchFamily="34" charset="0"/>
                          <a:ea typeface="+mn-ea"/>
                          <a:cs typeface="+mn-cs"/>
                        </a:rPr>
                        <a:t> </a:t>
                      </a:r>
                      <a:br>
                        <a:rPr lang="de-DE" sz="1600" kern="1200" dirty="0">
                          <a:solidFill>
                            <a:schemeClr val="dk1"/>
                          </a:solidFill>
                          <a:latin typeface="Trebuchet MS" panose="020B0603020202020204" pitchFamily="34" charset="0"/>
                          <a:ea typeface="+mn-ea"/>
                          <a:cs typeface="+mn-cs"/>
                        </a:rPr>
                      </a:br>
                      <a:r>
                        <a:rPr lang="de-DE" sz="1600" kern="1200" dirty="0">
                          <a:solidFill>
                            <a:schemeClr val="dk1"/>
                          </a:solidFill>
                          <a:latin typeface="Trebuchet MS" panose="020B0603020202020204" pitchFamily="34" charset="0"/>
                          <a:ea typeface="+mn-ea"/>
                          <a:cs typeface="+mn-cs"/>
                        </a:rPr>
                        <a:t>Meilensteine bis 2030 und 2050 </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tc>
                  <a:txBody>
                    <a:bodyPr/>
                    <a:lstStyle/>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Optimierung Pendelverkehr</a:t>
                      </a:r>
                    </a:p>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Optimierung Logistik</a:t>
                      </a:r>
                    </a:p>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Erneuerbare Energieträger</a:t>
                      </a:r>
                    </a:p>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Investitionen in Grünflächen</a:t>
                      </a:r>
                    </a:p>
                  </a:txBody>
                  <a:tcPr marL="60960" marR="60960" marT="30480" marB="30480">
                    <a:lnL w="12700" cap="flat" cmpd="sng" algn="ctr">
                      <a:solidFill>
                        <a:srgbClr val="C00000"/>
                      </a:solidFill>
                      <a:prstDash val="solid"/>
                      <a:round/>
                      <a:headEnd type="none" w="med" len="med"/>
                      <a:tailEnd type="none" w="med" len="med"/>
                    </a:lnL>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noFill/>
                  </a:tcPr>
                </a:tc>
                <a:extLst>
                  <a:ext uri="{0D108BD9-81ED-4DB2-BD59-A6C34878D82A}">
                    <a16:rowId xmlns:a16="http://schemas.microsoft.com/office/drawing/2014/main" val="617831611"/>
                  </a:ext>
                </a:extLst>
              </a:tr>
              <a:tr h="958533">
                <a:tc>
                  <a:txBody>
                    <a:bodyPr/>
                    <a:lstStyle/>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Optimierung Kläranlagen, Kooperation in Definition der Anforderungen für Verbesserungen</a:t>
                      </a:r>
                    </a:p>
                    <a:p>
                      <a:pPr marL="457200" indent="-457200">
                        <a:buFont typeface="Arial" panose="020B0604020202020204" pitchFamily="34" charset="0"/>
                        <a:buChar char="•"/>
                      </a:pPr>
                      <a:endParaRPr lang="de-DE" sz="1600" dirty="0">
                        <a:latin typeface="Trebuchet MS" panose="020B0603020202020204" pitchFamily="34" charset="0"/>
                      </a:endParaRPr>
                    </a:p>
                  </a:txBody>
                  <a:tcPr marL="60960" marR="60960" marT="30480" marB="30480">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noFill/>
                  </a:tcPr>
                </a:tc>
                <a:tc>
                  <a:txBody>
                    <a:bodyPr/>
                    <a:lstStyle/>
                    <a:p>
                      <a:pPr marL="285750" indent="-285750">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Schonung der Wasser- und Meeresressourcen</a:t>
                      </a:r>
                    </a:p>
                  </a:txBody>
                  <a:tcPr marL="60960" marR="60960" marT="30480" marB="30480">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noFill/>
                  </a:tcPr>
                </a:tc>
                <a:tc>
                  <a:txBody>
                    <a:bodyPr/>
                    <a:lstStyle/>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Verbrauchsmengen Wasser</a:t>
                      </a:r>
                    </a:p>
                    <a:p>
                      <a:pPr marL="324000" indent="-324000" algn="l" defTabSz="914400" rtl="0" eaLnBrk="1" latinLnBrk="0" hangingPunct="1">
                        <a:buClr>
                          <a:srgbClr val="C00000"/>
                        </a:buClr>
                        <a:buFont typeface="Wingdings" panose="05000000000000000000" pitchFamily="2" charset="2"/>
                        <a:buChar char="§"/>
                      </a:pPr>
                      <a:r>
                        <a:rPr lang="de-DE" sz="1600" kern="1200" dirty="0">
                          <a:solidFill>
                            <a:schemeClr val="dk1"/>
                          </a:solidFill>
                          <a:latin typeface="Trebuchet MS" panose="020B0603020202020204" pitchFamily="34" charset="0"/>
                          <a:ea typeface="+mn-ea"/>
                          <a:cs typeface="+mn-cs"/>
                        </a:rPr>
                        <a:t>Verminderung Abwässer</a:t>
                      </a:r>
                    </a:p>
                  </a:txBody>
                  <a:tcPr marL="60960" marR="60960" marT="30480" marB="30480">
                    <a:lnL w="12700" cap="flat" cmpd="sng" algn="ctr">
                      <a:solidFill>
                        <a:srgbClr val="C00000"/>
                      </a:solidFill>
                      <a:prstDash val="solid"/>
                      <a:round/>
                      <a:headEnd type="none" w="med" len="med"/>
                      <a:tailEnd type="none" w="med" len="med"/>
                    </a:lnL>
                    <a:lnT w="12700" cap="flat" cmpd="sng" algn="ctr">
                      <a:solidFill>
                        <a:srgbClr val="C00000"/>
                      </a:solidFill>
                      <a:prstDash val="solid"/>
                      <a:round/>
                      <a:headEnd type="none" w="med" len="med"/>
                      <a:tailEnd type="none" w="med" len="med"/>
                    </a:lnT>
                    <a:noFill/>
                  </a:tcPr>
                </a:tc>
                <a:extLst>
                  <a:ext uri="{0D108BD9-81ED-4DB2-BD59-A6C34878D82A}">
                    <a16:rowId xmlns:a16="http://schemas.microsoft.com/office/drawing/2014/main" val="769081807"/>
                  </a:ext>
                </a:extLst>
              </a:tr>
            </a:tbl>
          </a:graphicData>
        </a:graphic>
      </p:graphicFrame>
    </p:spTree>
    <p:extLst>
      <p:ext uri="{BB962C8B-B14F-4D97-AF65-F5344CB8AC3E}">
        <p14:creationId xmlns:p14="http://schemas.microsoft.com/office/powerpoint/2010/main" val="235364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Grafik 29" descr="Ein Bild, das Text, Kreis, Screenshot, Farbigkeit enthält.&#10;&#10;Automatisch generierte Beschreibung">
            <a:extLst>
              <a:ext uri="{FF2B5EF4-FFF2-40B4-BE49-F238E27FC236}">
                <a16:creationId xmlns:a16="http://schemas.microsoft.com/office/drawing/2014/main" id="{FA58F752-04BC-39CD-3039-9FC741C10C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3895" y="919918"/>
            <a:ext cx="5959554" cy="5546827"/>
          </a:xfrm>
          <a:prstGeom prst="rect">
            <a:avLst/>
          </a:prstGeom>
        </p:spPr>
      </p:pic>
      <p:sp>
        <p:nvSpPr>
          <p:cNvPr id="2" name="Titel 1">
            <a:extLst>
              <a:ext uri="{FF2B5EF4-FFF2-40B4-BE49-F238E27FC236}">
                <a16:creationId xmlns:a16="http://schemas.microsoft.com/office/drawing/2014/main" id="{8DBA23F1-4FB5-64B2-E3B7-B53F1B8185FB}"/>
              </a:ext>
            </a:extLst>
          </p:cNvPr>
          <p:cNvSpPr>
            <a:spLocks noGrp="1"/>
          </p:cNvSpPr>
          <p:nvPr>
            <p:ph type="title"/>
          </p:nvPr>
        </p:nvSpPr>
        <p:spPr>
          <a:xfrm>
            <a:off x="494284" y="605535"/>
            <a:ext cx="2820416" cy="2286000"/>
          </a:xfrm>
        </p:spPr>
        <p:txBody>
          <a:bodyPr>
            <a:normAutofit/>
          </a:bodyPr>
          <a:lstStyle/>
          <a:p>
            <a:r>
              <a:rPr lang="de-DE" sz="2400" dirty="0"/>
              <a:t>Einbindung der Sichtweise der </a:t>
            </a:r>
            <a:r>
              <a:rPr lang="de-DE" sz="2400" dirty="0">
                <a:solidFill>
                  <a:schemeClr val="tx1"/>
                </a:solidFill>
              </a:rPr>
              <a:t>SDGs</a:t>
            </a:r>
            <a:br>
              <a:rPr lang="de-DE" sz="2400" dirty="0"/>
            </a:br>
            <a:br>
              <a:rPr lang="de-DE" sz="2400" dirty="0"/>
            </a:br>
            <a:br>
              <a:rPr lang="de-DE" sz="2400" dirty="0"/>
            </a:br>
            <a:endParaRPr lang="de-DE" sz="2400" dirty="0"/>
          </a:p>
        </p:txBody>
      </p:sp>
      <p:sp>
        <p:nvSpPr>
          <p:cNvPr id="4" name="Datumsplatzhalter 3">
            <a:extLst>
              <a:ext uri="{FF2B5EF4-FFF2-40B4-BE49-F238E27FC236}">
                <a16:creationId xmlns:a16="http://schemas.microsoft.com/office/drawing/2014/main" id="{57449320-28D4-CA4F-2852-3E23B81A5EBF}"/>
              </a:ext>
            </a:extLst>
          </p:cNvPr>
          <p:cNvSpPr>
            <a:spLocks noGrp="1"/>
          </p:cNvSpPr>
          <p:nvPr>
            <p:ph type="dt" sz="half" idx="10"/>
          </p:nvPr>
        </p:nvSpPr>
        <p:spPr>
          <a:xfrm>
            <a:off x="1257300" y="9534526"/>
            <a:ext cx="4114800" cy="547688"/>
          </a:xfrm>
          <a:prstGeom prst="rect">
            <a:avLst/>
          </a:prstGeom>
        </p:spPr>
        <p:txBody>
          <a:bodyPr vert="horz" lIns="91440" tIns="45720" rIns="91440" bIns="45720" rtlCol="0" anchor="ctr"/>
          <a:lstStyle>
            <a:defPPr>
              <a:defRPr lang="de-DE"/>
            </a:defPPr>
            <a:lvl1pPr marL="0" algn="l"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218B06-18C0-4793-9285-3A408073E1BE}" type="datetime1">
              <a:rPr lang="en-US" smtClean="0"/>
              <a:pPr/>
              <a:t>4/8/2024</a:t>
            </a:fld>
            <a:endParaRPr lang="en-US" dirty="0"/>
          </a:p>
        </p:txBody>
      </p:sp>
      <p:sp>
        <p:nvSpPr>
          <p:cNvPr id="5" name="Foliennummernplatzhalter 4">
            <a:extLst>
              <a:ext uri="{FF2B5EF4-FFF2-40B4-BE49-F238E27FC236}">
                <a16:creationId xmlns:a16="http://schemas.microsoft.com/office/drawing/2014/main" id="{73E3218B-F613-71B2-3BAD-FD00A3B08129}"/>
              </a:ext>
            </a:extLst>
          </p:cNvPr>
          <p:cNvSpPr>
            <a:spLocks noGrp="1"/>
          </p:cNvSpPr>
          <p:nvPr>
            <p:ph type="sldNum" sz="quarter" idx="11"/>
          </p:nvPr>
        </p:nvSpPr>
        <p:spPr>
          <a:xfrm>
            <a:off x="12915900" y="9534526"/>
            <a:ext cx="4114800" cy="547688"/>
          </a:xfrm>
          <a:prstGeom prst="rect">
            <a:avLst/>
          </a:prstGeom>
        </p:spPr>
        <p:txBody>
          <a:bodyPr vert="horz" lIns="91440" tIns="45720" rIns="91440" bIns="45720" rtlCol="0" anchor="ctr"/>
          <a:lstStyle>
            <a:defPPr>
              <a:defRPr lang="de-DE"/>
            </a:defPPr>
            <a:lvl1pPr marL="0" algn="r" defTabSz="914400" rtl="0" eaLnBrk="1" latinLnBrk="0" hangingPunct="1">
              <a:defRPr sz="1800" kern="1200">
                <a:solidFill>
                  <a:schemeClr val="tx1">
                    <a:tint val="75000"/>
                  </a:schemeClr>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9</a:t>
            </a:fld>
            <a:endParaRPr lang="en-US" dirty="0"/>
          </a:p>
        </p:txBody>
      </p:sp>
      <p:cxnSp>
        <p:nvCxnSpPr>
          <p:cNvPr id="10" name="Gerader Verbinder 9">
            <a:extLst>
              <a:ext uri="{FF2B5EF4-FFF2-40B4-BE49-F238E27FC236}">
                <a16:creationId xmlns:a16="http://schemas.microsoft.com/office/drawing/2014/main" id="{248CB4E7-068F-7A35-61E0-C55298D642F1}"/>
              </a:ext>
            </a:extLst>
          </p:cNvPr>
          <p:cNvCxnSpPr/>
          <p:nvPr/>
        </p:nvCxnSpPr>
        <p:spPr>
          <a:xfrm>
            <a:off x="6578600" y="2921000"/>
            <a:ext cx="4064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14" name="Textfeld 13">
            <a:extLst>
              <a:ext uri="{FF2B5EF4-FFF2-40B4-BE49-F238E27FC236}">
                <a16:creationId xmlns:a16="http://schemas.microsoft.com/office/drawing/2014/main" id="{AA3AB255-F993-21B2-DF31-6B0B0BA977C9}"/>
              </a:ext>
            </a:extLst>
          </p:cNvPr>
          <p:cNvSpPr txBox="1"/>
          <p:nvPr/>
        </p:nvSpPr>
        <p:spPr>
          <a:xfrm>
            <a:off x="8940801" y="2527310"/>
            <a:ext cx="2182351" cy="523028"/>
          </a:xfrm>
          <a:prstGeom prst="rect">
            <a:avLst/>
          </a:prstGeom>
          <a:noFill/>
        </p:spPr>
        <p:txBody>
          <a:bodyPr wrap="square">
            <a:spAutoFit/>
          </a:bodyPr>
          <a:lstStyle/>
          <a:p>
            <a:r>
              <a:rPr lang="de-DE" sz="933" dirty="0">
                <a:hlinkClick r:id="rId4"/>
              </a:rPr>
              <a:t>https://www.statistik.at/services/tools/services/indikatorensysteme/sdgs</a:t>
            </a:r>
            <a:endParaRPr lang="de-DE" sz="933" dirty="0"/>
          </a:p>
          <a:p>
            <a:endParaRPr lang="de-DE" sz="933" dirty="0"/>
          </a:p>
        </p:txBody>
      </p:sp>
      <p:cxnSp>
        <p:nvCxnSpPr>
          <p:cNvPr id="15" name="Gerader Verbinder 14">
            <a:extLst>
              <a:ext uri="{FF2B5EF4-FFF2-40B4-BE49-F238E27FC236}">
                <a16:creationId xmlns:a16="http://schemas.microsoft.com/office/drawing/2014/main" id="{8841ADBD-B257-24B1-3B3E-DFD29C1E58DA}"/>
              </a:ext>
            </a:extLst>
          </p:cNvPr>
          <p:cNvCxnSpPr/>
          <p:nvPr/>
        </p:nvCxnSpPr>
        <p:spPr>
          <a:xfrm>
            <a:off x="6809249" y="3581400"/>
            <a:ext cx="4064000"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sp>
        <p:nvSpPr>
          <p:cNvPr id="17" name="Textfeld 16">
            <a:extLst>
              <a:ext uri="{FF2B5EF4-FFF2-40B4-BE49-F238E27FC236}">
                <a16:creationId xmlns:a16="http://schemas.microsoft.com/office/drawing/2014/main" id="{20F28431-3E77-1839-24A5-33B84EE3D0F1}"/>
              </a:ext>
            </a:extLst>
          </p:cNvPr>
          <p:cNvSpPr txBox="1"/>
          <p:nvPr/>
        </p:nvSpPr>
        <p:spPr>
          <a:xfrm>
            <a:off x="9144000" y="3200889"/>
            <a:ext cx="1930400" cy="523028"/>
          </a:xfrm>
          <a:prstGeom prst="rect">
            <a:avLst/>
          </a:prstGeom>
          <a:noFill/>
        </p:spPr>
        <p:txBody>
          <a:bodyPr wrap="square">
            <a:spAutoFit/>
          </a:bodyPr>
          <a:lstStyle/>
          <a:p>
            <a:r>
              <a:rPr lang="de-DE" sz="933" dirty="0">
                <a:hlinkClick r:id="rId5"/>
              </a:rPr>
              <a:t>https://www.nachhaltigkeit.steiermark.at/cms/ziel/128849111/DE/</a:t>
            </a:r>
            <a:endParaRPr lang="de-DE" sz="933" dirty="0"/>
          </a:p>
          <a:p>
            <a:endParaRPr lang="de-DE" sz="933" dirty="0"/>
          </a:p>
        </p:txBody>
      </p:sp>
      <p:cxnSp>
        <p:nvCxnSpPr>
          <p:cNvPr id="19" name="Gerader Verbinder 18">
            <a:extLst>
              <a:ext uri="{FF2B5EF4-FFF2-40B4-BE49-F238E27FC236}">
                <a16:creationId xmlns:a16="http://schemas.microsoft.com/office/drawing/2014/main" id="{40A66AD5-0133-8D67-31C1-2CBE1481D59C}"/>
              </a:ext>
            </a:extLst>
          </p:cNvPr>
          <p:cNvCxnSpPr>
            <a:cxnSpLocks/>
          </p:cNvCxnSpPr>
          <p:nvPr/>
        </p:nvCxnSpPr>
        <p:spPr>
          <a:xfrm>
            <a:off x="6578600" y="4343400"/>
            <a:ext cx="429464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B94E88F3-55BA-2712-3B08-971A6BA5D937}"/>
              </a:ext>
            </a:extLst>
          </p:cNvPr>
          <p:cNvCxnSpPr>
            <a:cxnSpLocks/>
          </p:cNvCxnSpPr>
          <p:nvPr/>
        </p:nvCxnSpPr>
        <p:spPr>
          <a:xfrm>
            <a:off x="6246352" y="5156200"/>
            <a:ext cx="4294649" cy="0"/>
          </a:xfrm>
          <a:prstGeom prst="line">
            <a:avLst/>
          </a:prstGeom>
          <a:ln>
            <a:solidFill>
              <a:schemeClr val="bg1">
                <a:lumMod val="50000"/>
              </a:schemeClr>
            </a:solidFill>
            <a:prstDash val="lgDash"/>
          </a:ln>
        </p:spPr>
        <p:style>
          <a:lnRef idx="1">
            <a:schemeClr val="accent1"/>
          </a:lnRef>
          <a:fillRef idx="0">
            <a:schemeClr val="accent1"/>
          </a:fillRef>
          <a:effectRef idx="0">
            <a:schemeClr val="accent1"/>
          </a:effectRef>
          <a:fontRef idx="minor">
            <a:schemeClr val="tx1"/>
          </a:fontRef>
        </p:style>
      </p:cxnSp>
      <p:cxnSp>
        <p:nvCxnSpPr>
          <p:cNvPr id="22" name="Gerader Verbinder 21">
            <a:extLst>
              <a:ext uri="{FF2B5EF4-FFF2-40B4-BE49-F238E27FC236}">
                <a16:creationId xmlns:a16="http://schemas.microsoft.com/office/drawing/2014/main" id="{BE958A0E-9BED-ABCF-A441-84AA72F8262B}"/>
              </a:ext>
            </a:extLst>
          </p:cNvPr>
          <p:cNvCxnSpPr/>
          <p:nvPr/>
        </p:nvCxnSpPr>
        <p:spPr>
          <a:xfrm>
            <a:off x="5918200" y="2159000"/>
            <a:ext cx="4064000" cy="0"/>
          </a:xfrm>
          <a:prstGeom prst="line">
            <a:avLst/>
          </a:prstGeom>
          <a:ln>
            <a:solidFill>
              <a:schemeClr val="bg1">
                <a:lumMod val="50000"/>
              </a:schemeClr>
            </a:solidFill>
            <a:prstDash val="lgDashDotDot"/>
          </a:ln>
        </p:spPr>
        <p:style>
          <a:lnRef idx="1">
            <a:schemeClr val="accent1"/>
          </a:lnRef>
          <a:fillRef idx="0">
            <a:schemeClr val="accent1"/>
          </a:fillRef>
          <a:effectRef idx="0">
            <a:schemeClr val="accent1"/>
          </a:effectRef>
          <a:fontRef idx="minor">
            <a:schemeClr val="tx1"/>
          </a:fontRef>
        </p:style>
      </p:cxnSp>
      <p:sp>
        <p:nvSpPr>
          <p:cNvPr id="24" name="Textfeld 23">
            <a:extLst>
              <a:ext uri="{FF2B5EF4-FFF2-40B4-BE49-F238E27FC236}">
                <a16:creationId xmlns:a16="http://schemas.microsoft.com/office/drawing/2014/main" id="{B077E183-0FBD-24CA-81D8-4AF414C755F3}"/>
              </a:ext>
            </a:extLst>
          </p:cNvPr>
          <p:cNvSpPr txBox="1"/>
          <p:nvPr/>
        </p:nvSpPr>
        <p:spPr>
          <a:xfrm>
            <a:off x="8910484" y="4485916"/>
            <a:ext cx="2854632" cy="810158"/>
          </a:xfrm>
          <a:prstGeom prst="rect">
            <a:avLst/>
          </a:prstGeom>
          <a:noFill/>
        </p:spPr>
        <p:txBody>
          <a:bodyPr wrap="square">
            <a:spAutoFit/>
          </a:bodyPr>
          <a:lstStyle/>
          <a:p>
            <a:r>
              <a:rPr lang="de-DE" sz="933" dirty="0">
                <a:hlinkClick r:id="rId6"/>
              </a:rPr>
              <a:t>https://eur-lex.europa.eu/resource.html?uri=cellar:a17f44bd-2f9c-11ee-9e98-01aa75ed71a1.0010.02/DOC_2&amp;format=PDF</a:t>
            </a:r>
            <a:endParaRPr lang="de-DE" sz="933" dirty="0"/>
          </a:p>
          <a:p>
            <a:endParaRPr lang="de-DE" sz="933" dirty="0"/>
          </a:p>
        </p:txBody>
      </p:sp>
      <p:sp>
        <p:nvSpPr>
          <p:cNvPr id="26" name="Textfeld 25">
            <a:extLst>
              <a:ext uri="{FF2B5EF4-FFF2-40B4-BE49-F238E27FC236}">
                <a16:creationId xmlns:a16="http://schemas.microsoft.com/office/drawing/2014/main" id="{53AFBD36-226A-1FE3-8A5D-1FE90F600D4A}"/>
              </a:ext>
            </a:extLst>
          </p:cNvPr>
          <p:cNvSpPr txBox="1"/>
          <p:nvPr/>
        </p:nvSpPr>
        <p:spPr>
          <a:xfrm>
            <a:off x="9264137" y="3933409"/>
            <a:ext cx="2147325" cy="379463"/>
          </a:xfrm>
          <a:prstGeom prst="rect">
            <a:avLst/>
          </a:prstGeom>
          <a:noFill/>
        </p:spPr>
        <p:txBody>
          <a:bodyPr wrap="square">
            <a:spAutoFit/>
          </a:bodyPr>
          <a:lstStyle/>
          <a:p>
            <a:r>
              <a:rPr lang="de-DE" sz="933" dirty="0"/>
              <a:t>Hilfestellung Online Tool Goldener Boden</a:t>
            </a:r>
          </a:p>
        </p:txBody>
      </p:sp>
      <p:sp>
        <p:nvSpPr>
          <p:cNvPr id="28" name="Textfeld 27">
            <a:extLst>
              <a:ext uri="{FF2B5EF4-FFF2-40B4-BE49-F238E27FC236}">
                <a16:creationId xmlns:a16="http://schemas.microsoft.com/office/drawing/2014/main" id="{1E97A47B-9DE5-0B4E-8116-51F5D9200AF9}"/>
              </a:ext>
            </a:extLst>
          </p:cNvPr>
          <p:cNvSpPr txBox="1"/>
          <p:nvPr/>
        </p:nvSpPr>
        <p:spPr>
          <a:xfrm>
            <a:off x="8585200" y="1771252"/>
            <a:ext cx="1752600" cy="523028"/>
          </a:xfrm>
          <a:prstGeom prst="rect">
            <a:avLst/>
          </a:prstGeom>
          <a:noFill/>
        </p:spPr>
        <p:txBody>
          <a:bodyPr wrap="square">
            <a:spAutoFit/>
          </a:bodyPr>
          <a:lstStyle/>
          <a:p>
            <a:r>
              <a:rPr lang="de-DE" sz="933" dirty="0">
                <a:hlinkClick r:id="rId7"/>
              </a:rPr>
              <a:t>https://www.un.org/sustainabledevelopment/</a:t>
            </a:r>
            <a:endParaRPr lang="de-DE" sz="933" dirty="0"/>
          </a:p>
          <a:p>
            <a:endParaRPr lang="de-DE" sz="933" dirty="0"/>
          </a:p>
        </p:txBody>
      </p:sp>
    </p:spTree>
    <p:extLst>
      <p:ext uri="{BB962C8B-B14F-4D97-AF65-F5344CB8AC3E}">
        <p14:creationId xmlns:p14="http://schemas.microsoft.com/office/powerpoint/2010/main" val="5986809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EE4P_TEMPLATESTYLE" val="5"/>
</p:tagLst>
</file>

<file path=ppt/tags/tag2.xml><?xml version="1.0" encoding="utf-8"?>
<p:tagLst xmlns:a="http://schemas.openxmlformats.org/drawingml/2006/main" xmlns:r="http://schemas.openxmlformats.org/officeDocument/2006/relationships" xmlns:p="http://schemas.openxmlformats.org/presentationml/2006/main">
  <p:tag name="EE4P_TEMPLATESTYLE" val="5"/>
</p:tagLst>
</file>

<file path=ppt/tags/tag3.xml><?xml version="1.0" encoding="utf-8"?>
<p:tagLst xmlns:a="http://schemas.openxmlformats.org/drawingml/2006/main" xmlns:r="http://schemas.openxmlformats.org/officeDocument/2006/relationships" xmlns:p="http://schemas.openxmlformats.org/presentationml/2006/main">
  <p:tag name="EE4P_TEMPLATESTYLE" val="5"/>
</p:tagLst>
</file>

<file path=ppt/tags/tag4.xml><?xml version="1.0" encoding="utf-8"?>
<p:tagLst xmlns:a="http://schemas.openxmlformats.org/drawingml/2006/main" xmlns:r="http://schemas.openxmlformats.org/officeDocument/2006/relationships" xmlns:p="http://schemas.openxmlformats.org/presentationml/2006/main">
  <p:tag name="EE4P_TEMPLATESTYLE" val="3"/>
</p:tagLst>
</file>

<file path=ppt/tags/tag5.xml><?xml version="1.0" encoding="utf-8"?>
<p:tagLst xmlns:a="http://schemas.openxmlformats.org/drawingml/2006/main" xmlns:r="http://schemas.openxmlformats.org/officeDocument/2006/relationships" xmlns:p="http://schemas.openxmlformats.org/presentationml/2006/main">
  <p:tag name="EE4P_TEMPLATESTYLE" val="3"/>
</p:tagLst>
</file>

<file path=ppt/tags/tag6.xml><?xml version="1.0" encoding="utf-8"?>
<p:tagLst xmlns:a="http://schemas.openxmlformats.org/drawingml/2006/main" xmlns:r="http://schemas.openxmlformats.org/officeDocument/2006/relationships" xmlns:p="http://schemas.openxmlformats.org/presentationml/2006/main">
  <p:tag name="EE4P_TEMPLATESTYLE" val="3"/>
</p:tagLst>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2173</Words>
  <Application>Microsoft Office PowerPoint</Application>
  <PresentationFormat>Breitbild</PresentationFormat>
  <Paragraphs>366</Paragraphs>
  <Slides>33</Slides>
  <Notes>30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33</vt:i4>
      </vt:variant>
    </vt:vector>
  </HeadingPairs>
  <TitlesOfParts>
    <vt:vector size="40" baseType="lpstr">
      <vt:lpstr>Arial</vt:lpstr>
      <vt:lpstr>Calibri</vt:lpstr>
      <vt:lpstr>Symbol</vt:lpstr>
      <vt:lpstr>Traditional Arabic</vt:lpstr>
      <vt:lpstr>Trebuchet MS</vt:lpstr>
      <vt:lpstr>Wingdings</vt:lpstr>
      <vt:lpstr>Office</vt:lpstr>
      <vt:lpstr>Goldener Boden</vt:lpstr>
      <vt:lpstr>Inhalte</vt:lpstr>
      <vt:lpstr>Goldener Boden</vt:lpstr>
      <vt:lpstr>Goldener Boden 2024 </vt:lpstr>
      <vt:lpstr>Warum? (1)</vt:lpstr>
      <vt:lpstr>Warum? (2)</vt:lpstr>
      <vt:lpstr>Anforderungen an Unternehmen im Themenfeld Nachhaltigkeitsberichterstattung</vt:lpstr>
      <vt:lpstr>Beispiele der möglichen Zusammenarbeit, die Unternehmen in der Nachhaltigkeitsberichterstattung unterstützt</vt:lpstr>
      <vt:lpstr>Einbindung der Sichtweise der SDGs   </vt:lpstr>
      <vt:lpstr>SDGs – Sustainable Development Goals</vt:lpstr>
      <vt:lpstr>Initiative Goldener Boden Alt/Neu – (1/3)</vt:lpstr>
      <vt:lpstr>Initiative Goldener Boden Alt/Neu – (2/3)</vt:lpstr>
      <vt:lpstr>Initiative Goldener Boden Alt/Neu – (3/3)</vt:lpstr>
      <vt:lpstr>Goldener Boden 2024 – Struktur Kriterienkatalog Neu</vt:lpstr>
      <vt:lpstr>Die Fragen im Detail</vt:lpstr>
      <vt:lpstr>Zusammenarbeit mit Unternehmen</vt:lpstr>
      <vt:lpstr>Zusammenarbeit mit Unternehmen</vt:lpstr>
      <vt:lpstr>Zusammenarbeit mit Unternehmen</vt:lpstr>
      <vt:lpstr>Zusammenarbeit mit Unternehmen</vt:lpstr>
      <vt:lpstr>Zusammenarbeit mit Unternehmen</vt:lpstr>
      <vt:lpstr>Zusammenarbeit mit Unternehmen</vt:lpstr>
      <vt:lpstr>Beispiele für Fragen </vt:lpstr>
      <vt:lpstr>Wirtschafts- und Nachhaltigkeitsradar  Goldener Boden</vt:lpstr>
      <vt:lpstr>Wirtschafts- und Nachhaltigkeitsradar  Goldener Boden</vt:lpstr>
      <vt:lpstr>Die Gemeinde kann sich auf der Plattform mit erfolgreichen Projekten präsentieren:</vt:lpstr>
      <vt:lpstr>Goldener Boden – Für ein bewusstes Miteinander!</vt:lpstr>
      <vt:lpstr>Phasen der Umsetzung</vt:lpstr>
      <vt:lpstr>PowerPoint-Präsentation</vt:lpstr>
      <vt:lpstr>PowerPoint-Präsentation</vt:lpstr>
      <vt:lpstr>PowerPoint-Präsentation</vt:lpstr>
      <vt:lpstr>Goldener Boden 2024 </vt:lpstr>
      <vt:lpstr>Wirtschaftsinitiative Nachhaltige Steiermark - WIN</vt:lpstr>
      <vt:lpstr>Herzlichen Dank für Ihre Aufmerksamkeit</vt:lpstr>
    </vt:vector>
  </TitlesOfParts>
  <Company>Wirtschaftskammer Steiermark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Schedifka Philipp Mag., WKST, Praes</dc:creator>
  <cp:lastModifiedBy>Fuchs Jana | WKSTMK Graz-Umgebung</cp:lastModifiedBy>
  <cp:revision>363</cp:revision>
  <cp:lastPrinted>2024-01-19T11:03:20Z</cp:lastPrinted>
  <dcterms:created xsi:type="dcterms:W3CDTF">2018-10-23T12:07:28Z</dcterms:created>
  <dcterms:modified xsi:type="dcterms:W3CDTF">2024-04-08T08:56:12Z</dcterms:modified>
</cp:coreProperties>
</file>