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8"/>
  </p:notesMasterIdLst>
  <p:handoutMasterIdLst>
    <p:handoutMasterId r:id="rId19"/>
  </p:handoutMasterIdLst>
  <p:sldIdLst>
    <p:sldId id="265" r:id="rId2"/>
    <p:sldId id="274" r:id="rId3"/>
    <p:sldId id="276" r:id="rId4"/>
    <p:sldId id="269" r:id="rId5"/>
    <p:sldId id="278" r:id="rId6"/>
    <p:sldId id="277" r:id="rId7"/>
    <p:sldId id="268" r:id="rId8"/>
    <p:sldId id="281" r:id="rId9"/>
    <p:sldId id="266" r:id="rId10"/>
    <p:sldId id="282" r:id="rId11"/>
    <p:sldId id="283" r:id="rId12"/>
    <p:sldId id="861" r:id="rId13"/>
    <p:sldId id="272" r:id="rId14"/>
    <p:sldId id="275" r:id="rId15"/>
    <p:sldId id="279" r:id="rId16"/>
    <p:sldId id="280" r:id="rId17"/>
  </p:sldIdLst>
  <p:sldSz cx="5761038" cy="3240088"/>
  <p:notesSz cx="9144000" cy="6858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257175" indent="2000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514350" indent="4000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771525" indent="6000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28700" indent="8001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1">
          <p15:clr>
            <a:srgbClr val="A4A3A4"/>
          </p15:clr>
        </p15:guide>
        <p15:guide id="2" pos="18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0C0C0"/>
    <a:srgbClr val="FFFFFF"/>
    <a:srgbClr val="000000"/>
    <a:srgbClr val="4C5D68"/>
    <a:srgbClr val="B7C1CD"/>
    <a:srgbClr val="E6EAF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7" autoAdjust="0"/>
    <p:restoredTop sz="98003" autoAdjust="0"/>
  </p:normalViewPr>
  <p:slideViewPr>
    <p:cSldViewPr snapToGrid="0">
      <p:cViewPr varScale="1">
        <p:scale>
          <a:sx n="218" d="100"/>
          <a:sy n="218" d="100"/>
        </p:scale>
        <p:origin x="192" y="168"/>
      </p:cViewPr>
      <p:guideLst>
        <p:guide orient="horz" pos="1021"/>
        <p:guide pos="18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1530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1ADB333-EBE4-4AC1-9539-E5670FB6614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732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/>
              <a:t>Textmasterformate durch Klicken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D26270B-77FD-498A-A185-B28FA9ADDF9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466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Arial" charset="0"/>
        <a:ea typeface="+mn-ea"/>
        <a:cs typeface="+mn-cs"/>
      </a:defRPr>
    </a:lvl1pPr>
    <a:lvl2pPr marL="257175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Arial" charset="0"/>
        <a:ea typeface="+mn-ea"/>
        <a:cs typeface="+mn-cs"/>
      </a:defRPr>
    </a:lvl2pPr>
    <a:lvl3pPr marL="514350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Arial" charset="0"/>
        <a:ea typeface="+mn-ea"/>
        <a:cs typeface="+mn-cs"/>
      </a:defRPr>
    </a:lvl3pPr>
    <a:lvl4pPr marL="771525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Arial" charset="0"/>
        <a:ea typeface="+mn-ea"/>
        <a:cs typeface="+mn-cs"/>
      </a:defRPr>
    </a:lvl4pPr>
    <a:lvl5pPr marL="1028700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Arial" charset="0"/>
        <a:ea typeface="+mn-ea"/>
        <a:cs typeface="+mn-cs"/>
      </a:defRPr>
    </a:lvl5pPr>
    <a:lvl6pPr marL="128587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75F6745-2426-49EA-8A72-6A2DBD26730C}" type="slidenum">
              <a:rPr lang="de-AT" altLang="de-DE" smtClean="0">
                <a:latin typeface="Arial" charset="0"/>
              </a:rPr>
              <a:pPr eaLnBrk="1" hangingPunct="1"/>
              <a:t>1</a:t>
            </a:fld>
            <a:endParaRPr lang="de-AT" altLang="de-DE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FEB5CD1-E52B-42F6-83F3-12E9C639D49F}" type="slidenum">
              <a:rPr lang="de-AT" altLang="de-DE">
                <a:latin typeface="Arial" charset="0"/>
              </a:rPr>
              <a:pPr eaLnBrk="1" hangingPunct="1"/>
              <a:t>8</a:t>
            </a:fld>
            <a:endParaRPr lang="de-AT" altLang="de-DE" dirty="0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balken_unten_hell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38"/>
            <a:ext cx="5761038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cubu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7113"/>
            <a:ext cx="7556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1" descr="industrie_ti4_pp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778125"/>
            <a:ext cx="9779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9139" y="1008027"/>
            <a:ext cx="4472806" cy="648018"/>
          </a:xfrm>
        </p:spPr>
        <p:txBody>
          <a:bodyPr/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070" y="1761798"/>
            <a:ext cx="4869877" cy="756021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200"/>
            </a:lvl1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8" name="Textfeld 7"/>
          <p:cNvSpPr txBox="1"/>
          <p:nvPr userDrawn="1"/>
        </p:nvSpPr>
        <p:spPr>
          <a:xfrm>
            <a:off x="301624" y="2992891"/>
            <a:ext cx="36115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b="1" dirty="0">
                <a:solidFill>
                  <a:srgbClr val="647A84"/>
                </a:solidFill>
                <a:latin typeface="ITC Officina Serif Book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Wirtschaft sind wir alle.</a:t>
            </a:r>
          </a:p>
        </p:txBody>
      </p:sp>
    </p:spTree>
    <p:extLst>
      <p:ext uri="{BB962C8B-B14F-4D97-AF65-F5344CB8AC3E}">
        <p14:creationId xmlns:p14="http://schemas.microsoft.com/office/powerpoint/2010/main" val="116700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30E48-008C-4C4A-A0F4-1FFCC5A1E58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757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F6CBA-77F9-4BB0-8347-76DF20965B0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247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balken_unten_hell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7513"/>
            <a:ext cx="57610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1950" y="88900"/>
            <a:ext cx="50403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701675"/>
            <a:ext cx="50403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89300" y="2951163"/>
            <a:ext cx="12477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latin typeface="+mn-lt"/>
              </a:defRPr>
            </a:lvl1pPr>
          </a:lstStyle>
          <a:p>
            <a:pPr>
              <a:defRPr/>
            </a:pPr>
            <a:fld id="{4FE44627-009B-4C68-BC77-3D7B8435580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26635" name="Line 11"/>
          <p:cNvSpPr>
            <a:spLocks noChangeShapeType="1"/>
          </p:cNvSpPr>
          <p:nvPr userDrawn="1"/>
        </p:nvSpPr>
        <p:spPr bwMode="auto">
          <a:xfrm flipH="1">
            <a:off x="0" y="601663"/>
            <a:ext cx="5761038" cy="0"/>
          </a:xfrm>
          <a:prstGeom prst="line">
            <a:avLst/>
          </a:prstGeom>
          <a:noFill/>
          <a:ln w="19050">
            <a:solidFill>
              <a:srgbClr val="4C5D68"/>
            </a:solidFill>
            <a:round/>
            <a:headEnd/>
            <a:tailEnd/>
          </a:ln>
          <a:effectLst/>
        </p:spPr>
        <p:txBody>
          <a:bodyPr lIns="51435" tIns="25718" rIns="51435" bIns="25718"/>
          <a:lstStyle/>
          <a:p>
            <a:pPr>
              <a:defRPr/>
            </a:pPr>
            <a:endParaRPr lang="de-DE"/>
          </a:p>
        </p:txBody>
      </p:sp>
      <p:pic>
        <p:nvPicPr>
          <p:cNvPr id="1032" name="Picture 51" descr="industrie_ti4_ppt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2970213"/>
            <a:ext cx="509587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301624" y="2992891"/>
            <a:ext cx="36115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b="1" dirty="0">
                <a:solidFill>
                  <a:srgbClr val="647A84"/>
                </a:solidFill>
                <a:latin typeface="ITC Officina Serif Book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Wirtschaft sind wir alle.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7" r:id="rId2"/>
    <p:sldLayoutId id="2147483688" r:id="rId3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700">
          <a:solidFill>
            <a:srgbClr val="4C5D6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700">
          <a:solidFill>
            <a:srgbClr val="4C5D68"/>
          </a:solidFill>
          <a:latin typeface="Trebuchet MS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700">
          <a:solidFill>
            <a:srgbClr val="4C5D68"/>
          </a:solidFill>
          <a:latin typeface="Trebuchet MS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700">
          <a:solidFill>
            <a:srgbClr val="4C5D68"/>
          </a:solidFill>
          <a:latin typeface="Trebuchet MS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700">
          <a:solidFill>
            <a:srgbClr val="4C5D68"/>
          </a:solidFill>
          <a:latin typeface="Trebuchet MS" pitchFamily="34" charset="0"/>
        </a:defRPr>
      </a:lvl5pPr>
      <a:lvl6pPr marL="25717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700">
          <a:solidFill>
            <a:srgbClr val="4C5D68"/>
          </a:solidFill>
          <a:latin typeface="Trebuchet MS" pitchFamily="34" charset="0"/>
        </a:defRPr>
      </a:lvl6pPr>
      <a:lvl7pPr marL="51435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700">
          <a:solidFill>
            <a:srgbClr val="4C5D68"/>
          </a:solidFill>
          <a:latin typeface="Trebuchet MS" pitchFamily="34" charset="0"/>
        </a:defRPr>
      </a:lvl7pPr>
      <a:lvl8pPr marL="77152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700">
          <a:solidFill>
            <a:srgbClr val="4C5D68"/>
          </a:solidFill>
          <a:latin typeface="Trebuchet MS" pitchFamily="34" charset="0"/>
        </a:defRPr>
      </a:lvl8pPr>
      <a:lvl9pPr marL="10287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700">
          <a:solidFill>
            <a:srgbClr val="4C5D68"/>
          </a:solidFill>
          <a:latin typeface="Trebuchet MS" pitchFamily="34" charset="0"/>
        </a:defRPr>
      </a:lvl9pPr>
    </p:titleStyle>
    <p:bodyStyle>
      <a:lvl1pPr marL="263525" indent="-263525" algn="l" rtl="0" eaLnBrk="1" fontAlgn="base" hangingPunct="1">
        <a:spcBef>
          <a:spcPct val="20000"/>
        </a:spcBef>
        <a:spcAft>
          <a:spcPct val="0"/>
        </a:spcAft>
        <a:buClr>
          <a:srgbClr val="ED1C24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509588" indent="-244475" algn="l" rtl="0" eaLnBrk="1" fontAlgn="base" hangingPunct="1">
        <a:spcBef>
          <a:spcPct val="20000"/>
        </a:spcBef>
        <a:spcAft>
          <a:spcPct val="0"/>
        </a:spcAft>
        <a:buClr>
          <a:srgbClr val="4C5D68"/>
        </a:buClr>
        <a:buFont typeface="Wingdings" pitchFamily="2" charset="2"/>
        <a:buChar char="§"/>
        <a:defRPr sz="1100">
          <a:solidFill>
            <a:schemeClr val="tx1"/>
          </a:solidFill>
          <a:latin typeface="+mn-lt"/>
        </a:defRPr>
      </a:lvl2pPr>
      <a:lvl3pPr marL="733425" indent="-2222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 New Roman" pitchFamily="18" charset="0"/>
        <a:buChar char="–"/>
        <a:defRPr sz="1100">
          <a:solidFill>
            <a:schemeClr val="tx1"/>
          </a:solidFill>
          <a:latin typeface="+mn-lt"/>
        </a:defRPr>
      </a:lvl3pPr>
      <a:lvl4pPr marL="952500" indent="-2174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100">
          <a:solidFill>
            <a:schemeClr val="tx1"/>
          </a:solidFill>
          <a:latin typeface="+mn-lt"/>
        </a:defRPr>
      </a:lvl4pPr>
      <a:lvl5pPr marL="1176338" indent="-223838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100">
          <a:solidFill>
            <a:schemeClr val="tx1"/>
          </a:solidFill>
          <a:latin typeface="+mn-lt"/>
        </a:defRPr>
      </a:lvl5pPr>
      <a:lvl6pPr marL="1435001" indent="-224135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100">
          <a:solidFill>
            <a:schemeClr val="tx1"/>
          </a:solidFill>
          <a:latin typeface="+mn-lt"/>
        </a:defRPr>
      </a:lvl6pPr>
      <a:lvl7pPr marL="1692176" indent="-224135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100">
          <a:solidFill>
            <a:schemeClr val="tx1"/>
          </a:solidFill>
          <a:latin typeface="+mn-lt"/>
        </a:defRPr>
      </a:lvl7pPr>
      <a:lvl8pPr marL="1949351" indent="-224135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100">
          <a:solidFill>
            <a:schemeClr val="tx1"/>
          </a:solidFill>
          <a:latin typeface="+mn-lt"/>
        </a:defRPr>
      </a:lvl8pPr>
      <a:lvl9pPr marL="2206526" indent="-224135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wko.at/service/t/umwelt-energie/gefoerderte-csr-und-nachhaltigkeitsberatunge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89163" y="2007659"/>
            <a:ext cx="2450570" cy="29950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AT" altLang="de-DE" sz="2400" i="1" dirty="0">
                <a:latin typeface="Bradley Hand ITC" panose="03070402050302030203" pitchFamily="66" charset="0"/>
              </a:rPr>
              <a:t> 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1049" y="868363"/>
            <a:ext cx="4039898" cy="647700"/>
          </a:xfrm>
        </p:spPr>
        <p:txBody>
          <a:bodyPr/>
          <a:lstStyle/>
          <a:p>
            <a:pPr eaLnBrk="1" hangingPunct="1"/>
            <a:br>
              <a:rPr lang="de-AT" altLang="de-DE" sz="1900" dirty="0"/>
            </a:br>
            <a:r>
              <a:rPr lang="de-AT" altLang="de-DE" sz="1900" dirty="0"/>
              <a:t> </a:t>
            </a:r>
            <a:r>
              <a:rPr lang="de-AT" altLang="de-DE" sz="1900" i="1" dirty="0"/>
              <a:t>ISO 50001 /14001 ÖKOPROFIT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dirty="0"/>
              <a:t>Die ÖKOPROFIT Vorteile</a:t>
            </a:r>
          </a:p>
        </p:txBody>
      </p:sp>
      <p:pic>
        <p:nvPicPr>
          <p:cNvPr id="2" name="Grafik 1" descr="Ein Bild, das Grafiken, Kreis, Schrift, Grafikdesign enthält.&#10;&#10;Automatisch generierte Beschreibung">
            <a:extLst>
              <a:ext uri="{FF2B5EF4-FFF2-40B4-BE49-F238E27FC236}">
                <a16:creationId xmlns:a16="http://schemas.microsoft.com/office/drawing/2014/main" id="{C7196DCE-E3DC-635A-5B65-E38BD986F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06" y="128146"/>
            <a:ext cx="395988" cy="403667"/>
          </a:xfrm>
          <a:prstGeom prst="rect">
            <a:avLst/>
          </a:prstGeom>
        </p:spPr>
      </p:pic>
      <p:pic>
        <p:nvPicPr>
          <p:cNvPr id="7" name="Grafik 6" descr="Ein Bild, das Grafiken, Kreis, Schrift, Grafikdesign enthält.&#10;&#10;Automatisch generierte Beschreibung">
            <a:extLst>
              <a:ext uri="{FF2B5EF4-FFF2-40B4-BE49-F238E27FC236}">
                <a16:creationId xmlns:a16="http://schemas.microsoft.com/office/drawing/2014/main" id="{D77E6AFB-1EF5-D7E6-F383-B93268856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36" y="2986188"/>
            <a:ext cx="161860" cy="16499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8CABA94-9AB0-DA41-A4F2-C502A3770B39}"/>
              </a:ext>
            </a:extLst>
          </p:cNvPr>
          <p:cNvSpPr txBox="1"/>
          <p:nvPr/>
        </p:nvSpPr>
        <p:spPr>
          <a:xfrm>
            <a:off x="111429" y="662475"/>
            <a:ext cx="4360101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AT" sz="700" b="1" dirty="0"/>
              <a:t>Optimierung des Energie- und Ressourceneinsatzes</a:t>
            </a:r>
            <a:br>
              <a:rPr lang="de-AT" sz="700" b="1" dirty="0"/>
            </a:br>
            <a:r>
              <a:rPr lang="de-AT" sz="700" b="1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sz="700" b="1" dirty="0"/>
              <a:t>Steigerung der Effizienz und Senken der Betriebskosten</a:t>
            </a:r>
            <a:br>
              <a:rPr lang="de-AT" sz="700" b="1" dirty="0"/>
            </a:br>
            <a:r>
              <a:rPr lang="de-AT" sz="700" b="1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sz="700" b="1" dirty="0"/>
              <a:t>Unabhängigkeit von fossilen Energieträgern steigern</a:t>
            </a:r>
            <a:br>
              <a:rPr lang="de-AT" sz="700" b="1" dirty="0"/>
            </a:br>
            <a:r>
              <a:rPr lang="de-AT" sz="700" b="1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sz="700" b="1" dirty="0"/>
              <a:t>Umwelt- und Klimaschutz im Betrieb strukturell verankern</a:t>
            </a:r>
            <a:br>
              <a:rPr lang="de-AT" sz="700" b="1" dirty="0"/>
            </a:br>
            <a:r>
              <a:rPr lang="de-AT" sz="700" b="1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sz="700" b="1" dirty="0"/>
              <a:t>Kontinuierliche Verbesserung des betrieblichen Umwelt- und Klimaschutzes und Kommunikation nach außen</a:t>
            </a:r>
            <a:br>
              <a:rPr lang="de-AT" sz="700" b="1" dirty="0"/>
            </a:br>
            <a:r>
              <a:rPr lang="de-AT" sz="700" b="1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sz="700" b="1" dirty="0"/>
              <a:t>Praxisnahes Wissen und Inputs von Experten</a:t>
            </a:r>
            <a:br>
              <a:rPr lang="de-AT" sz="700" b="1" dirty="0"/>
            </a:br>
            <a:r>
              <a:rPr lang="de-AT" sz="700" b="1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sz="700" b="1" dirty="0"/>
              <a:t>Einstieg ins </a:t>
            </a:r>
            <a:r>
              <a:rPr lang="de-AT" sz="700" b="1" dirty="0" err="1"/>
              <a:t>Nachhaltigkeitsreporting</a:t>
            </a:r>
            <a:r>
              <a:rPr lang="de-AT" sz="700" b="1" dirty="0"/>
              <a:t> (Ausbaustufe)</a:t>
            </a:r>
            <a:br>
              <a:rPr lang="de-AT" sz="700" b="1" dirty="0"/>
            </a:br>
            <a:r>
              <a:rPr lang="de-AT" sz="700" b="1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sz="700" b="1" dirty="0"/>
              <a:t>Informationen, Impulse und Austausch mit anderen Betrieben</a:t>
            </a:r>
            <a:br>
              <a:rPr lang="de-AT" sz="700" b="1" dirty="0"/>
            </a:br>
            <a:r>
              <a:rPr lang="de-AT" sz="700" b="1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sz="700" b="1" dirty="0"/>
              <a:t>Punkten bei regionalen Ausschreibungen und bei internationalen Kunden</a:t>
            </a:r>
            <a:br>
              <a:rPr lang="de-AT" sz="700" b="1" dirty="0"/>
            </a:br>
            <a:r>
              <a:rPr lang="de-AT" sz="700" b="1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sz="700" b="1" dirty="0"/>
              <a:t>Rechtssicherheit gewinnen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9303A28-435F-A00A-F475-0D49DFD92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445" y="962073"/>
            <a:ext cx="1839333" cy="144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7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dirty="0"/>
              <a:t>weitere Beweggründe… </a:t>
            </a:r>
          </a:p>
        </p:txBody>
      </p:sp>
      <p:pic>
        <p:nvPicPr>
          <p:cNvPr id="2" name="Grafik 1" descr="Ein Bild, das Grafiken, Kreis, Schrift, Grafikdesign enthält.&#10;&#10;Automatisch generierte Beschreibung">
            <a:extLst>
              <a:ext uri="{FF2B5EF4-FFF2-40B4-BE49-F238E27FC236}">
                <a16:creationId xmlns:a16="http://schemas.microsoft.com/office/drawing/2014/main" id="{C7196DCE-E3DC-635A-5B65-E38BD986F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06" y="128146"/>
            <a:ext cx="395988" cy="403667"/>
          </a:xfrm>
          <a:prstGeom prst="rect">
            <a:avLst/>
          </a:prstGeom>
        </p:spPr>
      </p:pic>
      <p:pic>
        <p:nvPicPr>
          <p:cNvPr id="7" name="Grafik 6" descr="Ein Bild, das Grafiken, Kreis, Schrift, Grafikdesign enthält.&#10;&#10;Automatisch generierte Beschreibung">
            <a:extLst>
              <a:ext uri="{FF2B5EF4-FFF2-40B4-BE49-F238E27FC236}">
                <a16:creationId xmlns:a16="http://schemas.microsoft.com/office/drawing/2014/main" id="{D77E6AFB-1EF5-D7E6-F383-B93268856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36" y="2986188"/>
            <a:ext cx="161860" cy="16499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38875F4-BB32-AE55-DB5A-BED9E57C9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68" y="750316"/>
            <a:ext cx="712512" cy="44291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CC63018-178C-F17B-69EC-05DB3530D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198" y="750317"/>
            <a:ext cx="2556817" cy="44291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F8E13DD-3A8E-BDEE-22AA-D2BE9069C6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67" y="1357248"/>
            <a:ext cx="3993959" cy="154997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67EA8F0-052A-CA47-6E77-69C1296C1A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1623" y="2411113"/>
            <a:ext cx="628400" cy="49610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ADDCEFF-45A6-73F3-657B-8A5B0C965A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3466" y="640992"/>
            <a:ext cx="752386" cy="76884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6A834F8-0FEE-5017-28EC-AABAA7D3BA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0090" y="1452579"/>
            <a:ext cx="482956" cy="33492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5AB8AB0A-D69C-FE0C-9F44-6F1E66573F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6401" y="1832417"/>
            <a:ext cx="486645" cy="37633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CE2DBF4-40B6-EDBD-AE91-F4B14BFF91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0010" y="2253666"/>
            <a:ext cx="493035" cy="37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8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, Kleidung, Im Haus, Mobiliar enthält.&#10;&#10;Automatisch generierte Beschreibung">
            <a:extLst>
              <a:ext uri="{FF2B5EF4-FFF2-40B4-BE49-F238E27FC236}">
                <a16:creationId xmlns:a16="http://schemas.microsoft.com/office/drawing/2014/main" id="{D477FC16-1369-D4B7-E6B2-59C34C7B26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r="25545"/>
          <a:stretch/>
        </p:blipFill>
        <p:spPr>
          <a:xfrm>
            <a:off x="2774763" y="5"/>
            <a:ext cx="2265706" cy="2430061"/>
          </a:xfrm>
          <a:prstGeom prst="rect">
            <a:avLst/>
          </a:prstGeom>
        </p:spPr>
      </p:pic>
      <p:sp>
        <p:nvSpPr>
          <p:cNvPr id="47106" name="Rectangle 2">
            <a:extLst>
              <a:ext uri="{FF2B5EF4-FFF2-40B4-BE49-F238E27FC236}">
                <a16:creationId xmlns:a16="http://schemas.microsoft.com/office/drawing/2014/main" id="{042D78E6-9117-4C71-9948-E67893060C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05704" y="381011"/>
            <a:ext cx="1702122" cy="77169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43201" tIns="21601" rIns="43201" bIns="21601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de-DE" altLang="de-DE" sz="1323" b="1" dirty="0">
                <a:solidFill>
                  <a:srgbClr val="000000"/>
                </a:solidFill>
              </a:rPr>
              <a:t>Workshop-Reihe</a:t>
            </a:r>
            <a:br>
              <a:rPr lang="de-DE" altLang="de-DE" sz="1323" i="1" dirty="0">
                <a:solidFill>
                  <a:srgbClr val="000000"/>
                </a:solidFill>
              </a:rPr>
            </a:br>
            <a:r>
              <a:rPr lang="de-DE" altLang="de-DE" sz="1323" i="1" dirty="0">
                <a:solidFill>
                  <a:srgbClr val="000000"/>
                </a:solidFill>
              </a:rPr>
              <a:t>für teilnehmende Betriebe</a:t>
            </a:r>
          </a:p>
        </p:txBody>
      </p:sp>
      <p:sp>
        <p:nvSpPr>
          <p:cNvPr id="775171" name="Rectangle 3">
            <a:extLst>
              <a:ext uri="{FF2B5EF4-FFF2-40B4-BE49-F238E27FC236}">
                <a16:creationId xmlns:a16="http://schemas.microsoft.com/office/drawing/2014/main" id="{7CEC936A-E60A-474D-9214-307D98D75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3440" y="1103428"/>
            <a:ext cx="1702121" cy="143894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43201" tIns="21601" rIns="43201" bIns="21601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216027" lvl="1" indent="0">
              <a:spcAft>
                <a:spcPts val="284"/>
              </a:spcAft>
              <a:buClr>
                <a:srgbClr val="CC0000"/>
              </a:buClr>
              <a:buNone/>
            </a:pPr>
            <a:r>
              <a:rPr lang="de-DE" altLang="de-DE" sz="662" b="1" u="sng" dirty="0">
                <a:solidFill>
                  <a:srgbClr val="000000"/>
                </a:solidFill>
              </a:rPr>
              <a:t>Ziele</a:t>
            </a:r>
          </a:p>
          <a:p>
            <a:pPr lvl="1" eaLnBrk="1" hangingPunct="1"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altLang="de-DE" sz="662" b="1" dirty="0">
                <a:solidFill>
                  <a:srgbClr val="000000"/>
                </a:solidFill>
              </a:rPr>
              <a:t>Wissensvermittlung zu den ÖKOPROFIT Themen</a:t>
            </a:r>
          </a:p>
          <a:p>
            <a:pPr lvl="1" eaLnBrk="1" hangingPunct="1"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altLang="de-DE" sz="662" b="1" dirty="0">
                <a:solidFill>
                  <a:srgbClr val="000000"/>
                </a:solidFill>
              </a:rPr>
              <a:t>Bewusstseinsbildung</a:t>
            </a:r>
          </a:p>
          <a:p>
            <a:pPr lvl="1" eaLnBrk="1" hangingPunct="1"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altLang="de-DE" sz="662" b="1" dirty="0">
                <a:solidFill>
                  <a:srgbClr val="000000"/>
                </a:solidFill>
              </a:rPr>
              <a:t>gemeinsames Arbeiten</a:t>
            </a:r>
            <a:br>
              <a:rPr lang="de-DE" altLang="de-DE" sz="662" b="1" dirty="0">
                <a:solidFill>
                  <a:srgbClr val="000000"/>
                </a:solidFill>
              </a:rPr>
            </a:br>
            <a:r>
              <a:rPr lang="de-DE" altLang="de-DE" sz="662" b="1" dirty="0">
                <a:solidFill>
                  <a:srgbClr val="000000"/>
                </a:solidFill>
              </a:rPr>
              <a:t>  </a:t>
            </a:r>
            <a:r>
              <a:rPr lang="de-DE" altLang="de-DE" sz="662" dirty="0">
                <a:solidFill>
                  <a:srgbClr val="000000"/>
                </a:solidFill>
                <a:latin typeface="Verdana" panose="020B0604030504040204" pitchFamily="34" charset="0"/>
              </a:rPr>
              <a:t>- vertraut machen mit der Thematik</a:t>
            </a:r>
            <a:br>
              <a:rPr lang="de-DE" altLang="de-DE" sz="662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de-DE" altLang="de-DE" sz="662" dirty="0">
                <a:solidFill>
                  <a:srgbClr val="000000"/>
                </a:solidFill>
                <a:latin typeface="Verdana" panose="020B0604030504040204" pitchFamily="34" charset="0"/>
              </a:rPr>
              <a:t>  - gemeinsames, interaktives arbeiten und analysieren</a:t>
            </a:r>
            <a:br>
              <a:rPr lang="de-DE" altLang="de-DE" sz="662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de-DE" altLang="de-DE" sz="662" dirty="0">
                <a:solidFill>
                  <a:srgbClr val="000000"/>
                </a:solidFill>
                <a:latin typeface="Verdana" panose="020B0604030504040204" pitchFamily="34" charset="0"/>
              </a:rPr>
              <a:t>  - Beispiele</a:t>
            </a:r>
            <a:br>
              <a:rPr lang="de-DE" altLang="de-DE" sz="662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de-DE" altLang="de-DE" sz="662" dirty="0">
                <a:solidFill>
                  <a:srgbClr val="000000"/>
                </a:solidFill>
                <a:latin typeface="Verdana" panose="020B0604030504040204" pitchFamily="34" charset="0"/>
              </a:rPr>
              <a:t>  - Praxisaufgaben</a:t>
            </a:r>
            <a:r>
              <a:rPr lang="de-DE" altLang="de-DE" sz="662" b="1" dirty="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altLang="de-DE" sz="662" b="1" dirty="0">
                <a:solidFill>
                  <a:srgbClr val="000000"/>
                </a:solidFill>
              </a:rPr>
              <a:t>Netzwerkaufbau</a:t>
            </a:r>
          </a:p>
          <a:p>
            <a:pPr lvl="1" eaLnBrk="1" hangingPunct="1"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altLang="de-DE" sz="662" b="1" dirty="0">
                <a:solidFill>
                  <a:srgbClr val="000000"/>
                </a:solidFill>
              </a:rPr>
              <a:t>Erfahrungsaustausch</a:t>
            </a:r>
          </a:p>
          <a:p>
            <a:pPr lvl="1" eaLnBrk="1" hangingPunct="1"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altLang="de-DE" sz="662" b="1" dirty="0">
              <a:solidFill>
                <a:srgbClr val="000000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B13C4AA-3421-59C5-2DCE-C79145BB471E}"/>
              </a:ext>
            </a:extLst>
          </p:cNvPr>
          <p:cNvGrpSpPr>
            <a:grpSpLocks noChangeAspect="1"/>
          </p:cNvGrpSpPr>
          <p:nvPr/>
        </p:nvGrpSpPr>
        <p:grpSpPr>
          <a:xfrm>
            <a:off x="2101392" y="1488757"/>
            <a:ext cx="758000" cy="767379"/>
            <a:chOff x="181610" y="273050"/>
            <a:chExt cx="1031240" cy="107315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E117A5FC-74DB-D39C-6E80-EFB424BA5902}"/>
                </a:ext>
              </a:extLst>
            </p:cNvPr>
            <p:cNvSpPr/>
            <p:nvPr userDrawn="1"/>
          </p:nvSpPr>
          <p:spPr>
            <a:xfrm>
              <a:off x="181610" y="273050"/>
              <a:ext cx="1031240" cy="1073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2054" fontAlgn="auto">
                <a:spcBef>
                  <a:spcPts val="0"/>
                </a:spcBef>
                <a:spcAft>
                  <a:spcPts val="0"/>
                </a:spcAft>
              </a:pPr>
              <a:endParaRPr lang="de-AT" sz="85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C3A12525-156B-B67C-F428-217E41961CAC}"/>
                </a:ext>
              </a:extLst>
            </p:cNvPr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50" y="388797"/>
              <a:ext cx="777875" cy="7918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CB9DF7CB-635B-3BE6-DA7F-476144B0C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78202"/>
            <a:ext cx="5764454" cy="22187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9E83DD4-2DBB-2612-9A57-E1CA87A82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5524" y="2301098"/>
            <a:ext cx="1362164" cy="63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5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51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dirty="0"/>
              <a:t>Jetzt geht´s los… </a:t>
            </a:r>
          </a:p>
        </p:txBody>
      </p:sp>
      <p:pic>
        <p:nvPicPr>
          <p:cNvPr id="2" name="Grafik 1" descr="Ein Bild, das Grafiken, Kreis, Schrift, Grafikdesign enthält.&#10;&#10;Automatisch generierte Beschreibung">
            <a:extLst>
              <a:ext uri="{FF2B5EF4-FFF2-40B4-BE49-F238E27FC236}">
                <a16:creationId xmlns:a16="http://schemas.microsoft.com/office/drawing/2014/main" id="{C7196DCE-E3DC-635A-5B65-E38BD986F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06" y="128146"/>
            <a:ext cx="395988" cy="403667"/>
          </a:xfrm>
          <a:prstGeom prst="rect">
            <a:avLst/>
          </a:prstGeom>
        </p:spPr>
      </p:pic>
      <p:pic>
        <p:nvPicPr>
          <p:cNvPr id="7" name="Grafik 6" descr="Ein Bild, das Grafiken, Kreis, Schrift, Grafikdesign enthält.&#10;&#10;Automatisch generierte Beschreibung">
            <a:extLst>
              <a:ext uri="{FF2B5EF4-FFF2-40B4-BE49-F238E27FC236}">
                <a16:creationId xmlns:a16="http://schemas.microsoft.com/office/drawing/2014/main" id="{D77E6AFB-1EF5-D7E6-F383-B93268856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36" y="2986188"/>
            <a:ext cx="161860" cy="16499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3C90F0C-2D16-AA1A-09D0-229A0AF48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3644"/>
            <a:ext cx="3567390" cy="235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99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AT" altLang="de-DE" dirty="0"/>
          </a:p>
        </p:txBody>
      </p:sp>
      <p:pic>
        <p:nvPicPr>
          <p:cNvPr id="2" name="Grafik 1" descr="Ein Bild, das Grafiken, Kreis, Schrift, Grafikdesign enthält.&#10;&#10;Automatisch generierte Beschreibung">
            <a:extLst>
              <a:ext uri="{FF2B5EF4-FFF2-40B4-BE49-F238E27FC236}">
                <a16:creationId xmlns:a16="http://schemas.microsoft.com/office/drawing/2014/main" id="{C7196DCE-E3DC-635A-5B65-E38BD986F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06" y="128146"/>
            <a:ext cx="395988" cy="403667"/>
          </a:xfrm>
          <a:prstGeom prst="rect">
            <a:avLst/>
          </a:prstGeom>
        </p:spPr>
      </p:pic>
      <p:pic>
        <p:nvPicPr>
          <p:cNvPr id="7" name="Grafik 6" descr="Ein Bild, das Grafiken, Kreis, Schrift, Grafikdesign enthält.&#10;&#10;Automatisch generierte Beschreibung">
            <a:extLst>
              <a:ext uri="{FF2B5EF4-FFF2-40B4-BE49-F238E27FC236}">
                <a16:creationId xmlns:a16="http://schemas.microsoft.com/office/drawing/2014/main" id="{D77E6AFB-1EF5-D7E6-F383-B93268856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36" y="2986188"/>
            <a:ext cx="161860" cy="16499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AEA0D21-AD56-40CB-CF3C-CA6E1A9C6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4376"/>
            <a:ext cx="3582572" cy="234283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33B18B3-836E-6681-E7CC-F7B7377B1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95785">
            <a:off x="4082913" y="929133"/>
            <a:ext cx="1257292" cy="18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00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AT" altLang="de-DE" dirty="0"/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BB380C5-F675-0C2D-021B-BFFECBB4AB42}"/>
              </a:ext>
            </a:extLst>
          </p:cNvPr>
          <p:cNvSpPr txBox="1"/>
          <p:nvPr/>
        </p:nvSpPr>
        <p:spPr>
          <a:xfrm rot="20942876">
            <a:off x="1435100" y="1011392"/>
            <a:ext cx="2887132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de-AT" altLang="de-DE" sz="4000" i="1" dirty="0">
                <a:latin typeface="Bradley Hand ITC" panose="03070402050302030203" pitchFamily="66" charset="0"/>
              </a:rPr>
              <a:t>Fragen und Diskussion </a:t>
            </a:r>
          </a:p>
        </p:txBody>
      </p:sp>
    </p:spTree>
    <p:extLst>
      <p:ext uri="{BB962C8B-B14F-4D97-AF65-F5344CB8AC3E}">
        <p14:creationId xmlns:p14="http://schemas.microsoft.com/office/powerpoint/2010/main" val="1971109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hlinkClick r:id="rId2"/>
            <a:extLst>
              <a:ext uri="{FF2B5EF4-FFF2-40B4-BE49-F238E27FC236}">
                <a16:creationId xmlns:a16="http://schemas.microsoft.com/office/drawing/2014/main" id="{508313C8-0D67-3C26-BC46-0D092E8E7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7" y="1338433"/>
            <a:ext cx="954966" cy="892139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AT" altLang="de-DE" dirty="0"/>
              <a:t>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E826BFB-C728-7FD6-4088-61CA26DF36EC}"/>
              </a:ext>
            </a:extLst>
          </p:cNvPr>
          <p:cNvSpPr txBox="1"/>
          <p:nvPr/>
        </p:nvSpPr>
        <p:spPr>
          <a:xfrm>
            <a:off x="508104" y="2028456"/>
            <a:ext cx="3704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0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Lukas Kocher</a:t>
            </a:r>
            <a:endParaRPr lang="de-AT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de-AT" sz="10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AT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de-DE" sz="800" kern="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Wirtschaftspolitik, Innovation und Nachhaltigkeit | Wirtschaftskammer Tirol </a:t>
            </a:r>
            <a:br>
              <a:rPr lang="de-DE" sz="800" kern="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800" kern="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Wilhelm-Greil-Straße 7 | 6020 Innsbruck</a:t>
            </a:r>
            <a:br>
              <a:rPr lang="de-DE" sz="800" kern="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800" kern="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  05 90 90 5-1374 | W  wko.at/</a:t>
            </a:r>
            <a:r>
              <a:rPr lang="de-DE" sz="800" kern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tirol</a:t>
            </a:r>
            <a:r>
              <a:rPr lang="de-DE" sz="800" b="1" kern="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A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Grafik 13" descr="Ein Bild, das Menschliches Gesicht, Person, Lächeln, Kleidung enthält.&#10;&#10;Automatisch generierte Beschreibung">
            <a:extLst>
              <a:ext uri="{FF2B5EF4-FFF2-40B4-BE49-F238E27FC236}">
                <a16:creationId xmlns:a16="http://schemas.microsoft.com/office/drawing/2014/main" id="{F5105DA8-54DC-689A-06F6-D1C2184139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297" y="980726"/>
            <a:ext cx="954966" cy="143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2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dirty="0"/>
              <a:t>EEffG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5A0E271-728F-83CB-5D40-81A3DA711358}"/>
              </a:ext>
            </a:extLst>
          </p:cNvPr>
          <p:cNvSpPr txBox="1"/>
          <p:nvPr/>
        </p:nvSpPr>
        <p:spPr>
          <a:xfrm>
            <a:off x="323558" y="683008"/>
            <a:ext cx="489265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800" b="0" i="0" dirty="0">
                <a:solidFill>
                  <a:srgbClr val="575756"/>
                </a:solidFill>
                <a:effectLst/>
                <a:latin typeface="ArialMT"/>
              </a:rPr>
              <a:t>Große Unternehmen haben…</a:t>
            </a:r>
          </a:p>
          <a:p>
            <a:r>
              <a:rPr lang="de-AT" sz="800" b="0" i="0" dirty="0">
                <a:solidFill>
                  <a:srgbClr val="95C11F"/>
                </a:solidFill>
                <a:effectLst/>
                <a:latin typeface="Wingdings-Regular"/>
              </a:rPr>
              <a:t> </a:t>
            </a:r>
            <a:r>
              <a:rPr lang="de-AT" sz="800" b="0" i="0" dirty="0">
                <a:solidFill>
                  <a:srgbClr val="575756"/>
                </a:solidFill>
                <a:effectLst/>
                <a:latin typeface="ArialMT"/>
              </a:rPr>
              <a:t>entweder in regelmäßigen Abständen, zumindest alle vier Jahre, ein</a:t>
            </a:r>
          </a:p>
          <a:p>
            <a:r>
              <a:rPr lang="de-AT" sz="800" b="0" i="0" dirty="0">
                <a:solidFill>
                  <a:srgbClr val="575756"/>
                </a:solidFill>
                <a:effectLst/>
                <a:latin typeface="ArialMT"/>
              </a:rPr>
              <a:t>externes </a:t>
            </a:r>
            <a:r>
              <a:rPr lang="de-AT" sz="800" b="1" i="0" dirty="0">
                <a:solidFill>
                  <a:srgbClr val="575756"/>
                </a:solidFill>
                <a:effectLst/>
                <a:latin typeface="Arial-BoldMT"/>
              </a:rPr>
              <a:t>Energieaudit (EA) </a:t>
            </a:r>
            <a:r>
              <a:rPr lang="de-AT" sz="800" b="0" i="0" dirty="0">
                <a:solidFill>
                  <a:srgbClr val="575756"/>
                </a:solidFill>
                <a:effectLst/>
                <a:latin typeface="ArialMT"/>
              </a:rPr>
              <a:t>durchzuführen</a:t>
            </a:r>
          </a:p>
          <a:p>
            <a:r>
              <a:rPr lang="de-AT" sz="800" b="0" i="0" dirty="0">
                <a:solidFill>
                  <a:srgbClr val="95C11F"/>
                </a:solidFill>
                <a:effectLst/>
                <a:latin typeface="Wingdings-Regular"/>
              </a:rPr>
              <a:t> </a:t>
            </a:r>
            <a:r>
              <a:rPr lang="de-AT" sz="800" b="0" i="0" dirty="0">
                <a:solidFill>
                  <a:srgbClr val="575756"/>
                </a:solidFill>
                <a:effectLst/>
                <a:latin typeface="ArialMT"/>
              </a:rPr>
              <a:t>oder</a:t>
            </a:r>
          </a:p>
          <a:p>
            <a:r>
              <a:rPr lang="de-AT" sz="800" b="0" i="0" dirty="0">
                <a:solidFill>
                  <a:srgbClr val="95C11F"/>
                </a:solidFill>
                <a:effectLst/>
                <a:latin typeface="SymbolMT"/>
              </a:rPr>
              <a:t>- </a:t>
            </a:r>
            <a:r>
              <a:rPr lang="de-AT" sz="800" b="0" i="0" dirty="0">
                <a:solidFill>
                  <a:srgbClr val="575756"/>
                </a:solidFill>
                <a:effectLst/>
                <a:latin typeface="ArialMT"/>
              </a:rPr>
              <a:t>ein zertifiziertes </a:t>
            </a:r>
            <a:r>
              <a:rPr lang="de-AT" sz="800" b="1" i="0" dirty="0">
                <a:solidFill>
                  <a:srgbClr val="575756"/>
                </a:solidFill>
                <a:effectLst/>
                <a:latin typeface="Arial-BoldMT"/>
              </a:rPr>
              <a:t>Energiemanagementsystem (EMS) </a:t>
            </a:r>
            <a:r>
              <a:rPr lang="de-AT" sz="800" b="0" i="0" dirty="0">
                <a:solidFill>
                  <a:srgbClr val="575756"/>
                </a:solidFill>
                <a:effectLst/>
                <a:latin typeface="ArialMT"/>
              </a:rPr>
              <a:t>in</a:t>
            </a:r>
          </a:p>
          <a:p>
            <a:r>
              <a:rPr lang="de-AT" sz="800" b="0" i="0" dirty="0">
                <a:solidFill>
                  <a:srgbClr val="575756"/>
                </a:solidFill>
                <a:effectLst/>
                <a:latin typeface="ArialMT"/>
              </a:rPr>
              <a:t>Übereinstimmung mit der Norm EN 16001 oder der ISO 50001 oder</a:t>
            </a:r>
          </a:p>
          <a:p>
            <a:r>
              <a:rPr lang="de-AT" sz="800" b="0" i="0" dirty="0">
                <a:solidFill>
                  <a:srgbClr val="575756"/>
                </a:solidFill>
                <a:effectLst/>
                <a:latin typeface="ArialMT"/>
              </a:rPr>
              <a:t>entsprechenden Nachfolgenormen</a:t>
            </a:r>
          </a:p>
          <a:p>
            <a:r>
              <a:rPr lang="de-AT" sz="800" b="0" i="0" dirty="0">
                <a:solidFill>
                  <a:srgbClr val="95C11F"/>
                </a:solidFill>
                <a:effectLst/>
                <a:latin typeface="SymbolMT"/>
              </a:rPr>
              <a:t>- </a:t>
            </a:r>
            <a:r>
              <a:rPr lang="de-AT" sz="800" b="0" i="0" dirty="0">
                <a:solidFill>
                  <a:srgbClr val="575756"/>
                </a:solidFill>
                <a:effectLst/>
                <a:latin typeface="ArialMT"/>
              </a:rPr>
              <a:t>oder ein zertifizierten Umweltmanagementsystem gemäß ISO</a:t>
            </a:r>
          </a:p>
          <a:p>
            <a:r>
              <a:rPr lang="de-AT" sz="800" b="0" i="0" dirty="0">
                <a:solidFill>
                  <a:srgbClr val="575756"/>
                </a:solidFill>
                <a:effectLst/>
                <a:latin typeface="ArialMT"/>
              </a:rPr>
              <a:t>14000 oder entsprechenden Nachfolgenormen</a:t>
            </a:r>
          </a:p>
          <a:p>
            <a:r>
              <a:rPr lang="de-AT" sz="800" b="0" i="0" dirty="0">
                <a:solidFill>
                  <a:srgbClr val="95C11F"/>
                </a:solidFill>
                <a:effectLst/>
                <a:latin typeface="SymbolMT"/>
              </a:rPr>
              <a:t>- </a:t>
            </a:r>
            <a:r>
              <a:rPr lang="de-AT" sz="800" b="0" i="0" dirty="0">
                <a:solidFill>
                  <a:srgbClr val="575756"/>
                </a:solidFill>
                <a:effectLst/>
                <a:latin typeface="ArialMT"/>
              </a:rPr>
              <a:t>oder ein einem Energiemanagement- oder</a:t>
            </a:r>
          </a:p>
          <a:p>
            <a:r>
              <a:rPr lang="de-AT" sz="800" b="0" i="0" dirty="0">
                <a:solidFill>
                  <a:srgbClr val="575756"/>
                </a:solidFill>
                <a:effectLst/>
                <a:latin typeface="ArialMT"/>
              </a:rPr>
              <a:t>Umweltmanagementsystem gleichwertiges, innerstaatlich</a:t>
            </a:r>
          </a:p>
          <a:p>
            <a:r>
              <a:rPr lang="de-AT" sz="800" b="0" i="0" dirty="0">
                <a:solidFill>
                  <a:srgbClr val="575756"/>
                </a:solidFill>
                <a:effectLst/>
                <a:latin typeface="ArialMT"/>
              </a:rPr>
              <a:t>anerkanntes Managementsystem einzuführen, dazu gehören auch</a:t>
            </a:r>
          </a:p>
          <a:p>
            <a:r>
              <a:rPr lang="de-AT" sz="800" b="0" i="0" dirty="0">
                <a:solidFill>
                  <a:srgbClr val="575756"/>
                </a:solidFill>
                <a:effectLst/>
                <a:latin typeface="ArialMT"/>
              </a:rPr>
              <a:t>EMAS </a:t>
            </a:r>
          </a:p>
          <a:p>
            <a:r>
              <a:rPr lang="de-AT" sz="800" b="0" i="0" dirty="0">
                <a:solidFill>
                  <a:srgbClr val="95C11F"/>
                </a:solidFill>
                <a:effectLst/>
                <a:latin typeface="SymbolMT"/>
              </a:rPr>
              <a:t>- </a:t>
            </a:r>
            <a:r>
              <a:rPr lang="de-AT" sz="800" b="0" i="0" dirty="0">
                <a:solidFill>
                  <a:srgbClr val="575756"/>
                </a:solidFill>
                <a:effectLst/>
                <a:latin typeface="ArialMT"/>
              </a:rPr>
              <a:t>das auch ein regemäßiges internes oder externes Energieaudit</a:t>
            </a:r>
          </a:p>
          <a:p>
            <a:r>
              <a:rPr lang="de-AT" sz="800" b="0" i="0" dirty="0">
                <a:solidFill>
                  <a:srgbClr val="575756"/>
                </a:solidFill>
                <a:effectLst/>
                <a:latin typeface="ArialMT"/>
              </a:rPr>
              <a:t>umfassen muss</a:t>
            </a:r>
          </a:p>
          <a:p>
            <a:r>
              <a:rPr lang="de-AT" sz="800" b="0" i="0" dirty="0">
                <a:solidFill>
                  <a:srgbClr val="95C11F"/>
                </a:solidFill>
                <a:effectLst/>
                <a:latin typeface="SymbolMT"/>
              </a:rPr>
              <a:t>- </a:t>
            </a:r>
            <a:r>
              <a:rPr lang="de-AT" sz="800" b="0" i="0" dirty="0">
                <a:solidFill>
                  <a:srgbClr val="575756"/>
                </a:solidFill>
                <a:effectLst/>
                <a:latin typeface="ArialMT"/>
              </a:rPr>
              <a:t>die Einführung des Managementsystems ist zu dokumentieren, zu</a:t>
            </a:r>
          </a:p>
          <a:p>
            <a:r>
              <a:rPr lang="de-AT" sz="800" b="0" i="0" dirty="0">
                <a:solidFill>
                  <a:srgbClr val="575756"/>
                </a:solidFill>
                <a:effectLst/>
                <a:latin typeface="ArialMT"/>
              </a:rPr>
              <a:t>verwirklichen und aufrechtzuerhalten.</a:t>
            </a:r>
            <a:r>
              <a:rPr lang="de-AT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95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7247C-E9E2-D1F3-56CD-1C5407CB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ISO50001 </a:t>
            </a:r>
          </a:p>
        </p:txBody>
      </p:sp>
      <p:pic>
        <p:nvPicPr>
          <p:cNvPr id="7" name="Grafik 6" descr="Ein Bild, das Text, Diagramm, Screenshot, Plan enthält.&#10;&#10;Automatisch generierte Beschreibung">
            <a:extLst>
              <a:ext uri="{FF2B5EF4-FFF2-40B4-BE49-F238E27FC236}">
                <a16:creationId xmlns:a16="http://schemas.microsoft.com/office/drawing/2014/main" id="{5925BE2F-35E3-1AAE-2624-32A8C53D80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43" y="804741"/>
            <a:ext cx="3329752" cy="199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9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7247C-E9E2-D1F3-56CD-1C5407CB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High Level </a:t>
            </a:r>
            <a:r>
              <a:rPr lang="de-AT" dirty="0" err="1"/>
              <a:t>Structure</a:t>
            </a:r>
            <a:r>
              <a:rPr lang="de-AT" dirty="0"/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4F29D52-363B-FA23-E7F9-68C5773FF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643464"/>
            <a:ext cx="1549930" cy="228273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1BB54A-0D23-3DAB-7279-7DE7FDD0E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8" y="679927"/>
            <a:ext cx="3816932" cy="220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5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7247C-E9E2-D1F3-56CD-1C5407CB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Energiefluss Beispiel (Ausgangslage)  </a:t>
            </a:r>
          </a:p>
        </p:txBody>
      </p:sp>
      <p:pic>
        <p:nvPicPr>
          <p:cNvPr id="5" name="Grafik 4" descr="Ein Bild, das Text, Screenshot, Software, Zahl enthält.&#10;&#10;Automatisch generierte Beschreibung">
            <a:extLst>
              <a:ext uri="{FF2B5EF4-FFF2-40B4-BE49-F238E27FC236}">
                <a16:creationId xmlns:a16="http://schemas.microsoft.com/office/drawing/2014/main" id="{41D2B270-B8C5-49A3-904F-57F2E8E63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653707"/>
            <a:ext cx="5073748" cy="22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04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7247C-E9E2-D1F3-56CD-1C5407CB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ISO50001 </a:t>
            </a:r>
          </a:p>
        </p:txBody>
      </p:sp>
      <p:pic>
        <p:nvPicPr>
          <p:cNvPr id="4" name="Grafik 3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52ACDF43-C4D7-E056-3FB8-0790FC9954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44" y="642400"/>
            <a:ext cx="4201550" cy="22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93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F40A148-A44F-46CF-77DF-D023BEB9B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46" y="800892"/>
            <a:ext cx="2319355" cy="126856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1325545-EA81-032F-6587-53D804767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003" y="802435"/>
            <a:ext cx="1869563" cy="12654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62C4EF9-3046-7812-868C-0EDE24397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202" y="2212719"/>
            <a:ext cx="2950633" cy="6966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763" y="1762125"/>
            <a:ext cx="4868862" cy="755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AT" altLang="de-DE" sz="1100" dirty="0"/>
              <a:t>Betriebliches Umweltmanagementsystem 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8350" y="1008063"/>
            <a:ext cx="4473575" cy="647700"/>
          </a:xfrm>
        </p:spPr>
        <p:txBody>
          <a:bodyPr/>
          <a:lstStyle/>
          <a:p>
            <a:pPr eaLnBrk="1" hangingPunct="1"/>
            <a:br>
              <a:rPr lang="de-AT" altLang="de-DE" sz="1900" dirty="0"/>
            </a:br>
            <a:r>
              <a:rPr lang="de-AT" altLang="de-DE" sz="1900" dirty="0"/>
              <a:t>ÖKOPROFIT TIROL </a:t>
            </a:r>
          </a:p>
        </p:txBody>
      </p:sp>
      <p:pic>
        <p:nvPicPr>
          <p:cNvPr id="3" name="Grafik 2" descr="Ein Bild, das Grafiken, Kreis, Schrift, Grafikdesign enthält.&#10;&#10;Automatisch generierte Beschreibung">
            <a:extLst>
              <a:ext uri="{FF2B5EF4-FFF2-40B4-BE49-F238E27FC236}">
                <a16:creationId xmlns:a16="http://schemas.microsoft.com/office/drawing/2014/main" id="{DF9A2C93-A744-FA72-D85C-6DFC0165EE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93" y="196189"/>
            <a:ext cx="1114120" cy="11357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dirty="0"/>
              <a:t>Was ist ÖKOPROFIT ?</a:t>
            </a:r>
          </a:p>
        </p:txBody>
      </p:sp>
      <p:pic>
        <p:nvPicPr>
          <p:cNvPr id="2" name="Grafik 1" descr="Ein Bild, das Grafiken, Kreis, Schrift, Grafikdesign enthält.&#10;&#10;Automatisch generierte Beschreibung">
            <a:extLst>
              <a:ext uri="{FF2B5EF4-FFF2-40B4-BE49-F238E27FC236}">
                <a16:creationId xmlns:a16="http://schemas.microsoft.com/office/drawing/2014/main" id="{C7196DCE-E3DC-635A-5B65-E38BD986F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06" y="128146"/>
            <a:ext cx="395988" cy="403667"/>
          </a:xfrm>
          <a:prstGeom prst="rect">
            <a:avLst/>
          </a:prstGeom>
        </p:spPr>
      </p:pic>
      <p:pic>
        <p:nvPicPr>
          <p:cNvPr id="1033" name="Picture 9" descr="Leitgedanke">
            <a:extLst>
              <a:ext uri="{FF2B5EF4-FFF2-40B4-BE49-F238E27FC236}">
                <a16:creationId xmlns:a16="http://schemas.microsoft.com/office/drawing/2014/main" id="{B007B212-7A8B-B6CA-25C1-D03C61F50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2" y="1700374"/>
            <a:ext cx="244916" cy="24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0">
            <a:extLst>
              <a:ext uri="{FF2B5EF4-FFF2-40B4-BE49-F238E27FC236}">
                <a16:creationId xmlns:a16="http://schemas.microsoft.com/office/drawing/2014/main" id="{86B3643D-06DB-E6BA-B702-4E44C09CC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7" y="1912869"/>
            <a:ext cx="5992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Leitgedanke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Das „</a:t>
            </a:r>
            <a:r>
              <a:rPr kumimoji="0" lang="de-DE" altLang="de-DE" sz="1000" b="1" i="0" u="none" strike="noStrike" cap="none" normalizeH="0" baseline="0" dirty="0" err="1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ÖKO</a:t>
            </a:r>
            <a:r>
              <a:rPr kumimoji="0" lang="de-DE" altLang="de-DE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logische</a:t>
            </a:r>
            <a:r>
              <a:rPr kumimoji="0" lang="de-DE" altLang="de-D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000" b="1" i="0" u="none" strike="noStrike" cap="none" normalizeH="0" baseline="0" dirty="0" err="1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PRO</a:t>
            </a:r>
            <a:r>
              <a:rPr kumimoji="0" lang="de-DE" altLang="de-DE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jekt</a:t>
            </a:r>
            <a:r>
              <a:rPr kumimoji="0" lang="de-DE" altLang="de-D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0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F</a:t>
            </a:r>
            <a:r>
              <a:rPr kumimoji="0" lang="de-DE" altLang="de-D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ür</a:t>
            </a:r>
            <a:r>
              <a:rPr kumimoji="0" lang="de-DE" altLang="de-DE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0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de-DE" altLang="de-D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ntegrierte Umwelt-</a:t>
            </a:r>
            <a:r>
              <a:rPr kumimoji="0" lang="de-DE" altLang="de-DE" sz="10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T</a:t>
            </a:r>
            <a:r>
              <a:rPr kumimoji="0" lang="de-DE" altLang="de-D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echnik“ </a:t>
            </a:r>
            <a:r>
              <a:rPr kumimoji="0" lang="de-DE" altLang="de-DE" sz="8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ÖKOPROFIT®</a:t>
            </a:r>
            <a:r>
              <a:rPr kumimoji="0" lang="de-DE" altLang="de-DE" sz="8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steht für Zusammenarbeit und Kooperation.</a:t>
            </a:r>
          </a:p>
        </p:txBody>
      </p:sp>
      <p:pic>
        <p:nvPicPr>
          <p:cNvPr id="1026" name="Picture 2" descr="Gesichte">
            <a:extLst>
              <a:ext uri="{FF2B5EF4-FFF2-40B4-BE49-F238E27FC236}">
                <a16:creationId xmlns:a16="http://schemas.microsoft.com/office/drawing/2014/main" id="{10298291-FE41-653D-D42A-25EC63650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34" y="2331966"/>
            <a:ext cx="222329" cy="16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638BF243-9920-2341-2763-80E07F59F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7" y="2462275"/>
            <a:ext cx="54989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Geschichte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ÖKOPROFIT® </a:t>
            </a:r>
            <a:r>
              <a:rPr kumimoji="0" lang="de-DE" altLang="de-D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ist ein Programm zur nachhaltigen Wirtschaftsförderung. Entwickelt wurde das Programm im Jahre 1991 vom Umweltamt der Stadt Graz.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7B17FB9-F5BD-E404-271D-F8C4BA256784}"/>
              </a:ext>
            </a:extLst>
          </p:cNvPr>
          <p:cNvSpPr txBox="1"/>
          <p:nvPr/>
        </p:nvSpPr>
        <p:spPr>
          <a:xfrm>
            <a:off x="69088" y="726071"/>
            <a:ext cx="504031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AT" b="1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r>
              <a:rPr kumimoji="0" lang="de-DE" altLang="de-DE" sz="10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ÖKOPROFIT®  </a:t>
            </a:r>
            <a:r>
              <a:rPr lang="de-AT" sz="800" dirty="0">
                <a:effectLst/>
                <a:latin typeface="open sans" panose="020B0606030504020204" pitchFamily="34" charset="0"/>
              </a:rPr>
              <a:t>ist ein Programm zum Aufbau eines betrieblichen Umweltmanagementsystems mit dem Ziel Potentiale zu erkennen und Verbesserungsprozesse einzuleiten. Dieses Umweltmanagementsystem eignet sich für Unternehmen aus dem Produktions- und Dienstleistungsbereich unabhängig von der Unternehmensgröße.</a:t>
            </a:r>
            <a:endParaRPr lang="de-AT" sz="800" dirty="0">
              <a:effectLst/>
            </a:endParaRPr>
          </a:p>
        </p:txBody>
      </p:sp>
      <p:pic>
        <p:nvPicPr>
          <p:cNvPr id="7" name="Grafik 6" descr="Ein Bild, das Grafiken, Kreis, Schrift, Grafikdesign enthält.&#10;&#10;Automatisch generierte Beschreibung">
            <a:extLst>
              <a:ext uri="{FF2B5EF4-FFF2-40B4-BE49-F238E27FC236}">
                <a16:creationId xmlns:a16="http://schemas.microsoft.com/office/drawing/2014/main" id="{D77E6AFB-1EF5-D7E6-F383-B93268856E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36" y="2986188"/>
            <a:ext cx="161860" cy="164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fil">
  <a:themeElements>
    <a:clrScheme name="Profil 14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E6EAF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0F3F6"/>
      </a:accent5>
      <a:accent6>
        <a:srgbClr val="E70000"/>
      </a:accent6>
      <a:hlink>
        <a:srgbClr val="4C5D68"/>
      </a:hlink>
      <a:folHlink>
        <a:srgbClr val="4C5D68"/>
      </a:folHlink>
    </a:clrScheme>
    <a:fontScheme name="Profi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000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E7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E70000"/>
        </a:accent6>
        <a:hlink>
          <a:srgbClr val="4C5D68"/>
        </a:hlink>
        <a:folHlink>
          <a:srgbClr val="4C5D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4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EAF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0F3F6"/>
        </a:accent5>
        <a:accent6>
          <a:srgbClr val="E70000"/>
        </a:accent6>
        <a:hlink>
          <a:srgbClr val="4C5D68"/>
        </a:hlink>
        <a:folHlink>
          <a:srgbClr val="4C5D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57" id="{8073D377-9A9E-4767-917C-AA2A008327F5}" vid="{82A9B58B-8DD3-4DF0-BF28-44424F641BBD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Industrie_Folienmaster_16x9</Template>
  <TotalTime>0</TotalTime>
  <Words>376</Words>
  <Application>Microsoft Office PowerPoint</Application>
  <PresentationFormat>Benutzerdefiniert</PresentationFormat>
  <Paragraphs>61</Paragraphs>
  <Slides>16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31" baseType="lpstr">
      <vt:lpstr>Aptos</vt:lpstr>
      <vt:lpstr>Arial</vt:lpstr>
      <vt:lpstr>Arial-BoldMT</vt:lpstr>
      <vt:lpstr>ArialMT</vt:lpstr>
      <vt:lpstr>Bradley Hand ITC</vt:lpstr>
      <vt:lpstr>Calibri</vt:lpstr>
      <vt:lpstr>ITC Officina Serif Book</vt:lpstr>
      <vt:lpstr>open sans</vt:lpstr>
      <vt:lpstr>SymbolMT</vt:lpstr>
      <vt:lpstr>Times New Roman</vt:lpstr>
      <vt:lpstr>Trebuchet MS</vt:lpstr>
      <vt:lpstr>Verdana</vt:lpstr>
      <vt:lpstr>Wingdings</vt:lpstr>
      <vt:lpstr>Wingdings-Regular</vt:lpstr>
      <vt:lpstr>Profil</vt:lpstr>
      <vt:lpstr>  ISO 50001 /14001 ÖKOPROFIT </vt:lpstr>
      <vt:lpstr>EEffG </vt:lpstr>
      <vt:lpstr>ISO50001 </vt:lpstr>
      <vt:lpstr>High Level Structure </vt:lpstr>
      <vt:lpstr>Energiefluss Beispiel (Ausgangslage)  </vt:lpstr>
      <vt:lpstr>ISO50001 </vt:lpstr>
      <vt:lpstr>PowerPoint-Präsentation</vt:lpstr>
      <vt:lpstr> ÖKOPROFIT TIROL </vt:lpstr>
      <vt:lpstr>Was ist ÖKOPROFIT ?</vt:lpstr>
      <vt:lpstr>Die ÖKOPROFIT Vorteile</vt:lpstr>
      <vt:lpstr>weitere Beweggründe… </vt:lpstr>
      <vt:lpstr>Workshop-Reihe für teilnehmende Betriebe</vt:lpstr>
      <vt:lpstr>Jetzt geht´s los… </vt:lpstr>
      <vt:lpstr>PowerPoint-Präsentation</vt:lpstr>
      <vt:lpstr> </vt:lpstr>
      <vt:lpstr> </vt:lpstr>
    </vt:vector>
  </TitlesOfParts>
  <Company>Wirtschaftskammer Tirol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EEffg Audit und ISO 50001 </dc:title>
  <dc:creator>Kocher Lukas | WKT</dc:creator>
  <cp:lastModifiedBy>Witting Marion | WKT</cp:lastModifiedBy>
  <cp:revision>5</cp:revision>
  <dcterms:created xsi:type="dcterms:W3CDTF">2024-07-02T08:18:12Z</dcterms:created>
  <dcterms:modified xsi:type="dcterms:W3CDTF">2024-11-05T16:35:37Z</dcterms:modified>
</cp:coreProperties>
</file>