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0" r:id="rId1"/>
  </p:sldMasterIdLst>
  <p:notesMasterIdLst>
    <p:notesMasterId r:id="rId39"/>
  </p:notesMasterIdLst>
  <p:handoutMasterIdLst>
    <p:handoutMasterId r:id="rId40"/>
  </p:handoutMasterIdLst>
  <p:sldIdLst>
    <p:sldId id="269" r:id="rId2"/>
    <p:sldId id="277" r:id="rId3"/>
    <p:sldId id="278" r:id="rId4"/>
    <p:sldId id="279" r:id="rId5"/>
    <p:sldId id="280" r:id="rId6"/>
    <p:sldId id="281" r:id="rId7"/>
    <p:sldId id="282" r:id="rId8"/>
    <p:sldId id="275" r:id="rId9"/>
    <p:sldId id="257" r:id="rId10"/>
    <p:sldId id="264" r:id="rId11"/>
    <p:sldId id="272" r:id="rId12"/>
    <p:sldId id="271" r:id="rId13"/>
    <p:sldId id="274" r:id="rId14"/>
    <p:sldId id="283" r:id="rId15"/>
    <p:sldId id="284" r:id="rId16"/>
    <p:sldId id="285" r:id="rId17"/>
    <p:sldId id="286" r:id="rId18"/>
    <p:sldId id="287" r:id="rId19"/>
    <p:sldId id="288" r:id="rId20"/>
    <p:sldId id="25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6" r:id="rId35"/>
    <p:sldId id="307" r:id="rId36"/>
    <p:sldId id="308" r:id="rId37"/>
    <p:sldId id="268" r:id="rId38"/>
  </p:sldIdLst>
  <p:sldSz cx="9144000" cy="6858000" type="screen4x3"/>
  <p:notesSz cx="6797675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8F9BC905-A13A-408B-AAF2-B64B84E10B82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7B90AF49-33FE-44CC-9769-EE3B06D382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158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8DE95489-2E2F-49A3-8F5D-741B2460D81E}" type="datetimeFigureOut">
              <a:rPr lang="de-AT" smtClean="0"/>
              <a:t>13.10.2014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2" tIns="44106" rIns="88212" bIns="44106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3898"/>
            <a:ext cx="5438748" cy="4466042"/>
          </a:xfrm>
          <a:prstGeom prst="rect">
            <a:avLst/>
          </a:prstGeom>
        </p:spPr>
        <p:txBody>
          <a:bodyPr vert="horz" lIns="88212" tIns="44106" rIns="88212" bIns="4410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359E38AF-95B1-4E91-B3DB-D5D898CEA52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548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37325"/>
            <a:ext cx="9236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562600" algn="ctr"/>
                <a:tab pos="8966200" algn="r"/>
              </a:tabLst>
              <a:defRPr/>
            </a:pPr>
            <a:r>
              <a:rPr lang="de-AT" sz="1500" dirty="0">
                <a:latin typeface="+mn-lt"/>
                <a:cs typeface="+mn-cs"/>
              </a:rPr>
              <a:t>RM-CONSULT </a:t>
            </a:r>
            <a:r>
              <a:rPr lang="de-AT" sz="1500" dirty="0" smtClean="0">
                <a:latin typeface="+mn-lt"/>
                <a:cs typeface="+mn-cs"/>
              </a:rPr>
              <a:t>Gm</a:t>
            </a:r>
            <a:r>
              <a:rPr lang="de-AT" sz="1500" baseline="0" dirty="0" smtClean="0">
                <a:latin typeface="+mn-lt"/>
                <a:cs typeface="+mn-cs"/>
              </a:rPr>
              <a:t>bH                                 </a:t>
            </a:r>
            <a:r>
              <a:rPr lang="de-AT" sz="1500" dirty="0" smtClean="0">
                <a:latin typeface="+mn-lt"/>
                <a:cs typeface="+mn-cs"/>
              </a:rPr>
              <a:t>www.rm-consult.at</a:t>
            </a:r>
            <a:r>
              <a:rPr lang="de-AT" sz="1500" dirty="0">
                <a:latin typeface="+mn-lt"/>
                <a:cs typeface="+mn-cs"/>
              </a:rPr>
              <a:t>	</a:t>
            </a:r>
            <a:r>
              <a:rPr lang="de-AT" sz="1500" dirty="0" smtClean="0">
                <a:latin typeface="+mn-lt"/>
                <a:cs typeface="+mn-cs"/>
              </a:rPr>
              <a:t>	office@rm-consult.at</a:t>
            </a:r>
            <a:endParaRPr lang="de-AT" sz="1500" dirty="0">
              <a:latin typeface="+mn-lt"/>
              <a:cs typeface="+mn-cs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482"/>
          </a:xfrm>
        </p:grpSpPr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3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AT" b="1" dirty="0" smtClean="0">
                  <a:solidFill>
                    <a:schemeClr val="bg1"/>
                  </a:solidFill>
                  <a:latin typeface="+mn-lt"/>
                  <a:cs typeface="+mn-cs"/>
                </a:rPr>
                <a:t>Qualitätsmanagement</a:t>
              </a:r>
              <a:r>
                <a:rPr lang="de-AT" b="1" baseline="0" dirty="0" smtClean="0">
                  <a:solidFill>
                    <a:schemeClr val="bg1"/>
                  </a:solidFill>
                  <a:latin typeface="+mn-lt"/>
                  <a:cs typeface="+mn-cs"/>
                </a:rPr>
                <a:t> für Lebensmittelbetriebe</a:t>
              </a:r>
              <a:endParaRPr lang="de-AT" b="1" dirty="0">
                <a:solidFill>
                  <a:schemeClr val="bg1"/>
                </a:solidFill>
                <a:cs typeface="+mn-cs"/>
              </a:endParaRPr>
            </a:p>
          </p:txBody>
        </p:sp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3" y="0"/>
              <a:ext cx="457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38" name="Rectangle 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0" y="0"/>
            <a:ext cx="9144000" cy="412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2862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10000"/>
                  </a:schemeClr>
                </a:solidFill>
                <a:effectLst/>
              </a:defRPr>
            </a:lvl1pPr>
            <a:lvl2pPr>
              <a:defRPr sz="2400">
                <a:solidFill>
                  <a:schemeClr val="bg1">
                    <a:lumMod val="10000"/>
                  </a:schemeClr>
                </a:solidFill>
                <a:effectLst/>
              </a:defRPr>
            </a:lvl2pPr>
            <a:lvl3pPr>
              <a:defRPr sz="2400">
                <a:solidFill>
                  <a:schemeClr val="bg1">
                    <a:lumMod val="10000"/>
                  </a:schemeClr>
                </a:solidFill>
                <a:effectLst/>
              </a:defRPr>
            </a:lvl3pPr>
            <a:lvl4pPr>
              <a:defRPr sz="2400">
                <a:solidFill>
                  <a:schemeClr val="bg1">
                    <a:lumMod val="10000"/>
                  </a:schemeClr>
                </a:solidFill>
                <a:effectLst/>
              </a:defRPr>
            </a:lvl4pPr>
            <a:lvl5pPr>
              <a:defRPr sz="2400">
                <a:solidFill>
                  <a:schemeClr val="bg1">
                    <a:lumMod val="10000"/>
                  </a:schemeClr>
                </a:solidFill>
                <a:effectLst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0" y="6537325"/>
            <a:ext cx="9236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562600" algn="ctr"/>
                <a:tab pos="8966200" algn="r"/>
              </a:tabLst>
              <a:defRPr/>
            </a:pPr>
            <a:r>
              <a:rPr lang="de-AT" sz="15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RM-CONSULT </a:t>
            </a:r>
            <a:r>
              <a:rPr lang="de-AT" sz="150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GmbH</a:t>
            </a:r>
            <a:r>
              <a:rPr lang="de-AT" sz="1500" baseline="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500" baseline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                                </a:t>
            </a:r>
            <a:r>
              <a:rPr lang="de-AT" sz="150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www.rm-consult.at</a:t>
            </a:r>
            <a:r>
              <a:rPr lang="de-AT" sz="15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	</a:t>
            </a:r>
            <a:r>
              <a:rPr lang="de-AT" sz="150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	office@rm-consult.at</a:t>
            </a:r>
            <a:endParaRPr lang="de-AT" sz="15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-9525"/>
            <a:ext cx="9144000" cy="784225"/>
            <a:chOff x="0" y="-6"/>
            <a:chExt cx="5760" cy="494"/>
          </a:xfrm>
        </p:grpSpPr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0" y="-6"/>
              <a:ext cx="5760" cy="49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AT" b="1" dirty="0" smtClean="0">
                  <a:solidFill>
                    <a:schemeClr val="bg1">
                      <a:lumMod val="10000"/>
                    </a:schemeClr>
                  </a:solidFill>
                  <a:latin typeface="+mn-lt"/>
                  <a:cs typeface="+mn-cs"/>
                </a:rPr>
                <a:t>Qualitätsmanagement für Lebensmittelbetriebe</a:t>
              </a:r>
              <a:endParaRPr lang="de-AT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AT" b="1" dirty="0">
                <a:solidFill>
                  <a:schemeClr val="bg1">
                    <a:lumMod val="10000"/>
                  </a:schemeClr>
                </a:solidFill>
                <a:cs typeface="+mn-cs"/>
              </a:endParaRPr>
            </a:p>
          </p:txBody>
        </p:sp>
        <p:pic>
          <p:nvPicPr>
            <p:cNvPr id="1030" name="Picture 1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03" y="0"/>
              <a:ext cx="457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98420"/>
          </a:xfrm>
        </p:spPr>
        <p:txBody>
          <a:bodyPr/>
          <a:lstStyle/>
          <a:p>
            <a:pPr algn="ctr"/>
            <a:r>
              <a:rPr lang="de-DE" sz="5400" b="1" dirty="0" smtClean="0"/>
              <a:t>IMPULSREFERAT</a:t>
            </a:r>
            <a:r>
              <a:rPr lang="de-DE" b="1" dirty="0"/>
              <a:t/>
            </a:r>
            <a:br>
              <a:rPr lang="de-DE" b="1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AT" dirty="0" smtClean="0"/>
          </a:p>
          <a:p>
            <a:pPr algn="ctr"/>
            <a:r>
              <a:rPr lang="de-AT" b="1" dirty="0" smtClean="0"/>
              <a:t>Lebensmittelkennzeichnung</a:t>
            </a:r>
          </a:p>
          <a:p>
            <a:pPr algn="ctr"/>
            <a:r>
              <a:rPr lang="de-AT" b="1" dirty="0" smtClean="0"/>
              <a:t>&amp;</a:t>
            </a:r>
          </a:p>
          <a:p>
            <a:pPr algn="ctr"/>
            <a:r>
              <a:rPr lang="de-AT" b="1" dirty="0" smtClean="0"/>
              <a:t>Lebensmittelsicherheit</a:t>
            </a:r>
          </a:p>
          <a:p>
            <a:pPr algn="ctr"/>
            <a:endParaRPr lang="de-AT" dirty="0"/>
          </a:p>
          <a:p>
            <a:pPr algn="ctr"/>
            <a:endParaRPr lang="de-AT" dirty="0" smtClean="0"/>
          </a:p>
          <a:p>
            <a:pPr algn="ctr"/>
            <a:endParaRPr lang="de-AT" dirty="0"/>
          </a:p>
          <a:p>
            <a:pPr algn="ctr"/>
            <a:endParaRPr lang="de-AT" dirty="0" smtClean="0"/>
          </a:p>
          <a:p>
            <a:pPr algn="ctr"/>
            <a:r>
              <a:rPr lang="de-AT" dirty="0" smtClean="0"/>
              <a:t>Landestagung der Lebensmittelgewerbe</a:t>
            </a:r>
          </a:p>
          <a:p>
            <a:pPr algn="ctr"/>
            <a:r>
              <a:rPr lang="de-AT" dirty="0" smtClean="0"/>
              <a:t>Rosenburg, 15.10.2014</a:t>
            </a:r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00" y="3676062"/>
            <a:ext cx="2955601" cy="112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4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URSACHEN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- Rezepturen nicht aktuell</a:t>
            </a:r>
          </a:p>
          <a:p>
            <a:endParaRPr lang="de-AT" dirty="0"/>
          </a:p>
          <a:p>
            <a:r>
              <a:rPr lang="de-AT" dirty="0" smtClean="0"/>
              <a:t>- Keine aktuellen Spezifikationen von Gewürzen und</a:t>
            </a:r>
          </a:p>
          <a:p>
            <a:r>
              <a:rPr lang="de-AT" dirty="0" smtClean="0"/>
              <a:t>  sonstigen Zutaten im Haus</a:t>
            </a:r>
          </a:p>
          <a:p>
            <a:endParaRPr lang="de-AT" dirty="0"/>
          </a:p>
          <a:p>
            <a:r>
              <a:rPr lang="de-AT" dirty="0" smtClean="0"/>
              <a:t>- Mangelnde Rezepturtreue bei der Herstellung (von</a:t>
            </a:r>
          </a:p>
          <a:p>
            <a:r>
              <a:rPr lang="de-AT" dirty="0" smtClean="0"/>
              <a:t>  Mitarbeitern werden andere Gewürze und Zutaten</a:t>
            </a:r>
          </a:p>
          <a:p>
            <a:r>
              <a:rPr lang="de-AT" dirty="0" smtClean="0"/>
              <a:t>  verwendet, als vorgegeben ist)</a:t>
            </a:r>
          </a:p>
          <a:p>
            <a:endParaRPr lang="de-AT" dirty="0"/>
          </a:p>
          <a:p>
            <a:r>
              <a:rPr lang="de-AT" dirty="0" smtClean="0"/>
              <a:t>- Kreuzkontamination bzw. Verschleppung von Allergenen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788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DERZEITIGE VORGABEN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de-AT" dirty="0" smtClean="0"/>
              <a:t>- Allergene müssen immer lt. der aktuellen Liste der</a:t>
            </a:r>
          </a:p>
          <a:p>
            <a:r>
              <a:rPr lang="de-AT" dirty="0" smtClean="0"/>
              <a:t>  Allergene gekennzeichnet werden (gilt nur für verpackte </a:t>
            </a:r>
          </a:p>
          <a:p>
            <a:r>
              <a:rPr lang="de-AT" dirty="0" smtClean="0"/>
              <a:t>  Lebensmittel)</a:t>
            </a:r>
          </a:p>
          <a:p>
            <a:endParaRPr lang="de-AT" dirty="0"/>
          </a:p>
          <a:p>
            <a:r>
              <a:rPr lang="de-AT" dirty="0" smtClean="0"/>
              <a:t>- Diese </a:t>
            </a:r>
            <a:r>
              <a:rPr lang="de-AT" dirty="0"/>
              <a:t>Zutaten und Erzeugnisse daraus sind in </a:t>
            </a:r>
            <a:r>
              <a:rPr lang="de-AT" dirty="0" smtClean="0"/>
              <a:t>der</a:t>
            </a:r>
          </a:p>
          <a:p>
            <a:r>
              <a:rPr lang="de-AT" dirty="0" smtClean="0"/>
              <a:t>  Zutatenliste </a:t>
            </a:r>
            <a:r>
              <a:rPr lang="de-AT" dirty="0"/>
              <a:t>immer namentlich </a:t>
            </a:r>
            <a:r>
              <a:rPr lang="de-AT" dirty="0" smtClean="0"/>
              <a:t>aufzuführen </a:t>
            </a:r>
          </a:p>
          <a:p>
            <a:endParaRPr lang="de-AT" dirty="0"/>
          </a:p>
          <a:p>
            <a:r>
              <a:rPr lang="de-AT" dirty="0" smtClean="0"/>
              <a:t>- Sie </a:t>
            </a:r>
            <a:r>
              <a:rPr lang="de-AT" dirty="0"/>
              <a:t>dürfen </a:t>
            </a:r>
            <a:r>
              <a:rPr lang="de-AT" dirty="0" smtClean="0"/>
              <a:t>sich beispielsweise </a:t>
            </a:r>
            <a:r>
              <a:rPr lang="de-AT" dirty="0"/>
              <a:t>nicht hinter Begriffen </a:t>
            </a:r>
            <a:r>
              <a:rPr lang="de-AT" dirty="0" smtClean="0"/>
              <a:t>wie</a:t>
            </a:r>
          </a:p>
          <a:p>
            <a:r>
              <a:rPr lang="de-AT" dirty="0" smtClean="0"/>
              <a:t> „Gewürze“ verstecken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444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NEUE VORGABEN gem. LMIV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525963"/>
          </a:xfrm>
        </p:spPr>
        <p:txBody>
          <a:bodyPr/>
          <a:lstStyle/>
          <a:p>
            <a:r>
              <a:rPr lang="de-AT" b="1" u="sng" dirty="0" smtClean="0"/>
              <a:t>Hervorhebung</a:t>
            </a:r>
            <a:r>
              <a:rPr lang="de-AT" dirty="0" smtClean="0"/>
              <a:t> durch die Schriftart, den Schriftstil oder die</a:t>
            </a:r>
          </a:p>
          <a:p>
            <a:r>
              <a:rPr lang="de-AT" dirty="0" smtClean="0"/>
              <a:t>Hintergrundfarbe am Etikett.</a:t>
            </a:r>
          </a:p>
          <a:p>
            <a:endParaRPr lang="de-AT" dirty="0"/>
          </a:p>
          <a:p>
            <a:r>
              <a:rPr lang="de-AT" dirty="0" smtClean="0"/>
              <a:t>z.B. Zutaten: </a:t>
            </a:r>
            <a:r>
              <a:rPr lang="de-AT" b="1" dirty="0" smtClean="0"/>
              <a:t>Weizenmehl</a:t>
            </a:r>
            <a:r>
              <a:rPr lang="de-AT" dirty="0" smtClean="0"/>
              <a:t>, </a:t>
            </a:r>
            <a:r>
              <a:rPr lang="de-AT" dirty="0"/>
              <a:t>Wasser, </a:t>
            </a:r>
            <a:r>
              <a:rPr lang="de-AT" dirty="0" smtClean="0"/>
              <a:t>Salz, …..</a:t>
            </a:r>
          </a:p>
          <a:p>
            <a:r>
              <a:rPr lang="de-AT" dirty="0" smtClean="0"/>
              <a:t>Z.B. </a:t>
            </a:r>
            <a:r>
              <a:rPr lang="de-AT" dirty="0"/>
              <a:t>Zutaten: </a:t>
            </a:r>
            <a:r>
              <a:rPr lang="de-AT" dirty="0" smtClean="0"/>
              <a:t>WEIZENMEHL, </a:t>
            </a:r>
            <a:r>
              <a:rPr lang="de-AT" dirty="0"/>
              <a:t>Wasser, </a:t>
            </a:r>
            <a:r>
              <a:rPr lang="de-AT" dirty="0" smtClean="0"/>
              <a:t>Salz</a:t>
            </a:r>
            <a:r>
              <a:rPr lang="de-AT" dirty="0"/>
              <a:t>, </a:t>
            </a:r>
            <a:r>
              <a:rPr lang="de-AT" dirty="0" smtClean="0"/>
              <a:t>…..</a:t>
            </a:r>
          </a:p>
          <a:p>
            <a:r>
              <a:rPr lang="de-AT" dirty="0" smtClean="0"/>
              <a:t>Z.B. Zutaten: </a:t>
            </a:r>
            <a:r>
              <a:rPr lang="de-AT" dirty="0" smtClean="0">
                <a:solidFill>
                  <a:srgbClr val="FF0000"/>
                </a:solidFill>
              </a:rPr>
              <a:t>Weizenmehl</a:t>
            </a:r>
            <a:r>
              <a:rPr lang="de-AT" dirty="0" smtClean="0"/>
              <a:t>, Wasser, Salz, …..</a:t>
            </a:r>
            <a:endParaRPr lang="de-AT" dirty="0"/>
          </a:p>
          <a:p>
            <a:endParaRPr lang="de-AT" dirty="0" smtClean="0"/>
          </a:p>
          <a:p>
            <a:r>
              <a:rPr lang="de-AT" dirty="0" smtClean="0"/>
              <a:t>Mit </a:t>
            </a:r>
            <a:r>
              <a:rPr lang="de-AT" dirty="0"/>
              <a:t>der LMIV wird die verpflichtende Allergenkennzeichnung</a:t>
            </a:r>
          </a:p>
          <a:p>
            <a:r>
              <a:rPr lang="de-AT" dirty="0"/>
              <a:t>auch </a:t>
            </a:r>
            <a:r>
              <a:rPr lang="de-AT" b="1" u="sng" dirty="0"/>
              <a:t>auf unverpackte Lebensmittel ausgedehnt </a:t>
            </a:r>
            <a:r>
              <a:rPr lang="de-AT" dirty="0"/>
              <a:t>(</a:t>
            </a:r>
            <a:r>
              <a:rPr lang="de-AT" dirty="0" smtClean="0"/>
              <a:t>z.B.</a:t>
            </a:r>
          </a:p>
          <a:p>
            <a:r>
              <a:rPr lang="de-AT" dirty="0"/>
              <a:t>e</a:t>
            </a:r>
            <a:r>
              <a:rPr lang="de-AT" dirty="0" smtClean="0"/>
              <a:t>twa in </a:t>
            </a:r>
            <a:r>
              <a:rPr lang="de-AT" dirty="0"/>
              <a:t>Fachgeschäften, aber auch in Restaurants, Kantinen). 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6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5688632"/>
          </a:xfrm>
        </p:spPr>
        <p:txBody>
          <a:bodyPr/>
          <a:lstStyle/>
          <a:p>
            <a:endParaRPr lang="de-AT" dirty="0" smtClean="0"/>
          </a:p>
          <a:p>
            <a:endParaRPr lang="de-AT" dirty="0"/>
          </a:p>
          <a:p>
            <a:r>
              <a:rPr lang="de-AT" dirty="0" smtClean="0"/>
              <a:t>Zutaten: Zucker, </a:t>
            </a:r>
            <a:r>
              <a:rPr lang="de-AT" b="1" dirty="0" smtClean="0"/>
              <a:t>WEIZENMEHL</a:t>
            </a:r>
            <a:r>
              <a:rPr lang="de-AT" dirty="0" smtClean="0"/>
              <a:t>, pflanzliches Fett (Palm,</a:t>
            </a:r>
          </a:p>
          <a:p>
            <a:r>
              <a:rPr lang="de-AT" dirty="0" smtClean="0"/>
              <a:t>Palmkern, Kokos in veränderlichen Gewichtsanteilen), Kakao</a:t>
            </a:r>
            <a:endParaRPr lang="de-AT" dirty="0"/>
          </a:p>
          <a:p>
            <a:r>
              <a:rPr lang="de-AT" dirty="0" smtClean="0"/>
              <a:t>(8%), </a:t>
            </a:r>
            <a:r>
              <a:rPr lang="de-AT" b="1" dirty="0" smtClean="0"/>
              <a:t>SOJAMEHL</a:t>
            </a:r>
            <a:r>
              <a:rPr lang="de-AT" dirty="0" smtClean="0"/>
              <a:t>, </a:t>
            </a:r>
            <a:r>
              <a:rPr lang="de-AT" b="1" dirty="0" smtClean="0"/>
              <a:t>SÜSSMOLKENPULVER</a:t>
            </a:r>
            <a:r>
              <a:rPr lang="de-AT" dirty="0" smtClean="0"/>
              <a:t>, pflanzliches Öl</a:t>
            </a:r>
          </a:p>
          <a:p>
            <a:r>
              <a:rPr lang="de-AT" dirty="0" smtClean="0"/>
              <a:t>(Palm), Emulgator </a:t>
            </a:r>
            <a:r>
              <a:rPr lang="de-AT" b="1" dirty="0" smtClean="0"/>
              <a:t>SOJALECITHINE</a:t>
            </a:r>
            <a:r>
              <a:rPr lang="de-AT" dirty="0" smtClean="0"/>
              <a:t>, Backtriebmittel </a:t>
            </a:r>
          </a:p>
          <a:p>
            <a:r>
              <a:rPr lang="de-AT" dirty="0" smtClean="0"/>
              <a:t>Natriumcarbonate, Speisesalz</a:t>
            </a:r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pPr algn="ctr"/>
            <a:r>
              <a:rPr lang="de-AT" b="1" dirty="0"/>
              <a:t>Allergene (und daraus gewonnene Erzeugnisse)</a:t>
            </a:r>
          </a:p>
          <a:p>
            <a:endParaRPr lang="de-AT" sz="1100" dirty="0"/>
          </a:p>
          <a:p>
            <a:pPr lvl="0"/>
            <a:r>
              <a:rPr lang="de-AT" sz="1600" dirty="0"/>
              <a:t>Glutenhaltige Getreide, Krebstiere, Eier, Fische, Erdnüsse, Sojabohnen, Milch (Laktose),</a:t>
            </a:r>
          </a:p>
          <a:p>
            <a:pPr lvl="0"/>
            <a:r>
              <a:rPr lang="de-AT" sz="1600" dirty="0"/>
              <a:t>Sellerie, Senf, Sesamsamen , Schwefeldioxid und Sulphite, Lupinen, Weichtiere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 algn="ctr"/>
            <a:endParaRPr lang="de-AT" dirty="0" smtClean="0"/>
          </a:p>
        </p:txBody>
      </p:sp>
      <p:cxnSp>
        <p:nvCxnSpPr>
          <p:cNvPr id="19" name="Gerade Verbindung 18"/>
          <p:cNvCxnSpPr/>
          <p:nvPr/>
        </p:nvCxnSpPr>
        <p:spPr>
          <a:xfrm>
            <a:off x="322262" y="5085184"/>
            <a:ext cx="8568952" cy="0"/>
          </a:xfrm>
          <a:prstGeom prst="line">
            <a:avLst/>
          </a:prstGeom>
          <a:ln w="28575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UMSETZUNG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/>
            <a:r>
              <a:rPr lang="de-AT" dirty="0" smtClean="0"/>
              <a:t>Der Bundesminister </a:t>
            </a:r>
            <a:r>
              <a:rPr lang="de-AT" dirty="0"/>
              <a:t>für Gesundheit legt Art und Weise der</a:t>
            </a:r>
          </a:p>
          <a:p>
            <a:pPr fontAlgn="auto"/>
            <a:r>
              <a:rPr lang="de-AT" dirty="0"/>
              <a:t>Allergenkennzeichnung für unverpackte Lebensmittel fest</a:t>
            </a:r>
          </a:p>
          <a:p>
            <a:pPr fontAlgn="auto"/>
            <a:r>
              <a:rPr lang="de-AT" dirty="0"/>
              <a:t>(z.B. Anhang, Listen etc.)</a:t>
            </a:r>
          </a:p>
          <a:p>
            <a:pPr fontAlgn="auto"/>
            <a:endParaRPr lang="de-AT" dirty="0"/>
          </a:p>
          <a:p>
            <a:pPr fontAlgn="t"/>
            <a:r>
              <a:rPr lang="de-AT" b="1" u="sng" dirty="0" smtClean="0"/>
              <a:t>BGBL </a:t>
            </a:r>
            <a:r>
              <a:rPr lang="de-AT" b="1" u="sng" dirty="0"/>
              <a:t>2014 II 175 Allergeninformationsverordnung </a:t>
            </a:r>
            <a:endParaRPr lang="de-AT" b="1" dirty="0"/>
          </a:p>
          <a:p>
            <a:endParaRPr lang="de-AT" dirty="0" smtClean="0"/>
          </a:p>
          <a:p>
            <a:pPr fontAlgn="auto"/>
            <a:r>
              <a:rPr lang="de-AT" dirty="0"/>
              <a:t>Siehe Leitlinie zur Allergeninformation bei nicht</a:t>
            </a:r>
          </a:p>
          <a:p>
            <a:pPr fontAlgn="auto"/>
            <a:r>
              <a:rPr lang="de-AT" dirty="0"/>
              <a:t>vorverpackten Lebensmitteln („offene Waren“) im Sinne</a:t>
            </a:r>
          </a:p>
          <a:p>
            <a:pPr fontAlgn="auto"/>
            <a:r>
              <a:rPr lang="de-AT" dirty="0"/>
              <a:t>der Allergeninformationsverordnung</a:t>
            </a:r>
          </a:p>
          <a:p>
            <a:pPr fontAlgn="t"/>
            <a:r>
              <a:rPr lang="de-AT" dirty="0"/>
              <a:t>(BMG-75210/0017-II/B/13/2014 vom 24.7.2014)</a:t>
            </a:r>
          </a:p>
          <a:p>
            <a:pPr fontAlgn="t"/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484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UMSETZUNG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de-AT" dirty="0"/>
              <a:t>Siehe Leitlinie für die Personalschulung über die</a:t>
            </a:r>
          </a:p>
          <a:p>
            <a:pPr fontAlgn="t"/>
            <a:r>
              <a:rPr lang="de-AT" dirty="0"/>
              <a:t>Allergeninformation im Sinne der Allergeninformations-</a:t>
            </a:r>
          </a:p>
          <a:p>
            <a:pPr fontAlgn="t"/>
            <a:r>
              <a:rPr lang="de-AT" dirty="0"/>
              <a:t>verordnung (BMG-75210/0017-II/B/13/2014 vom</a:t>
            </a:r>
          </a:p>
          <a:p>
            <a:pPr fontAlgn="t"/>
            <a:r>
              <a:rPr lang="de-AT" dirty="0"/>
              <a:t>24.7.2014)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5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UMSETZUNG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§ 3. </a:t>
            </a:r>
            <a:r>
              <a:rPr lang="de-AT" dirty="0"/>
              <a:t>(1) Lebensmittelunternehmer, die unverpackte</a:t>
            </a:r>
          </a:p>
          <a:p>
            <a:r>
              <a:rPr lang="de-AT" dirty="0"/>
              <a:t>Lebensmittel an Endverbraucher abgeben, haben</a:t>
            </a:r>
          </a:p>
          <a:p>
            <a:r>
              <a:rPr lang="de-AT" dirty="0"/>
              <a:t>sicherzustellen, dass die in § 2 genannten Informationen</a:t>
            </a:r>
          </a:p>
          <a:p>
            <a:r>
              <a:rPr lang="de-AT" dirty="0"/>
              <a:t>verfügbar und leicht zugänglich sind. Sie sind den</a:t>
            </a:r>
          </a:p>
          <a:p>
            <a:r>
              <a:rPr lang="de-AT" dirty="0"/>
              <a:t>Endverbrauchern </a:t>
            </a:r>
            <a:r>
              <a:rPr lang="de-AT" b="1" dirty="0"/>
              <a:t>unaufgefordert zur Verfügung</a:t>
            </a:r>
            <a:r>
              <a:rPr lang="de-AT" dirty="0"/>
              <a:t> zu</a:t>
            </a:r>
          </a:p>
          <a:p>
            <a:r>
              <a:rPr lang="de-AT" dirty="0"/>
              <a:t>stellen. </a:t>
            </a:r>
          </a:p>
          <a:p>
            <a:endParaRPr lang="de-AT" dirty="0"/>
          </a:p>
          <a:p>
            <a:r>
              <a:rPr lang="de-AT" dirty="0"/>
              <a:t>Dies gilt für die </a:t>
            </a:r>
            <a:r>
              <a:rPr lang="de-AT" b="1" dirty="0"/>
              <a:t>Abgabe an Endverbraucher </a:t>
            </a:r>
            <a:r>
              <a:rPr lang="de-AT" dirty="0" smtClean="0"/>
              <a:t>sowohl</a:t>
            </a:r>
          </a:p>
          <a:p>
            <a:r>
              <a:rPr lang="de-AT" dirty="0" smtClean="0"/>
              <a:t>durch den </a:t>
            </a:r>
            <a:r>
              <a:rPr lang="de-AT" b="1" dirty="0" smtClean="0"/>
              <a:t>Einzelhandel </a:t>
            </a:r>
            <a:r>
              <a:rPr lang="de-AT" dirty="0" smtClean="0"/>
              <a:t>als </a:t>
            </a:r>
            <a:r>
              <a:rPr lang="de-AT" dirty="0"/>
              <a:t>auch </a:t>
            </a:r>
            <a:r>
              <a:rPr lang="de-AT" dirty="0" smtClean="0"/>
              <a:t>durch Anbieter von</a:t>
            </a:r>
          </a:p>
          <a:p>
            <a:r>
              <a:rPr lang="de-AT" b="1" dirty="0" smtClean="0"/>
              <a:t>Gemeinschaftsverpflegung</a:t>
            </a:r>
            <a:r>
              <a:rPr lang="de-AT" dirty="0" smtClean="0"/>
              <a:t> (Gastronomie)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94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UMSETZUNG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525963"/>
          </a:xfrm>
        </p:spPr>
        <p:txBody>
          <a:bodyPr/>
          <a:lstStyle/>
          <a:p>
            <a:r>
              <a:rPr lang="de-AT" dirty="0"/>
              <a:t>(2) Die Verpflichtung des Abs. 1 </a:t>
            </a:r>
            <a:r>
              <a:rPr lang="de-AT" b="1" dirty="0"/>
              <a:t>gilt auch dann </a:t>
            </a:r>
            <a:r>
              <a:rPr lang="de-AT" b="1" dirty="0" smtClean="0"/>
              <a:t>als</a:t>
            </a:r>
          </a:p>
          <a:p>
            <a:r>
              <a:rPr lang="de-AT" b="1" dirty="0" smtClean="0"/>
              <a:t>erfüllt</a:t>
            </a:r>
            <a:r>
              <a:rPr lang="de-AT" dirty="0" smtClean="0"/>
              <a:t>, wenn </a:t>
            </a:r>
            <a:r>
              <a:rPr lang="de-AT" b="1" dirty="0"/>
              <a:t>an einer gut sichtbaren Stelle </a:t>
            </a:r>
            <a:r>
              <a:rPr lang="de-AT" b="1" dirty="0" smtClean="0"/>
              <a:t>deutlich</a:t>
            </a:r>
          </a:p>
          <a:p>
            <a:r>
              <a:rPr lang="de-AT" b="1" dirty="0" smtClean="0"/>
              <a:t>und gut lesbar </a:t>
            </a:r>
            <a:r>
              <a:rPr lang="de-AT" dirty="0"/>
              <a:t>ein Hinweis angebracht ist, dass die in § </a:t>
            </a:r>
            <a:r>
              <a:rPr lang="de-AT" dirty="0" smtClean="0"/>
              <a:t>2</a:t>
            </a:r>
          </a:p>
          <a:p>
            <a:r>
              <a:rPr lang="de-AT" dirty="0"/>
              <a:t>g</a:t>
            </a:r>
            <a:r>
              <a:rPr lang="de-AT" dirty="0" smtClean="0"/>
              <a:t>enannten Informationen </a:t>
            </a:r>
            <a:r>
              <a:rPr lang="de-AT" dirty="0"/>
              <a:t>auf Nachfrage </a:t>
            </a:r>
            <a:r>
              <a:rPr lang="de-AT" dirty="0" smtClean="0"/>
              <a:t>mündlich</a:t>
            </a:r>
          </a:p>
          <a:p>
            <a:r>
              <a:rPr lang="de-AT" dirty="0" smtClean="0"/>
              <a:t>erhältlich </a:t>
            </a:r>
            <a:r>
              <a:rPr lang="de-AT" dirty="0"/>
              <a:t>sind. </a:t>
            </a:r>
          </a:p>
          <a:p>
            <a:endParaRPr lang="de-AT" sz="1000" dirty="0"/>
          </a:p>
          <a:p>
            <a:r>
              <a:rPr lang="de-AT" dirty="0"/>
              <a:t>z.B. </a:t>
            </a:r>
            <a:endParaRPr lang="de-AT" dirty="0" smtClean="0"/>
          </a:p>
          <a:p>
            <a:endParaRPr lang="de-AT" dirty="0"/>
          </a:p>
          <a:p>
            <a:pPr algn="ctr"/>
            <a:r>
              <a:rPr lang="de-AT" b="1" dirty="0">
                <a:solidFill>
                  <a:srgbClr val="FF0000"/>
                </a:solidFill>
              </a:rPr>
              <a:t>„</a:t>
            </a:r>
            <a:r>
              <a:rPr lang="de-AT" b="1" dirty="0" smtClean="0">
                <a:solidFill>
                  <a:srgbClr val="FF0000"/>
                </a:solidFill>
              </a:rPr>
              <a:t>Unsere Verkaufsmitarbeiterinnen/Verkaufsmitarbeiter</a:t>
            </a:r>
            <a:endParaRPr lang="de-AT" b="1" dirty="0">
              <a:solidFill>
                <a:srgbClr val="FF0000"/>
              </a:solidFill>
            </a:endParaRPr>
          </a:p>
          <a:p>
            <a:pPr algn="ctr"/>
            <a:r>
              <a:rPr lang="de-AT" b="1" dirty="0">
                <a:solidFill>
                  <a:srgbClr val="FF0000"/>
                </a:solidFill>
              </a:rPr>
              <a:t>informieren Sie gerne und kompetent über allergene Zutaten in unseren Produkten!“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909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UMSETZUNG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§ 4. </a:t>
            </a:r>
            <a:r>
              <a:rPr lang="de-AT" dirty="0"/>
              <a:t>Lebensmittelunternehmer haben sicherzustellen, dass</a:t>
            </a:r>
          </a:p>
          <a:p>
            <a:r>
              <a:rPr lang="de-AT" dirty="0"/>
              <a:t>die in § 2 genannten Informationen auf einer </a:t>
            </a:r>
            <a:r>
              <a:rPr lang="de-AT" b="1" dirty="0"/>
              <a:t>schriftlich</a:t>
            </a:r>
          </a:p>
          <a:p>
            <a:r>
              <a:rPr lang="de-AT" b="1" dirty="0"/>
              <a:t>geführten Dokumentation</a:t>
            </a:r>
            <a:r>
              <a:rPr lang="de-AT" dirty="0"/>
              <a:t> beruhen (z.B. Rezeptur,</a:t>
            </a:r>
          </a:p>
          <a:p>
            <a:r>
              <a:rPr lang="de-AT" dirty="0"/>
              <a:t>Spezifikation, Etikett, Allergenmatrix)</a:t>
            </a:r>
          </a:p>
          <a:p>
            <a:endParaRPr lang="de-AT" dirty="0"/>
          </a:p>
          <a:p>
            <a:r>
              <a:rPr lang="de-AT" dirty="0"/>
              <a:t>Die Informationsweitergabe kann </a:t>
            </a:r>
            <a:r>
              <a:rPr lang="de-AT" b="1" dirty="0"/>
              <a:t>MÜNDLICH</a:t>
            </a:r>
            <a:r>
              <a:rPr lang="de-AT" dirty="0"/>
              <a:t> als auch</a:t>
            </a:r>
          </a:p>
          <a:p>
            <a:r>
              <a:rPr lang="de-AT" b="1" dirty="0"/>
              <a:t>SCHRIFTLICH </a:t>
            </a:r>
            <a:r>
              <a:rPr lang="de-AT" dirty="0"/>
              <a:t>erfolgen (z.B. Preisschild, Display,</a:t>
            </a:r>
          </a:p>
          <a:p>
            <a:r>
              <a:rPr lang="de-AT" dirty="0"/>
              <a:t>Speisekarte)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63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UMSETZUNG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de-AT" dirty="0"/>
              <a:t>(3) Die </a:t>
            </a:r>
            <a:r>
              <a:rPr lang="de-AT" b="1" dirty="0"/>
              <a:t>mündliche Weitergab</a:t>
            </a:r>
            <a:r>
              <a:rPr lang="de-AT" dirty="0"/>
              <a:t>e der Informationen gemäß §</a:t>
            </a:r>
          </a:p>
          <a:p>
            <a:r>
              <a:rPr lang="de-AT" dirty="0"/>
              <a:t>2 hat durch </a:t>
            </a:r>
            <a:r>
              <a:rPr lang="de-AT" b="1" dirty="0"/>
              <a:t>dafür geschulte Personen </a:t>
            </a:r>
            <a:r>
              <a:rPr lang="de-AT" dirty="0"/>
              <a:t>zu erfolgen. </a:t>
            </a:r>
          </a:p>
          <a:p>
            <a:endParaRPr lang="de-AT" dirty="0"/>
          </a:p>
          <a:p>
            <a:r>
              <a:rPr lang="de-AT" dirty="0"/>
              <a:t>Die </a:t>
            </a:r>
            <a:r>
              <a:rPr lang="de-AT" b="1" dirty="0"/>
              <a:t>Schulung ist mindestens alle 3 Jahre </a:t>
            </a:r>
            <a:r>
              <a:rPr lang="de-AT" dirty="0"/>
              <a:t>zu wiederholen</a:t>
            </a:r>
          </a:p>
          <a:p>
            <a:r>
              <a:rPr lang="de-AT" dirty="0"/>
              <a:t>und der Nachweis über die erfolgte Schulung zu</a:t>
            </a:r>
          </a:p>
          <a:p>
            <a:r>
              <a:rPr lang="de-AT" dirty="0"/>
              <a:t>dokumentieren. </a:t>
            </a:r>
          </a:p>
          <a:p>
            <a:endParaRPr lang="de-AT" dirty="0"/>
          </a:p>
          <a:p>
            <a:r>
              <a:rPr lang="de-AT" dirty="0"/>
              <a:t>Der </a:t>
            </a:r>
            <a:r>
              <a:rPr lang="de-AT" b="1" dirty="0"/>
              <a:t>Nachweis der ersten Schulung </a:t>
            </a:r>
            <a:r>
              <a:rPr lang="de-AT" dirty="0"/>
              <a:t>hat </a:t>
            </a:r>
            <a:r>
              <a:rPr lang="de-AT" b="1" dirty="0"/>
              <a:t>ein Jahr </a:t>
            </a:r>
            <a:r>
              <a:rPr lang="de-AT" dirty="0"/>
              <a:t>nach</a:t>
            </a:r>
          </a:p>
          <a:p>
            <a:r>
              <a:rPr lang="de-AT" dirty="0"/>
              <a:t>Inkrafttreten dieser Verordnung zu erfolgen.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84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AGENDA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endParaRPr lang="de-DE" sz="2000" b="1" dirty="0" smtClean="0"/>
          </a:p>
          <a:p>
            <a:r>
              <a:rPr lang="de-DE" sz="2000" b="1" dirty="0" smtClean="0"/>
              <a:t>ALLERGENE </a:t>
            </a:r>
            <a:r>
              <a:rPr lang="de-DE" sz="2000" b="1" dirty="0"/>
              <a:t>- Informationspflicht für offene und</a:t>
            </a:r>
          </a:p>
          <a:p>
            <a:r>
              <a:rPr lang="de-DE" sz="2000" b="1" dirty="0"/>
              <a:t>v</a:t>
            </a:r>
            <a:r>
              <a:rPr lang="de-DE" sz="2000" b="1" dirty="0" smtClean="0"/>
              <a:t>erpackte </a:t>
            </a:r>
            <a:r>
              <a:rPr lang="de-DE" sz="2000" b="1" dirty="0"/>
              <a:t>Lebensmittel</a:t>
            </a:r>
          </a:p>
          <a:p>
            <a:endParaRPr lang="de-DE" sz="2000" b="1" dirty="0"/>
          </a:p>
          <a:p>
            <a:r>
              <a:rPr lang="de-DE" sz="2000" b="1" dirty="0" smtClean="0"/>
              <a:t>HERKUNFTSKENNZEICHNUNG</a:t>
            </a:r>
          </a:p>
          <a:p>
            <a:endParaRPr lang="de-DE" sz="2000" b="1" dirty="0"/>
          </a:p>
          <a:p>
            <a:r>
              <a:rPr lang="de-DE" sz="2000" b="1" dirty="0" smtClean="0"/>
              <a:t>TÄUSCHUNGSFREIE AUFMACHUNG</a:t>
            </a:r>
            <a:endParaRPr lang="de-DE" sz="2000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55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UMSETZUNG DER NEUEN VORGABEN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/>
              <a:t>Phase 1: </a:t>
            </a:r>
            <a:r>
              <a:rPr lang="de-AT" dirty="0" smtClean="0"/>
              <a:t>Evaluierung wo Allergene vorhanden sind</a:t>
            </a:r>
          </a:p>
          <a:p>
            <a:r>
              <a:rPr lang="de-AT" dirty="0" smtClean="0"/>
              <a:t>		     (Analyse der Rezepturen und Zutaten)</a:t>
            </a:r>
          </a:p>
          <a:p>
            <a:r>
              <a:rPr lang="de-AT" b="1" dirty="0" smtClean="0"/>
              <a:t>Phase 2: </a:t>
            </a:r>
            <a:r>
              <a:rPr lang="de-AT" dirty="0" smtClean="0"/>
              <a:t>Erstellung </a:t>
            </a:r>
            <a:r>
              <a:rPr lang="de-AT" dirty="0"/>
              <a:t>von </a:t>
            </a:r>
            <a:r>
              <a:rPr lang="de-AT" dirty="0" smtClean="0"/>
              <a:t>Übersichtsdarstellungen (Gewürze</a:t>
            </a:r>
          </a:p>
          <a:p>
            <a:r>
              <a:rPr lang="de-AT" dirty="0" smtClean="0"/>
              <a:t>               und Produkte)</a:t>
            </a:r>
            <a:endParaRPr lang="de-AT" dirty="0"/>
          </a:p>
          <a:p>
            <a:r>
              <a:rPr lang="de-AT" b="1" dirty="0"/>
              <a:t>Phase 3: </a:t>
            </a:r>
            <a:r>
              <a:rPr lang="de-AT" dirty="0"/>
              <a:t>Prüfung der Allergendeklaration auf </a:t>
            </a:r>
            <a:r>
              <a:rPr lang="de-AT" dirty="0" smtClean="0"/>
              <a:t>den</a:t>
            </a:r>
          </a:p>
          <a:p>
            <a:r>
              <a:rPr lang="de-AT" dirty="0" smtClean="0"/>
              <a:t>               Produktauszeichnungen  (Übereinstimmung</a:t>
            </a:r>
          </a:p>
          <a:p>
            <a:r>
              <a:rPr lang="de-AT" dirty="0" smtClean="0"/>
              <a:t>               Rezeptur/Spezifikation/Etikett)</a:t>
            </a:r>
          </a:p>
          <a:p>
            <a:r>
              <a:rPr lang="de-AT" b="1" dirty="0"/>
              <a:t>Phase 4: </a:t>
            </a:r>
            <a:r>
              <a:rPr lang="de-AT" dirty="0" smtClean="0"/>
              <a:t>Schulungen</a:t>
            </a:r>
          </a:p>
          <a:p>
            <a:r>
              <a:rPr lang="de-AT" b="1" dirty="0" smtClean="0"/>
              <a:t>Phase 5: </a:t>
            </a:r>
            <a:r>
              <a:rPr lang="de-AT" dirty="0" smtClean="0"/>
              <a:t>Überlegungen zur Kommunikation (Einkauf /</a:t>
            </a:r>
          </a:p>
          <a:p>
            <a:r>
              <a:rPr lang="de-AT" dirty="0" smtClean="0"/>
              <a:t>               Verkauf)</a:t>
            </a:r>
            <a:endParaRPr lang="de-AT" dirty="0"/>
          </a:p>
          <a:p>
            <a:endParaRPr lang="de-AT" dirty="0"/>
          </a:p>
          <a:p>
            <a:endParaRPr lang="de-AT" b="1" dirty="0" smtClean="0"/>
          </a:p>
          <a:p>
            <a:endParaRPr lang="de-AT" b="1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7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HERKUNFTSKENNZEICHNUNG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Was bedeutet für den Kunden Herkunft, Ursprung und</a:t>
            </a:r>
          </a:p>
          <a:p>
            <a:r>
              <a:rPr lang="de-AT" dirty="0" smtClean="0"/>
              <a:t>Regionalität?</a:t>
            </a:r>
          </a:p>
          <a:p>
            <a:endParaRPr lang="de-AT" sz="1600" dirty="0"/>
          </a:p>
          <a:p>
            <a:r>
              <a:rPr lang="de-AT" dirty="0" smtClean="0"/>
              <a:t>Was ist für mich/uns </a:t>
            </a:r>
            <a:r>
              <a:rPr lang="de-AT" dirty="0"/>
              <a:t>Herkunft, Ursprung </a:t>
            </a:r>
            <a:r>
              <a:rPr lang="de-AT" dirty="0" smtClean="0"/>
              <a:t>und Regionalität?</a:t>
            </a:r>
          </a:p>
          <a:p>
            <a:endParaRPr lang="de-AT" sz="1600" dirty="0"/>
          </a:p>
          <a:p>
            <a:r>
              <a:rPr lang="de-AT" dirty="0" smtClean="0"/>
              <a:t>Was wird in den Werbungen und auf den  Produkten</a:t>
            </a:r>
          </a:p>
          <a:p>
            <a:r>
              <a:rPr lang="de-AT" dirty="0" smtClean="0"/>
              <a:t>vermittelt?</a:t>
            </a:r>
          </a:p>
          <a:p>
            <a:endParaRPr lang="de-AT" sz="1600" dirty="0" smtClean="0"/>
          </a:p>
          <a:p>
            <a:r>
              <a:rPr lang="de-AT" dirty="0" smtClean="0"/>
              <a:t>Ist Übertreibung irreführend oder sogar strafbar?</a:t>
            </a:r>
            <a:endParaRPr lang="de-AT" dirty="0"/>
          </a:p>
          <a:p>
            <a:endParaRPr lang="de-AT" sz="1600" dirty="0" smtClean="0"/>
          </a:p>
          <a:p>
            <a:r>
              <a:rPr lang="de-AT" dirty="0"/>
              <a:t>Was glaubt der </a:t>
            </a:r>
            <a:r>
              <a:rPr lang="de-AT" dirty="0" smtClean="0"/>
              <a:t>Kunde eigentlich alles?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62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HERKUNFTSKENNZEICHNUNG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Die Herkunftsdeklaration ist rechtlich klar geregelt.</a:t>
            </a:r>
          </a:p>
          <a:p>
            <a:endParaRPr lang="de-AT" dirty="0"/>
          </a:p>
          <a:p>
            <a:r>
              <a:rPr lang="de-AT" dirty="0" smtClean="0"/>
              <a:t>Herkunftsangaben beeinflussen die Kaufentscheidung</a:t>
            </a:r>
          </a:p>
          <a:p>
            <a:r>
              <a:rPr lang="de-AT" dirty="0" smtClean="0"/>
              <a:t>(… Preis und Mindesthaltbarkeit auch).</a:t>
            </a:r>
          </a:p>
          <a:p>
            <a:endParaRPr lang="de-AT" dirty="0"/>
          </a:p>
          <a:p>
            <a:r>
              <a:rPr lang="de-AT" dirty="0" smtClean="0"/>
              <a:t>Veränderungen in der Deklaration gab es dann, wenn es</a:t>
            </a:r>
          </a:p>
          <a:p>
            <a:r>
              <a:rPr lang="de-AT" dirty="0" smtClean="0"/>
              <a:t>Skandale oder Tierseuchen gab.</a:t>
            </a:r>
          </a:p>
          <a:p>
            <a:endParaRPr lang="de-AT" dirty="0"/>
          </a:p>
          <a:p>
            <a:r>
              <a:rPr lang="de-AT" dirty="0" smtClean="0"/>
              <a:t>Einem Skandal gehen oftmals Betrug und kriminelle</a:t>
            </a:r>
          </a:p>
          <a:p>
            <a:r>
              <a:rPr lang="de-AT" dirty="0" smtClean="0"/>
              <a:t>Energie voraus.</a:t>
            </a:r>
          </a:p>
        </p:txBody>
      </p:sp>
    </p:spTree>
    <p:extLst>
      <p:ext uri="{BB962C8B-B14F-4D97-AF65-F5344CB8AC3E}">
        <p14:creationId xmlns:p14="http://schemas.microsoft.com/office/powerpoint/2010/main" val="23392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HERKUNFTSKENNZEICHNUNG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Mit der neuen LMIV wird die Herkunftskennzeichnung</a:t>
            </a:r>
          </a:p>
          <a:p>
            <a:r>
              <a:rPr lang="de-AT" dirty="0" smtClean="0"/>
              <a:t>vorerst ausgeweitet auf verpacktes Fleisch von</a:t>
            </a:r>
          </a:p>
          <a:p>
            <a:endParaRPr lang="de-AT" sz="1000" dirty="0" smtClean="0"/>
          </a:p>
          <a:p>
            <a:r>
              <a:rPr lang="de-AT" dirty="0"/>
              <a:t>	</a:t>
            </a:r>
            <a:r>
              <a:rPr lang="de-AT" dirty="0" smtClean="0"/>
              <a:t>	- Schweinen</a:t>
            </a:r>
          </a:p>
          <a:p>
            <a:r>
              <a:rPr lang="de-AT" dirty="0" smtClean="0"/>
              <a:t>		- Geflügel</a:t>
            </a:r>
          </a:p>
          <a:p>
            <a:r>
              <a:rPr lang="de-AT" dirty="0" smtClean="0"/>
              <a:t>		- Schafen</a:t>
            </a:r>
          </a:p>
          <a:p>
            <a:r>
              <a:rPr lang="de-AT" dirty="0" smtClean="0"/>
              <a:t>		- Ziegen</a:t>
            </a:r>
            <a:r>
              <a:rPr lang="de-AT" sz="2000" b="1" kern="1200" dirty="0" smtClean="0">
                <a:solidFill>
                  <a:schemeClr val="dk1"/>
                </a:solidFill>
              </a:rPr>
              <a:t> zu</a:t>
            </a:r>
          </a:p>
          <a:p>
            <a:r>
              <a:rPr lang="de-AT" sz="2000" b="1" kern="1200" dirty="0" smtClean="0">
                <a:solidFill>
                  <a:schemeClr val="dk1"/>
                </a:solidFill>
              </a:rPr>
              <a:t>m </a:t>
            </a:r>
            <a:r>
              <a:rPr lang="de-AT" sz="2000" b="1" kern="1200" dirty="0">
                <a:solidFill>
                  <a:schemeClr val="dk1"/>
                </a:solidFill>
              </a:rPr>
              <a:t>13.12.2013</a:t>
            </a:r>
            <a:r>
              <a:rPr lang="de-AT" sz="2000" kern="1200" dirty="0">
                <a:solidFill>
                  <a:schemeClr val="dk1"/>
                </a:solidFill>
              </a:rPr>
              <a:t>, ob die Pflicht </a:t>
            </a:r>
            <a:r>
              <a:rPr lang="de-AT" sz="2000" kern="1200" dirty="0" smtClean="0">
                <a:solidFill>
                  <a:schemeClr val="dk1"/>
                </a:solidFill>
              </a:rPr>
              <a:t>zu</a:t>
            </a:r>
          </a:p>
          <a:p>
            <a:pPr marL="342900" lvl="1" indent="-342900">
              <a:buClr>
                <a:schemeClr val="hlink"/>
              </a:buClr>
              <a:buSzPct val="80000"/>
              <a:buNone/>
            </a:pPr>
            <a:r>
              <a:rPr lang="de-AT" dirty="0">
                <a:ea typeface="+mn-ea"/>
              </a:rPr>
              <a:t>Die EU-Kommission prüft </a:t>
            </a:r>
            <a:r>
              <a:rPr lang="de-AT" dirty="0" smtClean="0">
                <a:ea typeface="+mn-ea"/>
              </a:rPr>
              <a:t>derzeit, </a:t>
            </a:r>
            <a:r>
              <a:rPr lang="de-AT" dirty="0">
                <a:ea typeface="+mn-ea"/>
              </a:rPr>
              <a:t>ob die </a:t>
            </a:r>
            <a:r>
              <a:rPr lang="de-AT" dirty="0" smtClean="0">
                <a:ea typeface="+mn-ea"/>
              </a:rPr>
              <a:t>Pflicht zur</a:t>
            </a:r>
          </a:p>
          <a:p>
            <a:pPr marL="342900" lvl="1" indent="-342900">
              <a:buClr>
                <a:schemeClr val="hlink"/>
              </a:buClr>
              <a:buSzPct val="80000"/>
              <a:buNone/>
            </a:pPr>
            <a:r>
              <a:rPr lang="de-AT" dirty="0" smtClean="0">
                <a:ea typeface="+mn-ea"/>
              </a:rPr>
              <a:t>Herkunftskennzeichnung </a:t>
            </a:r>
            <a:r>
              <a:rPr lang="de-AT" dirty="0">
                <a:ea typeface="+mn-ea"/>
              </a:rPr>
              <a:t>auch auf Fleisch </a:t>
            </a:r>
            <a:r>
              <a:rPr lang="de-AT" dirty="0" smtClean="0">
                <a:ea typeface="+mn-ea"/>
              </a:rPr>
              <a:t>in</a:t>
            </a:r>
          </a:p>
          <a:p>
            <a:pPr marL="342900" lvl="1" indent="-342900">
              <a:buClr>
                <a:schemeClr val="hlink"/>
              </a:buClr>
              <a:buSzPct val="80000"/>
              <a:buNone/>
            </a:pPr>
            <a:r>
              <a:rPr lang="de-AT" dirty="0" smtClean="0">
                <a:ea typeface="+mn-ea"/>
              </a:rPr>
              <a:t>Fleischerzeugnissen</a:t>
            </a:r>
            <a:r>
              <a:rPr lang="de-AT" dirty="0">
                <a:ea typeface="+mn-ea"/>
              </a:rPr>
              <a:t> </a:t>
            </a:r>
            <a:r>
              <a:rPr lang="de-AT" dirty="0" smtClean="0">
                <a:ea typeface="+mn-ea"/>
              </a:rPr>
              <a:t>ausgedehnt </a:t>
            </a:r>
            <a:r>
              <a:rPr lang="de-AT" dirty="0">
                <a:ea typeface="+mn-ea"/>
              </a:rPr>
              <a:t>werden kann/soll.</a:t>
            </a:r>
          </a:p>
        </p:txBody>
      </p:sp>
    </p:spTree>
    <p:extLst>
      <p:ext uri="{BB962C8B-B14F-4D97-AF65-F5344CB8AC3E}">
        <p14:creationId xmlns:p14="http://schemas.microsoft.com/office/powerpoint/2010/main" val="15301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de-AT" dirty="0"/>
              <a:t>Die EU-Kommission prüft </a:t>
            </a:r>
            <a:r>
              <a:rPr lang="de-AT" dirty="0" smtClean="0"/>
              <a:t>des Weiteren, </a:t>
            </a:r>
            <a:r>
              <a:rPr lang="de-AT" dirty="0"/>
              <a:t>ob </a:t>
            </a:r>
            <a:r>
              <a:rPr lang="de-AT" dirty="0" smtClean="0"/>
              <a:t>die</a:t>
            </a:r>
          </a:p>
          <a:p>
            <a:r>
              <a:rPr lang="de-AT" dirty="0" smtClean="0"/>
              <a:t>Pflicht </a:t>
            </a:r>
            <a:r>
              <a:rPr lang="de-AT" dirty="0"/>
              <a:t>zur Herkunftskennzeichnung auch auf </a:t>
            </a:r>
            <a:r>
              <a:rPr lang="de-AT" dirty="0" smtClean="0"/>
              <a:t>folgende</a:t>
            </a:r>
          </a:p>
          <a:p>
            <a:r>
              <a:rPr lang="de-AT" dirty="0" smtClean="0"/>
              <a:t>Lebensmittelkategorien/Zutaten </a:t>
            </a:r>
            <a:r>
              <a:rPr lang="de-AT" dirty="0"/>
              <a:t>ausgedehnt </a:t>
            </a:r>
            <a:r>
              <a:rPr lang="de-AT" dirty="0" smtClean="0"/>
              <a:t>werden</a:t>
            </a:r>
          </a:p>
          <a:p>
            <a:r>
              <a:rPr lang="de-AT" dirty="0" smtClean="0"/>
              <a:t>kann/soll:</a:t>
            </a:r>
          </a:p>
          <a:p>
            <a:endParaRPr lang="de-AT" dirty="0"/>
          </a:p>
          <a:p>
            <a:r>
              <a:rPr lang="de-AT" dirty="0" smtClean="0"/>
              <a:t>		- Andere </a:t>
            </a:r>
            <a:r>
              <a:rPr lang="de-AT" dirty="0"/>
              <a:t>Arten von Fleisch (als Rind-, Schweine-, </a:t>
            </a:r>
            <a:r>
              <a:rPr lang="de-AT" dirty="0" smtClean="0"/>
              <a:t>   	  	  Schaf-, Ziegen- </a:t>
            </a:r>
            <a:r>
              <a:rPr lang="de-AT" dirty="0"/>
              <a:t>und Geflügelfleisch</a:t>
            </a:r>
            <a:r>
              <a:rPr lang="de-AT" dirty="0" smtClean="0"/>
              <a:t>)</a:t>
            </a:r>
            <a:endParaRPr lang="de-AT" dirty="0"/>
          </a:p>
          <a:p>
            <a:endParaRPr lang="de-AT" sz="1000" dirty="0" smtClean="0"/>
          </a:p>
          <a:p>
            <a:r>
              <a:rPr lang="de-AT" dirty="0" smtClean="0"/>
              <a:t>		- Milch</a:t>
            </a:r>
            <a:endParaRPr lang="de-AT" dirty="0"/>
          </a:p>
          <a:p>
            <a:endParaRPr lang="de-AT" sz="1000" dirty="0" smtClean="0"/>
          </a:p>
          <a:p>
            <a:r>
              <a:rPr lang="de-AT" dirty="0" smtClean="0"/>
              <a:t>		- Milch</a:t>
            </a:r>
            <a:r>
              <a:rPr lang="de-AT" dirty="0"/>
              <a:t>, die als Zutat in Milchprodukten </a:t>
            </a:r>
            <a:r>
              <a:rPr lang="de-AT" dirty="0" smtClean="0"/>
              <a:t>verwendet wird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84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HERKUNFTSKENNZEICHNUNG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853136"/>
          </a:xfrm>
        </p:spPr>
        <p:txBody>
          <a:bodyPr/>
          <a:lstStyle/>
          <a:p>
            <a:r>
              <a:rPr lang="de-AT" dirty="0" smtClean="0"/>
              <a:t>		- Unverarbeitete Lebensmittel</a:t>
            </a:r>
          </a:p>
          <a:p>
            <a:endParaRPr lang="de-AT" sz="1000" dirty="0"/>
          </a:p>
          <a:p>
            <a:r>
              <a:rPr lang="de-AT" dirty="0" smtClean="0"/>
              <a:t>		- Erzeugnisse </a:t>
            </a:r>
            <a:r>
              <a:rPr lang="de-AT" dirty="0"/>
              <a:t>aus einer </a:t>
            </a:r>
            <a:r>
              <a:rPr lang="de-AT" dirty="0" smtClean="0"/>
              <a:t>Zutat</a:t>
            </a:r>
          </a:p>
          <a:p>
            <a:endParaRPr lang="de-AT" sz="1000" dirty="0"/>
          </a:p>
          <a:p>
            <a:r>
              <a:rPr lang="de-AT" dirty="0" smtClean="0"/>
              <a:t>		- Zutaten</a:t>
            </a:r>
            <a:r>
              <a:rPr lang="de-AT" dirty="0"/>
              <a:t>, die über 50% eines </a:t>
            </a:r>
            <a:r>
              <a:rPr lang="de-AT" dirty="0" smtClean="0"/>
              <a:t>Lebensmittels 	   	  	  ausmachen </a:t>
            </a:r>
            <a:r>
              <a:rPr lang="de-AT" dirty="0"/>
              <a:t>(z.B. </a:t>
            </a:r>
            <a:r>
              <a:rPr lang="de-AT" dirty="0" smtClean="0"/>
              <a:t>Mehl bei Backwaren)</a:t>
            </a:r>
            <a:endParaRPr lang="de-AT" dirty="0"/>
          </a:p>
          <a:p>
            <a:endParaRPr lang="de-AT" dirty="0" smtClean="0"/>
          </a:p>
          <a:p>
            <a:pPr algn="ctr"/>
            <a:r>
              <a:rPr lang="de-AT" b="1" dirty="0" smtClean="0"/>
              <a:t>Unabhängige </a:t>
            </a:r>
            <a:r>
              <a:rPr lang="de-AT" b="1" dirty="0"/>
              <a:t>Untersuchungen der </a:t>
            </a:r>
            <a:r>
              <a:rPr lang="de-AT" b="1" dirty="0" smtClean="0"/>
              <a:t>Europäischen</a:t>
            </a:r>
          </a:p>
          <a:p>
            <a:pPr algn="ctr"/>
            <a:r>
              <a:rPr lang="de-AT" b="1" dirty="0" smtClean="0"/>
              <a:t>Kommission haben klar gezeigt, </a:t>
            </a:r>
            <a:r>
              <a:rPr lang="de-AT" b="1" dirty="0"/>
              <a:t>dass zwar ein </a:t>
            </a:r>
            <a:r>
              <a:rPr lang="de-AT" b="1" dirty="0" smtClean="0"/>
              <a:t>bzgl..</a:t>
            </a:r>
          </a:p>
          <a:p>
            <a:pPr algn="ctr"/>
            <a:r>
              <a:rPr lang="de-AT" b="1" dirty="0" smtClean="0"/>
              <a:t>Konsumentenwunsch </a:t>
            </a:r>
            <a:r>
              <a:rPr lang="de-AT" b="1" dirty="0"/>
              <a:t>besteht, jedoch keinerlei </a:t>
            </a:r>
            <a:r>
              <a:rPr lang="de-AT" b="1" dirty="0" smtClean="0"/>
              <a:t>Bereitschaft der </a:t>
            </a:r>
            <a:r>
              <a:rPr lang="de-AT" b="1" dirty="0"/>
              <a:t>Verbraucher besteht, den damit </a:t>
            </a:r>
            <a:r>
              <a:rPr lang="de-AT" b="1" dirty="0" smtClean="0"/>
              <a:t>verbundenen finanziellen </a:t>
            </a:r>
            <a:r>
              <a:rPr lang="de-AT" b="1" dirty="0"/>
              <a:t>Mehraufwand zu </a:t>
            </a:r>
            <a:r>
              <a:rPr lang="de-AT" b="1" dirty="0" smtClean="0"/>
              <a:t>tragen</a:t>
            </a:r>
            <a:r>
              <a:rPr lang="de-AT" b="1" dirty="0"/>
              <a:t>!</a:t>
            </a:r>
          </a:p>
          <a:p>
            <a:endParaRPr lang="de-AT" dirty="0"/>
          </a:p>
          <a:p>
            <a:endParaRPr lang="de-AT" dirty="0"/>
          </a:p>
        </p:txBody>
      </p:sp>
      <p:cxnSp>
        <p:nvCxnSpPr>
          <p:cNvPr id="5" name="Gerade Verbindung 4"/>
          <p:cNvCxnSpPr>
            <a:stCxn id="3" idx="1"/>
            <a:endCxn id="3" idx="3"/>
          </p:cNvCxnSpPr>
          <p:nvPr/>
        </p:nvCxnSpPr>
        <p:spPr>
          <a:xfrm>
            <a:off x="179512" y="4026768"/>
            <a:ext cx="8784976" cy="0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28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HERKUNFTSKENNZEICHNUNG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de-AT" b="1" dirty="0"/>
              <a:t>Die neuen Regeln für die Herkunftskennzeichnung</a:t>
            </a:r>
            <a:endParaRPr lang="de-AT" dirty="0"/>
          </a:p>
          <a:p>
            <a:endParaRPr lang="de-AT" dirty="0"/>
          </a:p>
          <a:p>
            <a:r>
              <a:rPr lang="de-AT" b="1" dirty="0"/>
              <a:t>DURCHFÜHRUNGSVERORDNUNG (EU) </a:t>
            </a:r>
            <a:r>
              <a:rPr lang="de-AT" b="1" dirty="0" smtClean="0"/>
              <a:t>Nr. 1337/2013 </a:t>
            </a:r>
            <a:endParaRPr lang="de-AT" b="1" dirty="0"/>
          </a:p>
          <a:p>
            <a:r>
              <a:rPr lang="de-AT" dirty="0"/>
              <a:t>hinsichtlich der Angabe des Ursprungslandes bzw.</a:t>
            </a:r>
          </a:p>
          <a:p>
            <a:r>
              <a:rPr lang="de-AT" dirty="0"/>
              <a:t>Herkunftsortes </a:t>
            </a:r>
          </a:p>
          <a:p>
            <a:endParaRPr lang="de-AT" sz="1000" dirty="0"/>
          </a:p>
          <a:p>
            <a:r>
              <a:rPr lang="de-AT" dirty="0"/>
              <a:t>Die Pflicht zur Herkunftskennzeichnung gilt (nur) für </a:t>
            </a:r>
          </a:p>
          <a:p>
            <a:pPr marL="0" indent="0"/>
            <a:r>
              <a:rPr lang="de-AT" b="1" dirty="0"/>
              <a:t>verpacktes</a:t>
            </a:r>
            <a:r>
              <a:rPr lang="de-AT" dirty="0"/>
              <a:t>, frisches, gekühltes oder gefrorenes </a:t>
            </a:r>
          </a:p>
          <a:p>
            <a:pPr marL="0" indent="0"/>
            <a:r>
              <a:rPr lang="de-AT" b="1" dirty="0"/>
              <a:t>Schweine-, Geflügel-, Schaf- oder Ziegenfleisch </a:t>
            </a:r>
          </a:p>
          <a:p>
            <a:pPr marL="0" indent="0"/>
            <a:r>
              <a:rPr lang="de-AT" dirty="0"/>
              <a:t>in Packungen, die für den </a:t>
            </a:r>
            <a:r>
              <a:rPr lang="de-AT" b="1" u="sng" dirty="0"/>
              <a:t>Endverbraucher</a:t>
            </a:r>
            <a:r>
              <a:rPr lang="de-AT" dirty="0"/>
              <a:t> oder die </a:t>
            </a:r>
            <a:r>
              <a:rPr lang="de-AT" b="1" u="sng" dirty="0"/>
              <a:t>Gastronomie</a:t>
            </a:r>
            <a:r>
              <a:rPr lang="de-AT" dirty="0"/>
              <a:t> bestimmt sind.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15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HERKUNFTSKENNZEICHNUNG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ANFORDERUNGEN AN DIE RÜCKVERFOLGBARKEIT</a:t>
            </a:r>
            <a:endParaRPr lang="de-DE" b="1" dirty="0"/>
          </a:p>
          <a:p>
            <a:endParaRPr lang="de-DE" sz="1000" dirty="0"/>
          </a:p>
          <a:p>
            <a:r>
              <a:rPr lang="de-DE" dirty="0"/>
              <a:t>Jeder Lebensmittelunternehmer muss in seinem Betrieb ein</a:t>
            </a:r>
          </a:p>
          <a:p>
            <a:r>
              <a:rPr lang="de-DE" b="1" dirty="0"/>
              <a:t>System zur Rückverfolgbarkeit </a:t>
            </a:r>
            <a:r>
              <a:rPr lang="de-DE" dirty="0"/>
              <a:t>vorsehen, das folgende</a:t>
            </a:r>
          </a:p>
          <a:p>
            <a:r>
              <a:rPr lang="de-DE" dirty="0"/>
              <a:t>Anforderungen erfüllt:</a:t>
            </a:r>
          </a:p>
          <a:p>
            <a:endParaRPr lang="de-AT" dirty="0"/>
          </a:p>
          <a:p>
            <a:pPr marL="0" lvl="0" indent="0"/>
            <a:r>
              <a:rPr lang="de-DE" dirty="0" smtClean="0"/>
              <a:t>- wann </a:t>
            </a:r>
            <a:r>
              <a:rPr lang="de-DE" dirty="0"/>
              <a:t>Tiere/Schlachtkörper/Teilstücke in seinem Betrieb </a:t>
            </a:r>
            <a:r>
              <a:rPr lang="de-DE" dirty="0" smtClean="0"/>
              <a:t>       ankommen</a:t>
            </a:r>
            <a:r>
              <a:rPr lang="de-DE" dirty="0"/>
              <a:t>,</a:t>
            </a:r>
            <a:endParaRPr lang="de-AT" dirty="0"/>
          </a:p>
          <a:p>
            <a:pPr marL="0" lvl="0" indent="0"/>
            <a:r>
              <a:rPr lang="de-DE" dirty="0" smtClean="0"/>
              <a:t>- wann </a:t>
            </a:r>
            <a:r>
              <a:rPr lang="de-DE" dirty="0"/>
              <a:t>sie ihn wieder </a:t>
            </a:r>
            <a:r>
              <a:rPr lang="de-DE" b="1" dirty="0"/>
              <a:t>verlassen </a:t>
            </a:r>
            <a:r>
              <a:rPr lang="de-DE" dirty="0"/>
              <a:t>und</a:t>
            </a:r>
            <a:endParaRPr lang="de-AT" dirty="0"/>
          </a:p>
          <a:p>
            <a:pPr marL="0" lvl="0" indent="0"/>
            <a:r>
              <a:rPr lang="de-DE" dirty="0" smtClean="0"/>
              <a:t>- wie </a:t>
            </a:r>
            <a:r>
              <a:rPr lang="de-DE" dirty="0"/>
              <a:t>die </a:t>
            </a:r>
            <a:r>
              <a:rPr lang="de-DE" b="1" dirty="0"/>
              <a:t>Zuordnungen zwischen Ankunft und Verlassen </a:t>
            </a:r>
            <a:r>
              <a:rPr lang="de-DE" dirty="0"/>
              <a:t>sichergestellt werden.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29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HERKUNFTSKENNZEICHNUNG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b="1" dirty="0" smtClean="0"/>
              <a:t>NEUE PFLICHTANGABEN</a:t>
            </a:r>
            <a:endParaRPr lang="de-AT" dirty="0"/>
          </a:p>
          <a:p>
            <a:pPr lvl="0"/>
            <a:endParaRPr lang="de-AT" sz="1000" b="1" dirty="0"/>
          </a:p>
          <a:p>
            <a:pPr lvl="0"/>
            <a:r>
              <a:rPr lang="de-AT" b="1" dirty="0"/>
              <a:t>Standard = folgende 3 Pflichtangaben:</a:t>
            </a:r>
            <a:endParaRPr lang="de-AT" dirty="0"/>
          </a:p>
          <a:p>
            <a:r>
              <a:rPr lang="de-AT" dirty="0"/>
              <a:t> </a:t>
            </a:r>
          </a:p>
          <a:p>
            <a:pPr marL="449263" lvl="0" indent="-449263"/>
            <a:r>
              <a:rPr lang="de-DE" b="1" dirty="0"/>
              <a:t>1.</a:t>
            </a:r>
            <a:r>
              <a:rPr lang="de-DE" dirty="0"/>
              <a:t> </a:t>
            </a:r>
            <a:r>
              <a:rPr lang="de-AT" b="1" dirty="0"/>
              <a:t>„Aufgezogen in: </a:t>
            </a:r>
          </a:p>
          <a:p>
            <a:pPr marL="449263" lvl="0" indent="-449263"/>
            <a:r>
              <a:rPr lang="de-AT" b="1" dirty="0"/>
              <a:t>	</a:t>
            </a:r>
            <a:r>
              <a:rPr lang="de-AT" dirty="0"/>
              <a:t>(Name des Mitgliedstaats bzw. Drittlands)“</a:t>
            </a:r>
          </a:p>
          <a:p>
            <a:pPr marL="449263" lvl="0" indent="-449263"/>
            <a:endParaRPr lang="de-AT" dirty="0"/>
          </a:p>
          <a:p>
            <a:pPr marL="358775" indent="-358775"/>
            <a:r>
              <a:rPr lang="de-AT" b="1" dirty="0"/>
              <a:t>2. „Geschlachtet in: </a:t>
            </a:r>
          </a:p>
          <a:p>
            <a:pPr marL="449263" indent="-449263"/>
            <a:r>
              <a:rPr lang="de-AT" b="1" dirty="0"/>
              <a:t>	</a:t>
            </a:r>
            <a:r>
              <a:rPr lang="de-AT" dirty="0"/>
              <a:t>(Name des Mitgliedstaats bzw. Drittlands)“</a:t>
            </a:r>
          </a:p>
          <a:p>
            <a:pPr marL="449263" indent="-449263"/>
            <a:endParaRPr lang="de-AT" dirty="0"/>
          </a:p>
          <a:p>
            <a:pPr lvl="0"/>
            <a:r>
              <a:rPr lang="de-AT" b="1" dirty="0"/>
              <a:t>3. Partienummer/Chargennummer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71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HERKUNFTSKENNZEICHNUNG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lvl="0"/>
            <a:r>
              <a:rPr lang="de-AT" b="1" dirty="0"/>
              <a:t>Sonderregelung</a:t>
            </a:r>
            <a:r>
              <a:rPr lang="de-AT" dirty="0"/>
              <a:t> freiwillige Angabe „</a:t>
            </a:r>
            <a:r>
              <a:rPr lang="de-AT" b="1" dirty="0"/>
              <a:t>Ursprung</a:t>
            </a:r>
            <a:r>
              <a:rPr lang="de-AT" dirty="0"/>
              <a:t>“:</a:t>
            </a:r>
          </a:p>
          <a:p>
            <a:pPr lvl="0"/>
            <a:endParaRPr lang="de-AT" sz="1000" dirty="0"/>
          </a:p>
          <a:p>
            <a:r>
              <a:rPr lang="de-AT" b="1" u="sng" dirty="0"/>
              <a:t>Anstelle</a:t>
            </a:r>
            <a:r>
              <a:rPr lang="de-AT" dirty="0"/>
              <a:t> des Mastlandes und des Schlachtlandes kann die</a:t>
            </a:r>
          </a:p>
          <a:p>
            <a:r>
              <a:rPr lang="de-AT" dirty="0"/>
              <a:t>Angabe </a:t>
            </a:r>
          </a:p>
          <a:p>
            <a:endParaRPr lang="de-AT" dirty="0" smtClean="0"/>
          </a:p>
          <a:p>
            <a:r>
              <a:rPr lang="de-AT" b="1" dirty="0" smtClean="0"/>
              <a:t>„</a:t>
            </a:r>
            <a:r>
              <a:rPr lang="de-AT" b="1" dirty="0"/>
              <a:t>Ursprung: </a:t>
            </a:r>
            <a:r>
              <a:rPr lang="de-AT" dirty="0"/>
              <a:t>(Name des Mitgliedstaats </a:t>
            </a:r>
            <a:r>
              <a:rPr lang="de-AT" dirty="0" smtClean="0"/>
              <a:t>z.B. </a:t>
            </a:r>
            <a:r>
              <a:rPr lang="de-AT" b="1" dirty="0" smtClean="0"/>
              <a:t>ÖSTERREICH</a:t>
            </a:r>
            <a:r>
              <a:rPr lang="de-AT" dirty="0" smtClean="0"/>
              <a:t>)“</a:t>
            </a:r>
            <a:endParaRPr lang="de-AT" dirty="0"/>
          </a:p>
          <a:p>
            <a:endParaRPr lang="de-AT" dirty="0"/>
          </a:p>
          <a:p>
            <a:r>
              <a:rPr lang="de-AT" dirty="0"/>
              <a:t>verwendet werden, </a:t>
            </a:r>
          </a:p>
          <a:p>
            <a:r>
              <a:rPr lang="de-AT" dirty="0"/>
              <a:t>wenn der Betrieb nachweist, dass das Fleisch von Tieren</a:t>
            </a:r>
          </a:p>
          <a:p>
            <a:r>
              <a:rPr lang="de-AT" dirty="0"/>
              <a:t>stammt, die in einem einzigen Mitgliedstaat </a:t>
            </a:r>
            <a:r>
              <a:rPr lang="de-AT" dirty="0" smtClean="0"/>
              <a:t>(AT) </a:t>
            </a:r>
            <a:r>
              <a:rPr lang="de-AT" b="1" dirty="0" smtClean="0"/>
              <a:t>geboren</a:t>
            </a:r>
            <a:r>
              <a:rPr lang="de-AT" b="1" dirty="0"/>
              <a:t>,</a:t>
            </a:r>
          </a:p>
          <a:p>
            <a:r>
              <a:rPr lang="de-AT" b="1" dirty="0"/>
              <a:t>aufgezogen </a:t>
            </a:r>
            <a:r>
              <a:rPr lang="de-AT" dirty="0"/>
              <a:t>und </a:t>
            </a:r>
            <a:r>
              <a:rPr lang="de-AT" b="1" dirty="0"/>
              <a:t>geschlachtet </a:t>
            </a:r>
            <a:r>
              <a:rPr lang="de-AT" dirty="0"/>
              <a:t>wurden.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3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ZUM NACHDENKEN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de-AT" dirty="0" smtClean="0"/>
              <a:t>Lebensmittelsicherheit, unter anderem durch klare</a:t>
            </a:r>
          </a:p>
          <a:p>
            <a:r>
              <a:rPr lang="de-AT" dirty="0" smtClean="0"/>
              <a:t>Kennzeichnung, geht uns alle etwas an ...</a:t>
            </a:r>
          </a:p>
          <a:p>
            <a:endParaRPr lang="de-AT" sz="1600" dirty="0"/>
          </a:p>
          <a:p>
            <a:pPr marL="457200" lvl="1" indent="0">
              <a:buNone/>
            </a:pPr>
            <a:r>
              <a:rPr lang="de-AT" dirty="0" smtClean="0"/>
              <a:t>… sei es als </a:t>
            </a:r>
            <a:r>
              <a:rPr lang="de-AT" b="1" dirty="0" smtClean="0"/>
              <a:t>Produzent</a:t>
            </a:r>
          </a:p>
          <a:p>
            <a:pPr lvl="1"/>
            <a:endParaRPr lang="de-AT" sz="1000" dirty="0"/>
          </a:p>
          <a:p>
            <a:pPr marL="457200" lvl="1" indent="0">
              <a:buNone/>
            </a:pPr>
            <a:r>
              <a:rPr lang="de-AT" dirty="0" smtClean="0"/>
              <a:t>… oder als </a:t>
            </a:r>
            <a:r>
              <a:rPr lang="de-AT" b="1" dirty="0" smtClean="0"/>
              <a:t>Konsument</a:t>
            </a:r>
          </a:p>
          <a:p>
            <a:endParaRPr lang="de-AT" sz="1600" dirty="0"/>
          </a:p>
          <a:p>
            <a:r>
              <a:rPr lang="de-AT" dirty="0" smtClean="0"/>
              <a:t>Wir haben ein Recht auf hochwertige Lebensmittel und</a:t>
            </a:r>
          </a:p>
          <a:p>
            <a:r>
              <a:rPr lang="de-AT" dirty="0" smtClean="0"/>
              <a:t>Transparenz bei der Herstellung!</a:t>
            </a:r>
          </a:p>
          <a:p>
            <a:endParaRPr lang="de-AT" sz="1000" dirty="0"/>
          </a:p>
          <a:p>
            <a:r>
              <a:rPr lang="de-AT" dirty="0" smtClean="0"/>
              <a:t>Die Ernährung spielt eine wesentliche Rolle für unsere</a:t>
            </a:r>
          </a:p>
          <a:p>
            <a:r>
              <a:rPr lang="de-AT" dirty="0" smtClean="0"/>
              <a:t>Gesundheit, unser Leistungsvermögen und unseren</a:t>
            </a:r>
          </a:p>
          <a:p>
            <a:r>
              <a:rPr lang="de-AT" dirty="0" smtClean="0"/>
              <a:t>Wohlstand!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976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LEBENSMITTELKENNZEICHNUNG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Die derzeitige LM-Kennzeichnung ist prinzipiell-erstmals</a:t>
            </a:r>
          </a:p>
          <a:p>
            <a:r>
              <a:rPr lang="de-AT" dirty="0"/>
              <a:t>a</a:t>
            </a:r>
            <a:r>
              <a:rPr lang="de-AT" dirty="0" smtClean="0"/>
              <a:t>usreichend!</a:t>
            </a:r>
          </a:p>
          <a:p>
            <a:endParaRPr lang="de-AT" dirty="0"/>
          </a:p>
          <a:p>
            <a:r>
              <a:rPr lang="de-AT" dirty="0" smtClean="0"/>
              <a:t>Ist die Art der Kennzeichnung noch zielführend oder trägt</a:t>
            </a:r>
          </a:p>
          <a:p>
            <a:r>
              <a:rPr lang="de-AT" dirty="0" smtClean="0"/>
              <a:t>sie eher zur Verwirrung und Verunsicherung bei?</a:t>
            </a:r>
          </a:p>
          <a:p>
            <a:endParaRPr lang="de-AT" dirty="0"/>
          </a:p>
          <a:p>
            <a:r>
              <a:rPr lang="de-AT" dirty="0" smtClean="0"/>
              <a:t>Es gibt wahrscheinlich nur einige wenige Personen</a:t>
            </a:r>
          </a:p>
          <a:p>
            <a:r>
              <a:rPr lang="de-AT" dirty="0" smtClean="0"/>
              <a:t>(</a:t>
            </a:r>
            <a:r>
              <a:rPr lang="de-AT" b="1" dirty="0" smtClean="0"/>
              <a:t>Kunden</a:t>
            </a:r>
            <a:r>
              <a:rPr lang="de-AT" dirty="0" smtClean="0"/>
              <a:t>) , welche die Informationen auf den Produkten</a:t>
            </a:r>
          </a:p>
          <a:p>
            <a:r>
              <a:rPr lang="de-AT" dirty="0"/>
              <a:t>v</a:t>
            </a:r>
            <a:r>
              <a:rPr lang="de-AT" dirty="0" smtClean="0"/>
              <a:t>ollständig und korrekt interpretieren bzw. dekodieren</a:t>
            </a:r>
          </a:p>
          <a:p>
            <a:r>
              <a:rPr lang="de-AT" dirty="0" smtClean="0"/>
              <a:t>können.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94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LEBENSMITTELKENNZEICHNUNG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de-AT" dirty="0"/>
              <a:t>Es gibt </a:t>
            </a:r>
            <a:r>
              <a:rPr lang="de-AT" dirty="0" smtClean="0"/>
              <a:t>aber auch auf der anderen Seite </a:t>
            </a:r>
            <a:r>
              <a:rPr lang="de-AT" dirty="0"/>
              <a:t>einige </a:t>
            </a:r>
            <a:r>
              <a:rPr lang="de-AT" dirty="0" smtClean="0"/>
              <a:t>wenige</a:t>
            </a:r>
          </a:p>
          <a:p>
            <a:r>
              <a:rPr lang="de-AT" dirty="0" smtClean="0"/>
              <a:t>Personen</a:t>
            </a:r>
            <a:r>
              <a:rPr lang="de-AT" dirty="0"/>
              <a:t> </a:t>
            </a:r>
            <a:r>
              <a:rPr lang="de-AT" dirty="0" smtClean="0"/>
              <a:t>(</a:t>
            </a:r>
            <a:r>
              <a:rPr lang="de-AT" b="1" dirty="0" smtClean="0"/>
              <a:t>Produzenten</a:t>
            </a:r>
            <a:r>
              <a:rPr lang="de-AT" dirty="0" smtClean="0"/>
              <a:t>) , </a:t>
            </a:r>
            <a:r>
              <a:rPr lang="de-AT" dirty="0"/>
              <a:t>welche </a:t>
            </a:r>
            <a:r>
              <a:rPr lang="de-AT" dirty="0" smtClean="0"/>
              <a:t>die Vorgaben an die </a:t>
            </a:r>
          </a:p>
          <a:p>
            <a:r>
              <a:rPr lang="de-AT" dirty="0" smtClean="0"/>
              <a:t>Informationen</a:t>
            </a:r>
            <a:r>
              <a:rPr lang="de-AT" dirty="0"/>
              <a:t> </a:t>
            </a:r>
            <a:r>
              <a:rPr lang="de-AT" dirty="0" smtClean="0"/>
              <a:t>auf den Produkten überhaupt </a:t>
            </a:r>
            <a:r>
              <a:rPr lang="de-AT" b="1" dirty="0" smtClean="0"/>
              <a:t>vollständig </a:t>
            </a:r>
          </a:p>
          <a:p>
            <a:r>
              <a:rPr lang="de-AT" b="1" dirty="0"/>
              <a:t>u</a:t>
            </a:r>
            <a:r>
              <a:rPr lang="de-AT" b="1" dirty="0" smtClean="0"/>
              <a:t>nd korrekt umsetzen</a:t>
            </a:r>
            <a:r>
              <a:rPr lang="de-AT" dirty="0" smtClean="0"/>
              <a:t> können.</a:t>
            </a:r>
          </a:p>
          <a:p>
            <a:endParaRPr lang="de-AT" sz="1600" dirty="0"/>
          </a:p>
          <a:p>
            <a:r>
              <a:rPr lang="de-AT" dirty="0" smtClean="0"/>
              <a:t>Die Datenmengen und die Informationsbeschaffung stellen</a:t>
            </a:r>
          </a:p>
          <a:p>
            <a:r>
              <a:rPr lang="de-AT" dirty="0" smtClean="0"/>
              <a:t>vor allem für kleinere und mittlere Betriebe oftmals</a:t>
            </a:r>
          </a:p>
          <a:p>
            <a:r>
              <a:rPr lang="de-AT" dirty="0" smtClean="0"/>
              <a:t>unüberwindbare Hürden dar.</a:t>
            </a:r>
          </a:p>
          <a:p>
            <a:endParaRPr lang="de-AT" sz="1600" dirty="0"/>
          </a:p>
          <a:p>
            <a:r>
              <a:rPr lang="de-AT" dirty="0" smtClean="0"/>
              <a:t>Umfangreiche und komplexe Informationen müssen meist</a:t>
            </a:r>
          </a:p>
          <a:p>
            <a:r>
              <a:rPr lang="de-AT" dirty="0" smtClean="0"/>
              <a:t>auf kleinen Etiketten Platz finden. 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38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LEBENSMITTELKENNZEICHNUNG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Ein umfangreicher </a:t>
            </a:r>
            <a:r>
              <a:rPr lang="de-AT" b="1" dirty="0" smtClean="0"/>
              <a:t>Schutz vor Irreführung und</a:t>
            </a:r>
          </a:p>
          <a:p>
            <a:r>
              <a:rPr lang="de-AT" b="1" dirty="0" smtClean="0"/>
              <a:t>Täuschung </a:t>
            </a:r>
            <a:r>
              <a:rPr lang="de-AT" dirty="0" smtClean="0"/>
              <a:t>muss aber klar an oberster Stelle stehen!</a:t>
            </a:r>
          </a:p>
          <a:p>
            <a:endParaRPr lang="de-AT" dirty="0"/>
          </a:p>
          <a:p>
            <a:r>
              <a:rPr lang="de-AT" dirty="0" smtClean="0"/>
              <a:t>Vor allem bei Herkunftsangaben und Illustrationen von</a:t>
            </a:r>
          </a:p>
          <a:p>
            <a:r>
              <a:rPr lang="de-AT" dirty="0"/>
              <a:t>e</a:t>
            </a:r>
            <a:r>
              <a:rPr lang="de-AT" dirty="0" smtClean="0"/>
              <a:t>iner „</a:t>
            </a:r>
            <a:r>
              <a:rPr lang="de-AT" b="1" dirty="0" smtClean="0"/>
              <a:t>nostalgischen RETRO-Landwirtschaft“ </a:t>
            </a:r>
            <a:r>
              <a:rPr lang="de-AT" dirty="0" smtClean="0"/>
              <a:t>oder von </a:t>
            </a:r>
          </a:p>
          <a:p>
            <a:r>
              <a:rPr lang="de-AT" dirty="0"/>
              <a:t>k</a:t>
            </a:r>
            <a:r>
              <a:rPr lang="de-AT" dirty="0" smtClean="0"/>
              <a:t>leinen „</a:t>
            </a:r>
            <a:r>
              <a:rPr lang="de-AT" b="1" dirty="0" smtClean="0"/>
              <a:t>HEILE-WELT Handwerksbetrieben“</a:t>
            </a:r>
            <a:r>
              <a:rPr lang="de-AT" dirty="0" smtClean="0"/>
              <a:t>.</a:t>
            </a:r>
          </a:p>
          <a:p>
            <a:endParaRPr lang="de-AT" dirty="0"/>
          </a:p>
          <a:p>
            <a:r>
              <a:rPr lang="de-AT" dirty="0" smtClean="0"/>
              <a:t>Die Realität in der landwirtschaftlichen Primärproduktion,</a:t>
            </a:r>
          </a:p>
          <a:p>
            <a:r>
              <a:rPr lang="de-AT" dirty="0" smtClean="0"/>
              <a:t>als auch im produzierenden Lebensmittelhandwerk, sieht</a:t>
            </a:r>
            <a:endParaRPr lang="de-AT" dirty="0"/>
          </a:p>
          <a:p>
            <a:r>
              <a:rPr lang="de-AT" dirty="0"/>
              <a:t>h</a:t>
            </a:r>
            <a:r>
              <a:rPr lang="de-AT" dirty="0" smtClean="0"/>
              <a:t>eute definitiv anders aus.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65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LEBENSMITTELKENNZEICHNUNG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Klare Botschaften und verständliche Informationen auf den</a:t>
            </a:r>
          </a:p>
          <a:p>
            <a:r>
              <a:rPr lang="de-AT" dirty="0" smtClean="0"/>
              <a:t>Produkten schaffen Sicherheit und Vertrauen, sowohl für</a:t>
            </a:r>
          </a:p>
          <a:p>
            <a:r>
              <a:rPr lang="de-AT" dirty="0" smtClean="0"/>
              <a:t>Produzenten als auch Konsumenten.</a:t>
            </a:r>
          </a:p>
          <a:p>
            <a:endParaRPr lang="de-AT" sz="1600" dirty="0"/>
          </a:p>
          <a:p>
            <a:r>
              <a:rPr lang="de-AT" dirty="0" smtClean="0"/>
              <a:t>Eine </a:t>
            </a:r>
            <a:r>
              <a:rPr lang="de-AT" b="1" dirty="0" smtClean="0"/>
              <a:t>Reduktion der Pflichtinformationen </a:t>
            </a:r>
            <a:r>
              <a:rPr lang="de-AT" dirty="0" smtClean="0"/>
              <a:t>auf den</a:t>
            </a:r>
          </a:p>
          <a:p>
            <a:r>
              <a:rPr lang="de-AT" dirty="0" smtClean="0"/>
              <a:t>Lebensmitteletiketten auf die </a:t>
            </a:r>
            <a:r>
              <a:rPr lang="de-AT" b="1" dirty="0" smtClean="0"/>
              <a:t>wesentlichen Elemente</a:t>
            </a:r>
          </a:p>
          <a:p>
            <a:r>
              <a:rPr lang="de-AT" dirty="0"/>
              <a:t>s</a:t>
            </a:r>
            <a:r>
              <a:rPr lang="de-AT" dirty="0" smtClean="0"/>
              <a:t>ollte daher angestrebt werden.</a:t>
            </a:r>
          </a:p>
          <a:p>
            <a:endParaRPr lang="de-AT" sz="1600" dirty="0" smtClean="0"/>
          </a:p>
          <a:p>
            <a:r>
              <a:rPr lang="de-AT" dirty="0" smtClean="0"/>
              <a:t>In der neuen LMIV im Artikel 16 existieren ja bekanntlich</a:t>
            </a:r>
          </a:p>
          <a:p>
            <a:r>
              <a:rPr lang="de-AT" dirty="0" smtClean="0"/>
              <a:t>Ausnahmeregelungen dafür. Allerdings nur für</a:t>
            </a:r>
          </a:p>
          <a:p>
            <a:r>
              <a:rPr lang="de-AT" dirty="0" smtClean="0"/>
              <a:t>Kleinpackungen und alkoholische Getränke über 1,2 Vol.%. 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077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TÄUSCHUNGSFREIE AUFMACHUNG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/>
              <a:t>Ziel der LMIV</a:t>
            </a:r>
          </a:p>
          <a:p>
            <a:r>
              <a:rPr lang="de-AT" dirty="0" smtClean="0"/>
              <a:t>Schutz vor Irreführung und Täuschung und den</a:t>
            </a:r>
          </a:p>
          <a:p>
            <a:r>
              <a:rPr lang="de-AT" dirty="0" smtClean="0"/>
              <a:t>Konsumenten über Inhaltsstoffe und Eigenschaften zu</a:t>
            </a:r>
          </a:p>
          <a:p>
            <a:r>
              <a:rPr lang="de-AT" dirty="0" smtClean="0"/>
              <a:t>Informieren </a:t>
            </a:r>
            <a:r>
              <a:rPr lang="de-AT" dirty="0" smtClean="0">
                <a:sym typeface="Wingdings" panose="05000000000000000000" pitchFamily="2" charset="2"/>
              </a:rPr>
              <a:t> Lebensmittel</a:t>
            </a:r>
            <a:r>
              <a:rPr lang="de-AT" b="1" u="sng" dirty="0" smtClean="0">
                <a:sym typeface="Wingdings" panose="05000000000000000000" pitchFamily="2" charset="2"/>
              </a:rPr>
              <a:t>INFOMATIONS</a:t>
            </a:r>
            <a:r>
              <a:rPr lang="de-AT" dirty="0" smtClean="0">
                <a:sym typeface="Wingdings" panose="05000000000000000000" pitchFamily="2" charset="2"/>
              </a:rPr>
              <a:t>verordnung</a:t>
            </a:r>
            <a:endParaRPr lang="de-AT" dirty="0" smtClean="0"/>
          </a:p>
          <a:p>
            <a:endParaRPr lang="de-AT" sz="1600" dirty="0" smtClean="0"/>
          </a:p>
          <a:p>
            <a:r>
              <a:rPr lang="de-AT" dirty="0" smtClean="0"/>
              <a:t>Achtung bei der Gesamtaufmachung eines Produktes.</a:t>
            </a:r>
          </a:p>
          <a:p>
            <a:pPr algn="ctr"/>
            <a:endParaRPr lang="de-AT" sz="1600" b="1" dirty="0" smtClean="0"/>
          </a:p>
          <a:p>
            <a:pPr algn="ctr"/>
            <a:r>
              <a:rPr lang="de-AT" b="1" dirty="0" smtClean="0"/>
              <a:t>Was suggeriere ich dem Kunden?</a:t>
            </a:r>
          </a:p>
          <a:p>
            <a:endParaRPr lang="de-AT" sz="1600" dirty="0"/>
          </a:p>
          <a:p>
            <a:r>
              <a:rPr lang="de-AT" dirty="0" smtClean="0"/>
              <a:t>Alles was drauf steht, muss auch stimmen, und darf</a:t>
            </a:r>
          </a:p>
          <a:p>
            <a:r>
              <a:rPr lang="de-AT" dirty="0" smtClean="0"/>
              <a:t>nicht irreführend wirken.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61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TÄUSCHUNGSFREIE AUFMACHUNG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/>
              <a:t>Vorsicht bei Bezeichnungen wie</a:t>
            </a:r>
          </a:p>
          <a:p>
            <a:endParaRPr lang="de-AT" dirty="0"/>
          </a:p>
          <a:p>
            <a:r>
              <a:rPr lang="de-AT" dirty="0" smtClean="0"/>
              <a:t>- Ohne Zusatz von Geschmacksverstärkern, Zucker</a:t>
            </a:r>
          </a:p>
          <a:p>
            <a:r>
              <a:rPr lang="de-AT" dirty="0" smtClean="0"/>
              <a:t>- Niedriger Gehalt an Fett</a:t>
            </a:r>
          </a:p>
          <a:p>
            <a:r>
              <a:rPr lang="de-AT" dirty="0" smtClean="0"/>
              <a:t>- Frei von Lactose, Gluten, …</a:t>
            </a:r>
          </a:p>
          <a:p>
            <a:r>
              <a:rPr lang="de-AT" dirty="0" smtClean="0"/>
              <a:t>- Gesundheitsbezogenen Angaben</a:t>
            </a:r>
          </a:p>
          <a:p>
            <a:r>
              <a:rPr lang="de-AT" dirty="0" smtClean="0"/>
              <a:t>- Angaben über die Steigerung des Wohlbefindens</a:t>
            </a:r>
          </a:p>
          <a:p>
            <a:r>
              <a:rPr lang="de-AT" dirty="0" smtClean="0"/>
              <a:t>- Nähere Herkunftsangaben und Österreichfahnen bei</a:t>
            </a:r>
          </a:p>
          <a:p>
            <a:r>
              <a:rPr lang="de-AT" dirty="0"/>
              <a:t> </a:t>
            </a:r>
            <a:r>
              <a:rPr lang="de-AT" dirty="0" smtClean="0"/>
              <a:t> Frischfleisch</a:t>
            </a:r>
          </a:p>
          <a:p>
            <a:r>
              <a:rPr lang="de-AT" dirty="0" smtClean="0"/>
              <a:t>- usw…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316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TÄUSCHUNGSFREIE AUFMACHUNG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de-AT" dirty="0" smtClean="0"/>
              <a:t>Der Grat ist schmal, jedoch sind die Vorgaben klar geregelt.</a:t>
            </a:r>
          </a:p>
          <a:p>
            <a:endParaRPr lang="de-AT" sz="1600" dirty="0"/>
          </a:p>
          <a:p>
            <a:r>
              <a:rPr lang="de-AT" b="1" dirty="0" smtClean="0"/>
              <a:t>… zu beachten</a:t>
            </a:r>
          </a:p>
          <a:p>
            <a:endParaRPr lang="de-AT" sz="1600" dirty="0"/>
          </a:p>
          <a:p>
            <a:r>
              <a:rPr lang="de-AT" dirty="0" smtClean="0"/>
              <a:t>- Keine Werbung mit Selbstverständlichkeiten</a:t>
            </a:r>
          </a:p>
          <a:p>
            <a:r>
              <a:rPr lang="de-AT" dirty="0" smtClean="0"/>
              <a:t>- Werden „Freiheiten“ ausgelobt, so ist dies eine Art</a:t>
            </a:r>
          </a:p>
          <a:p>
            <a:r>
              <a:rPr lang="de-AT" dirty="0" smtClean="0"/>
              <a:t>  Garantie</a:t>
            </a:r>
          </a:p>
          <a:p>
            <a:r>
              <a:rPr lang="de-AT" dirty="0" smtClean="0"/>
              <a:t>- Die Freiheit muss dementsprechend gewährleistet und</a:t>
            </a:r>
          </a:p>
          <a:p>
            <a:r>
              <a:rPr lang="de-AT" dirty="0" smtClean="0"/>
              <a:t>   bewiesen werden</a:t>
            </a:r>
            <a:r>
              <a:rPr lang="de-AT" dirty="0"/>
              <a:t> </a:t>
            </a:r>
            <a:r>
              <a:rPr lang="de-AT" dirty="0" smtClean="0"/>
              <a:t>können</a:t>
            </a:r>
          </a:p>
          <a:p>
            <a:r>
              <a:rPr lang="de-AT" dirty="0" smtClean="0"/>
              <a:t>- Manche Angaben sind in vertikalen Bestimmungen</a:t>
            </a:r>
          </a:p>
          <a:p>
            <a:r>
              <a:rPr lang="de-AT" dirty="0" smtClean="0"/>
              <a:t>   geregelt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568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5523"/>
          </a:xfrm>
        </p:spPr>
        <p:txBody>
          <a:bodyPr/>
          <a:lstStyle/>
          <a:p>
            <a:pPr algn="ctr"/>
            <a:r>
              <a:rPr lang="de-AT" b="1" dirty="0" smtClean="0"/>
              <a:t>HERZLICHEN DANK FÜR DIE AUFMERKSAMKEIT !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785786" y="2643182"/>
            <a:ext cx="75306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de-DE" sz="1400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de-DE" sz="1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de-DE" sz="1400" b="1" dirty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>
                    <a:lumMod val="10000"/>
                  </a:schemeClr>
                </a:solidFill>
              </a:rPr>
              <a:t>RM-CONSULT </a:t>
            </a:r>
            <a:r>
              <a:rPr lang="de-DE" sz="1400" b="1" dirty="0">
                <a:solidFill>
                  <a:schemeClr val="bg1">
                    <a:lumMod val="10000"/>
                  </a:schemeClr>
                </a:solidFill>
              </a:rPr>
              <a:t>GmbH</a:t>
            </a:r>
          </a:p>
          <a:p>
            <a:pPr algn="ctr"/>
            <a:r>
              <a:rPr lang="de-DE" sz="1400" dirty="0" smtClean="0">
                <a:solidFill>
                  <a:schemeClr val="bg1">
                    <a:lumMod val="10000"/>
                  </a:schemeClr>
                </a:solidFill>
              </a:rPr>
              <a:t>Hauptstraße 8</a:t>
            </a:r>
          </a:p>
          <a:p>
            <a:pPr algn="ctr"/>
            <a:r>
              <a:rPr lang="de-DE" sz="1400" dirty="0" smtClean="0">
                <a:solidFill>
                  <a:schemeClr val="bg1">
                    <a:lumMod val="10000"/>
                  </a:schemeClr>
                </a:solidFill>
              </a:rPr>
              <a:t>A-4912 Neuhofen i.I.</a:t>
            </a:r>
          </a:p>
          <a:p>
            <a:pPr algn="ctr"/>
            <a:endParaRPr lang="de-DE" sz="1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de-DE" sz="1400" dirty="0" smtClean="0">
                <a:solidFill>
                  <a:schemeClr val="bg1">
                    <a:lumMod val="10000"/>
                  </a:schemeClr>
                </a:solidFill>
              </a:rPr>
              <a:t>Dipl.-HLFL-Ing. Robert Mühlecker  </a:t>
            </a:r>
          </a:p>
          <a:p>
            <a:pPr algn="ctr"/>
            <a:r>
              <a:rPr lang="de-DE" sz="1400" dirty="0" smtClean="0">
                <a:solidFill>
                  <a:schemeClr val="bg1">
                    <a:lumMod val="10000"/>
                  </a:schemeClr>
                </a:solidFill>
              </a:rPr>
              <a:t>Mobil: +43 (0)664 4306543</a:t>
            </a:r>
          </a:p>
          <a:p>
            <a:pPr algn="ctr"/>
            <a:r>
              <a:rPr lang="de-DE" sz="1400" dirty="0" smtClean="0">
                <a:solidFill>
                  <a:schemeClr val="bg1">
                    <a:lumMod val="10000"/>
                  </a:schemeClr>
                </a:solidFill>
              </a:rPr>
              <a:t> </a:t>
            </a:r>
          </a:p>
          <a:p>
            <a:pPr algn="ctr"/>
            <a:r>
              <a:rPr lang="de-DE" sz="1400" dirty="0" smtClean="0">
                <a:solidFill>
                  <a:schemeClr val="bg1">
                    <a:lumMod val="10000"/>
                  </a:schemeClr>
                </a:solidFill>
              </a:rPr>
              <a:t>Tel.: +43 (0)7752 21875</a:t>
            </a:r>
          </a:p>
          <a:p>
            <a:pPr algn="ctr"/>
            <a:r>
              <a:rPr lang="de-DE" sz="1400" dirty="0" smtClean="0">
                <a:solidFill>
                  <a:schemeClr val="bg1">
                    <a:lumMod val="10000"/>
                  </a:schemeClr>
                </a:solidFill>
              </a:rPr>
              <a:t>Fax: +43 (0)7752 21885</a:t>
            </a:r>
          </a:p>
          <a:p>
            <a:pPr algn="ctr"/>
            <a:r>
              <a:rPr lang="de-DE" sz="1400" dirty="0" smtClean="0">
                <a:solidFill>
                  <a:schemeClr val="bg1">
                    <a:lumMod val="10000"/>
                  </a:schemeClr>
                </a:solidFill>
              </a:rPr>
              <a:t>E-Mail: </a:t>
            </a:r>
            <a:r>
              <a:rPr lang="de-DE" sz="1400" b="1" dirty="0" smtClean="0">
                <a:solidFill>
                  <a:schemeClr val="bg1">
                    <a:lumMod val="10000"/>
                  </a:schemeClr>
                </a:solidFill>
              </a:rPr>
              <a:t>office@rm-consult.at</a:t>
            </a:r>
            <a:endParaRPr lang="de-DE" sz="1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de-DE" dirty="0" smtClean="0">
                <a:solidFill>
                  <a:schemeClr val="bg1">
                    <a:lumMod val="10000"/>
                  </a:schemeClr>
                </a:solidFill>
              </a:rPr>
              <a:t> </a:t>
            </a:r>
          </a:p>
          <a:p>
            <a:pPr algn="ctr"/>
            <a:r>
              <a:rPr lang="de-DE" b="1" dirty="0" smtClean="0">
                <a:solidFill>
                  <a:schemeClr val="bg1">
                    <a:lumMod val="10000"/>
                  </a:schemeClr>
                </a:solidFill>
              </a:rPr>
              <a:t>www.rm-consult.at</a:t>
            </a:r>
            <a:endParaRPr lang="de-DE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Grafik 4" descr="RM_Consult_Logo_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8782" y="2420888"/>
            <a:ext cx="926437" cy="97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ZUM NACHDENKEN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/>
              <a:t>SIE</a:t>
            </a:r>
            <a:r>
              <a:rPr lang="de-AT" dirty="0" smtClean="0"/>
              <a:t>, als Lebensmittelproduzentinnen und -produzenten</a:t>
            </a:r>
          </a:p>
          <a:p>
            <a:r>
              <a:rPr lang="de-AT" dirty="0" smtClean="0"/>
              <a:t>leisten einen </a:t>
            </a:r>
            <a:r>
              <a:rPr lang="de-AT" b="1" u="sng" dirty="0" smtClean="0"/>
              <a:t>erheblichen</a:t>
            </a:r>
            <a:r>
              <a:rPr lang="de-AT" dirty="0" smtClean="0"/>
              <a:t> und </a:t>
            </a:r>
            <a:r>
              <a:rPr lang="de-AT" b="1" u="sng" dirty="0" smtClean="0"/>
              <a:t>wesentlichen</a:t>
            </a:r>
            <a:r>
              <a:rPr lang="de-AT" dirty="0" smtClean="0"/>
              <a:t> Anteil für</a:t>
            </a:r>
          </a:p>
          <a:p>
            <a:r>
              <a:rPr lang="de-AT" dirty="0"/>
              <a:t>u</a:t>
            </a:r>
            <a:r>
              <a:rPr lang="de-AT" dirty="0" smtClean="0"/>
              <a:t>nser Wohlergeben! </a:t>
            </a:r>
          </a:p>
          <a:p>
            <a:endParaRPr lang="de-AT" sz="1000" dirty="0"/>
          </a:p>
          <a:p>
            <a:pPr algn="ctr"/>
            <a:r>
              <a:rPr lang="de-AT" b="1" dirty="0" smtClean="0">
                <a:solidFill>
                  <a:srgbClr val="FF0000"/>
                </a:solidFill>
              </a:rPr>
              <a:t>Österreich is(s)t GENUSS!</a:t>
            </a:r>
          </a:p>
          <a:p>
            <a:endParaRPr lang="de-AT" sz="1000" dirty="0"/>
          </a:p>
          <a:p>
            <a:r>
              <a:rPr lang="de-AT" dirty="0" smtClean="0"/>
              <a:t>Österreicherinnen und Österreicher wünschen sich</a:t>
            </a:r>
          </a:p>
          <a:p>
            <a:r>
              <a:rPr lang="de-AT" dirty="0" smtClean="0"/>
              <a:t>Großteils heimische und regionale Lebensmittel.</a:t>
            </a:r>
          </a:p>
          <a:p>
            <a:endParaRPr lang="de-AT" sz="1000" dirty="0"/>
          </a:p>
          <a:p>
            <a:r>
              <a:rPr lang="de-AT" dirty="0" smtClean="0"/>
              <a:t>Sie wünschen sich Klarheit darüber, wo die verarbeiteten</a:t>
            </a:r>
          </a:p>
          <a:p>
            <a:r>
              <a:rPr lang="de-AT" dirty="0" smtClean="0"/>
              <a:t>Rohstoffe herkommen, und von wem die Produkte</a:t>
            </a:r>
          </a:p>
          <a:p>
            <a:r>
              <a:rPr lang="de-AT" dirty="0"/>
              <a:t>s</a:t>
            </a:r>
            <a:r>
              <a:rPr lang="de-AT" dirty="0" smtClean="0"/>
              <a:t>tammen.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38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ZUM NACHDENKEN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Die Bereitschaft, dies auch entsprechend zu honorieren, ist</a:t>
            </a:r>
          </a:p>
          <a:p>
            <a:r>
              <a:rPr lang="de-AT" dirty="0" smtClean="0"/>
              <a:t>aber leider nicht im erforderlichen Ausmaß vorhanden.</a:t>
            </a:r>
          </a:p>
          <a:p>
            <a:endParaRPr lang="de-AT" dirty="0"/>
          </a:p>
          <a:p>
            <a:r>
              <a:rPr lang="de-AT" dirty="0" smtClean="0"/>
              <a:t>Veränderte Bedürfnisse und eine Verschiebung des</a:t>
            </a:r>
          </a:p>
          <a:p>
            <a:r>
              <a:rPr lang="de-AT" dirty="0" smtClean="0"/>
              <a:t>Wertegefühls </a:t>
            </a:r>
            <a:r>
              <a:rPr lang="de-AT" dirty="0"/>
              <a:t>R</a:t>
            </a:r>
            <a:r>
              <a:rPr lang="de-AT" dirty="0" smtClean="0"/>
              <a:t>ichtung </a:t>
            </a:r>
            <a:r>
              <a:rPr lang="de-AT" u="sng" dirty="0" smtClean="0"/>
              <a:t>Lifestyle, Fun und Luxus</a:t>
            </a:r>
            <a:r>
              <a:rPr lang="de-AT" dirty="0" smtClean="0"/>
              <a:t>, gepaart</a:t>
            </a:r>
          </a:p>
          <a:p>
            <a:r>
              <a:rPr lang="de-AT" dirty="0"/>
              <a:t>m</a:t>
            </a:r>
            <a:r>
              <a:rPr lang="de-AT" dirty="0" smtClean="0"/>
              <a:t>it einem harten Wettbewerb, machen die Situation für</a:t>
            </a:r>
          </a:p>
          <a:p>
            <a:r>
              <a:rPr lang="de-AT" dirty="0" smtClean="0"/>
              <a:t>Lebensmittelhersteller zu einer echten Herausforderung.</a:t>
            </a:r>
          </a:p>
          <a:p>
            <a:pPr algn="ctr"/>
            <a:endParaRPr lang="de-AT" dirty="0"/>
          </a:p>
          <a:p>
            <a:pPr algn="ctr"/>
            <a:r>
              <a:rPr lang="de-AT" b="1" dirty="0" smtClean="0"/>
              <a:t>Die Herstellung von Lebensmitteln stellt ein Stück</a:t>
            </a:r>
          </a:p>
          <a:p>
            <a:pPr algn="ctr"/>
            <a:r>
              <a:rPr lang="de-AT" b="1" dirty="0" smtClean="0"/>
              <a:t>Geschichte dar und ist wertvoll für die Gesellschaft!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413443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ZUM NACHDENKEN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925144"/>
          </a:xfrm>
        </p:spPr>
        <p:txBody>
          <a:bodyPr/>
          <a:lstStyle/>
          <a:p>
            <a:r>
              <a:rPr lang="de-AT" dirty="0" smtClean="0"/>
              <a:t>Österreich hat viel getan, um ein hohes Maß an Sicherheit</a:t>
            </a:r>
          </a:p>
          <a:p>
            <a:r>
              <a:rPr lang="de-AT" dirty="0" smtClean="0"/>
              <a:t>zu bieten!</a:t>
            </a:r>
          </a:p>
          <a:p>
            <a:endParaRPr lang="de-AT" sz="1600" dirty="0"/>
          </a:p>
          <a:p>
            <a:r>
              <a:rPr lang="de-AT" dirty="0" smtClean="0"/>
              <a:t>Wir haben ein Recht auf unbedenkliche und korrekt</a:t>
            </a:r>
          </a:p>
          <a:p>
            <a:r>
              <a:rPr lang="de-AT" dirty="0" smtClean="0"/>
              <a:t>gekennzeichnete Lebensmittel.</a:t>
            </a:r>
          </a:p>
          <a:p>
            <a:endParaRPr lang="de-AT" sz="1600" dirty="0"/>
          </a:p>
          <a:p>
            <a:r>
              <a:rPr lang="de-AT" dirty="0" smtClean="0"/>
              <a:t>Der Aufwand der dazu benötigt wird, </a:t>
            </a:r>
            <a:r>
              <a:rPr lang="de-AT" b="1" dirty="0" smtClean="0"/>
              <a:t>MUSS</a:t>
            </a:r>
            <a:r>
              <a:rPr lang="de-AT" dirty="0" smtClean="0"/>
              <a:t> aber für die</a:t>
            </a:r>
          </a:p>
          <a:p>
            <a:r>
              <a:rPr lang="de-AT" dirty="0" smtClean="0"/>
              <a:t>Produzentinnen und Produzenten auch </a:t>
            </a:r>
            <a:r>
              <a:rPr lang="de-AT" b="1" dirty="0" smtClean="0"/>
              <a:t>ökonomisch</a:t>
            </a:r>
          </a:p>
          <a:p>
            <a:r>
              <a:rPr lang="de-AT" b="1" dirty="0"/>
              <a:t>v</a:t>
            </a:r>
            <a:r>
              <a:rPr lang="de-AT" b="1" dirty="0" smtClean="0"/>
              <a:t>ertretbar</a:t>
            </a:r>
            <a:r>
              <a:rPr lang="de-AT" dirty="0" smtClean="0"/>
              <a:t> sein.</a:t>
            </a:r>
          </a:p>
          <a:p>
            <a:endParaRPr lang="de-AT" sz="1600" dirty="0"/>
          </a:p>
          <a:p>
            <a:pPr algn="ctr"/>
            <a:r>
              <a:rPr lang="de-AT" b="1" dirty="0" smtClean="0"/>
              <a:t>Details könnten hier sicher noch optimiert und</a:t>
            </a:r>
          </a:p>
          <a:p>
            <a:pPr algn="ctr"/>
            <a:r>
              <a:rPr lang="de-AT" b="1" dirty="0"/>
              <a:t>v</a:t>
            </a:r>
            <a:r>
              <a:rPr lang="de-AT" b="1" dirty="0" smtClean="0"/>
              <a:t>ereinfacht werden!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16507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ZUM NACHDENKEN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Entsprechende Gesetze sollen gewährleisten, dass</a:t>
            </a:r>
          </a:p>
          <a:p>
            <a:endParaRPr lang="de-AT" dirty="0"/>
          </a:p>
          <a:p>
            <a:r>
              <a:rPr lang="de-AT" dirty="0" smtClean="0"/>
              <a:t>… die Lebensmittel sicher sind,</a:t>
            </a:r>
          </a:p>
          <a:p>
            <a:r>
              <a:rPr lang="de-AT" dirty="0" smtClean="0"/>
              <a:t>… die Herstellung nachvollziehbar ist,</a:t>
            </a:r>
          </a:p>
          <a:p>
            <a:r>
              <a:rPr lang="de-AT" dirty="0" smtClean="0"/>
              <a:t>… keine täuschenden Angaben über die Herkunft, die Wirkung und Beschaffenheit eines Lebensmittels gemacht werden,</a:t>
            </a:r>
          </a:p>
          <a:p>
            <a:r>
              <a:rPr lang="de-AT" dirty="0" smtClean="0"/>
              <a:t>… Betrug und Kriminalität in der Lebensmittelwirtschaft unterbunden bzw. entsprechend bestraft werden.</a:t>
            </a:r>
          </a:p>
          <a:p>
            <a:endParaRPr lang="de-AT" dirty="0"/>
          </a:p>
          <a:p>
            <a:pPr algn="ctr"/>
            <a:r>
              <a:rPr lang="de-AT" b="1" dirty="0" smtClean="0"/>
              <a:t>Die „neue“ LMIV trägt einen Teil dazu bei!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5680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ALLERGENE</a:t>
            </a:r>
            <a:r>
              <a:rPr lang="de-AT" b="1" dirty="0" smtClean="0">
                <a:effectLst/>
              </a:rPr>
              <a:t> </a:t>
            </a:r>
            <a:r>
              <a:rPr lang="de-AT" b="1" dirty="0" smtClean="0"/>
              <a:t>ALLGEMEIN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525963"/>
          </a:xfrm>
        </p:spPr>
        <p:txBody>
          <a:bodyPr/>
          <a:lstStyle/>
          <a:p>
            <a:r>
              <a:rPr lang="de-AT" dirty="0" smtClean="0"/>
              <a:t>- </a:t>
            </a:r>
            <a:r>
              <a:rPr lang="de-AT" b="1" dirty="0" smtClean="0"/>
              <a:t>5-8 </a:t>
            </a:r>
            <a:r>
              <a:rPr lang="de-AT" b="1" dirty="0"/>
              <a:t>%</a:t>
            </a:r>
            <a:r>
              <a:rPr lang="de-AT" dirty="0"/>
              <a:t> der Kinder und etwa </a:t>
            </a:r>
            <a:r>
              <a:rPr lang="de-AT" b="1" dirty="0"/>
              <a:t>1-2 %</a:t>
            </a:r>
            <a:r>
              <a:rPr lang="de-AT" dirty="0"/>
              <a:t> der </a:t>
            </a:r>
            <a:r>
              <a:rPr lang="de-AT" dirty="0" smtClean="0"/>
              <a:t>Erwachsenen</a:t>
            </a:r>
          </a:p>
          <a:p>
            <a:r>
              <a:rPr lang="de-AT" dirty="0" smtClean="0"/>
              <a:t>  leiden unter </a:t>
            </a:r>
            <a:r>
              <a:rPr lang="de-AT" dirty="0"/>
              <a:t>einer </a:t>
            </a:r>
            <a:r>
              <a:rPr lang="de-AT" dirty="0" smtClean="0"/>
              <a:t>Allergie bzw. Unverträglichkeit. </a:t>
            </a:r>
          </a:p>
          <a:p>
            <a:endParaRPr lang="de-AT" sz="1600" dirty="0" smtClean="0"/>
          </a:p>
          <a:p>
            <a:pPr algn="ctr"/>
            <a:r>
              <a:rPr lang="de-AT" b="1" dirty="0" smtClean="0"/>
              <a:t>TENDENZ STARK STEIGEND!</a:t>
            </a:r>
          </a:p>
          <a:p>
            <a:pPr algn="ctr"/>
            <a:r>
              <a:rPr lang="de-AT" dirty="0" smtClean="0"/>
              <a:t>  Kinder von HEUTE sind Kunden von MORGEN</a:t>
            </a:r>
          </a:p>
          <a:p>
            <a:endParaRPr lang="de-AT" sz="1600" dirty="0"/>
          </a:p>
          <a:p>
            <a:r>
              <a:rPr lang="de-AT" dirty="0" smtClean="0"/>
              <a:t>- Schon </a:t>
            </a:r>
            <a:r>
              <a:rPr lang="de-AT" dirty="0"/>
              <a:t>geringe Spuren von Allergenen in </a:t>
            </a:r>
            <a:r>
              <a:rPr lang="de-AT" dirty="0" smtClean="0"/>
              <a:t>einem Lebensmittel</a:t>
            </a:r>
            <a:endParaRPr lang="de-AT" dirty="0"/>
          </a:p>
          <a:p>
            <a:r>
              <a:rPr lang="de-AT" dirty="0" smtClean="0"/>
              <a:t>  können </a:t>
            </a:r>
            <a:r>
              <a:rPr lang="de-AT" dirty="0"/>
              <a:t>bei empfindlichen Menschen zu starken allergischen</a:t>
            </a:r>
          </a:p>
          <a:p>
            <a:r>
              <a:rPr lang="de-AT" dirty="0" smtClean="0"/>
              <a:t>  Reaktionen </a:t>
            </a:r>
            <a:r>
              <a:rPr lang="de-AT" dirty="0"/>
              <a:t>führen (vor allem Nüsse und Erdnüsse</a:t>
            </a:r>
            <a:r>
              <a:rPr lang="de-AT" dirty="0" smtClean="0"/>
              <a:t>).</a:t>
            </a:r>
          </a:p>
          <a:p>
            <a:endParaRPr lang="de-AT" sz="1600" dirty="0" smtClean="0"/>
          </a:p>
          <a:p>
            <a:r>
              <a:rPr lang="de-AT" dirty="0"/>
              <a:t>- Somit ist die Sicherheit der bei der Lebensmittelproduktion</a:t>
            </a:r>
          </a:p>
          <a:p>
            <a:r>
              <a:rPr lang="de-AT" dirty="0"/>
              <a:t>  </a:t>
            </a:r>
            <a:r>
              <a:rPr lang="de-AT" dirty="0" smtClean="0"/>
              <a:t>eingesetzten </a:t>
            </a:r>
            <a:r>
              <a:rPr lang="de-AT" dirty="0"/>
              <a:t>Rohwaren wichtiger denn je!</a:t>
            </a:r>
          </a:p>
          <a:p>
            <a:endParaRPr lang="de-AT" dirty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630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WIE GEHT DIE LM-BRANCHE MIT DEM THEMA UM?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/>
          <a:lstStyle/>
          <a:p>
            <a:r>
              <a:rPr lang="de-DE" dirty="0" smtClean="0"/>
              <a:t>- Derzeitige </a:t>
            </a:r>
            <a:r>
              <a:rPr lang="de-DE" dirty="0"/>
              <a:t>Rechtsgrundlagen </a:t>
            </a:r>
            <a:r>
              <a:rPr lang="de-DE" dirty="0" smtClean="0"/>
              <a:t>für verpackte Lebensmittel </a:t>
            </a:r>
          </a:p>
          <a:p>
            <a:r>
              <a:rPr lang="de-DE" dirty="0" smtClean="0"/>
              <a:t>  in vielen Fällen noch nicht umgesetzt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- Neue </a:t>
            </a:r>
            <a:r>
              <a:rPr lang="de-DE" dirty="0"/>
              <a:t>Vorgaben </a:t>
            </a:r>
            <a:r>
              <a:rPr lang="de-DE" dirty="0" smtClean="0"/>
              <a:t>verursachen daher </a:t>
            </a:r>
            <a:r>
              <a:rPr lang="de-DE" dirty="0"/>
              <a:t>große Verunsicherung</a:t>
            </a:r>
          </a:p>
          <a:p>
            <a:endParaRPr lang="de-DE" dirty="0"/>
          </a:p>
          <a:p>
            <a:r>
              <a:rPr lang="de-DE" dirty="0" smtClean="0"/>
              <a:t>- LM-Unternehmer wissen oftmals zu wenig über Allergene</a:t>
            </a:r>
          </a:p>
          <a:p>
            <a:r>
              <a:rPr lang="de-DE" dirty="0" smtClean="0"/>
              <a:t>  Bescheid (Vorkommen, Auswirkungen, Verschleppung)</a:t>
            </a:r>
          </a:p>
          <a:p>
            <a:endParaRPr lang="de-DE" dirty="0" smtClean="0"/>
          </a:p>
          <a:p>
            <a:r>
              <a:rPr lang="de-DE" dirty="0" smtClean="0"/>
              <a:t>- Keine strukturierte Vorgehensweise (Planlosigkeit)</a:t>
            </a:r>
          </a:p>
          <a:p>
            <a:endParaRPr lang="de-DE" dirty="0"/>
          </a:p>
          <a:p>
            <a:r>
              <a:rPr lang="de-DE" dirty="0" smtClean="0"/>
              <a:t>- Was und wie muss ich es dem Kunden mitteilen?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1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mconsult grau">
  <a:themeElements>
    <a:clrScheme name="Benutzerdefiniert 4">
      <a:dk1>
        <a:srgbClr val="D8D8D8"/>
      </a:dk1>
      <a:lt1>
        <a:srgbClr val="FFFFFF"/>
      </a:lt1>
      <a:dk2>
        <a:srgbClr val="D8D8D8"/>
      </a:dk2>
      <a:lt2>
        <a:srgbClr val="D8D8D8"/>
      </a:lt2>
      <a:accent1>
        <a:srgbClr val="FFFFFF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chlitz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hlitz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litz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rmconsult grau</Template>
  <TotalTime>0</TotalTime>
  <Words>1713</Words>
  <Application>Microsoft Office PowerPoint</Application>
  <PresentationFormat>Bildschirmpräsentation (4:3)</PresentationFormat>
  <Paragraphs>425</Paragraphs>
  <Slides>37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rmconsult grau</vt:lpstr>
      <vt:lpstr>IMPULSREFERAT </vt:lpstr>
      <vt:lpstr>AGENDA</vt:lpstr>
      <vt:lpstr>ZUM NACHDENKEN</vt:lpstr>
      <vt:lpstr>ZUM NACHDENKEN</vt:lpstr>
      <vt:lpstr>ZUM NACHDENKEN</vt:lpstr>
      <vt:lpstr>ZUM NACHDENKEN</vt:lpstr>
      <vt:lpstr>ZUM NACHDENKEN</vt:lpstr>
      <vt:lpstr>ALLERGENE ALLGEMEIN</vt:lpstr>
      <vt:lpstr>WIE GEHT DIE LM-BRANCHE MIT DEM THEMA UM?</vt:lpstr>
      <vt:lpstr>URSACHEN</vt:lpstr>
      <vt:lpstr>DERZEITIGE VORGABEN</vt:lpstr>
      <vt:lpstr>NEUE VORGABEN gem. LMIV</vt:lpstr>
      <vt:lpstr>PowerPoint-Präsentation</vt:lpstr>
      <vt:lpstr>UMSETZUNG</vt:lpstr>
      <vt:lpstr>UMSETZUNG</vt:lpstr>
      <vt:lpstr>UMSETZUNG</vt:lpstr>
      <vt:lpstr>UMSETZUNG</vt:lpstr>
      <vt:lpstr>UMSETZUNG</vt:lpstr>
      <vt:lpstr>UMSETZUNG</vt:lpstr>
      <vt:lpstr>UMSETZUNG DER NEUEN VORGABEN</vt:lpstr>
      <vt:lpstr>HERKUNFTSKENNZEICHNUNG</vt:lpstr>
      <vt:lpstr>HERKUNFTSKENNZEICHNUNG</vt:lpstr>
      <vt:lpstr>HERKUNFTSKENNZEICHNUNG</vt:lpstr>
      <vt:lpstr>PowerPoint-Präsentation</vt:lpstr>
      <vt:lpstr>HERKUNFTSKENNZEICHNUNG</vt:lpstr>
      <vt:lpstr>HERKUNFTSKENNZEICHNUNG</vt:lpstr>
      <vt:lpstr>HERKUNFTSKENNZEICHNUNG</vt:lpstr>
      <vt:lpstr>HERKUNFTSKENNZEICHNUNG</vt:lpstr>
      <vt:lpstr>HERKUNFTSKENNZEICHNUNG</vt:lpstr>
      <vt:lpstr>LEBENSMITTELKENNZEICHNUNG</vt:lpstr>
      <vt:lpstr>LEBENSMITTELKENNZEICHNUNG</vt:lpstr>
      <vt:lpstr>LEBENSMITTELKENNZEICHNUNG</vt:lpstr>
      <vt:lpstr>LEBENSMITTELKENNZEICHNUNG</vt:lpstr>
      <vt:lpstr>TÄUSCHUNGSFREIE AUFMACHUNG</vt:lpstr>
      <vt:lpstr>TÄUSCHUNGSFREIE AUFMACHUNG</vt:lpstr>
      <vt:lpstr>TÄUSCHUNGSFREIE AUFMACHUNG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RM</dc:creator>
  <cp:lastModifiedBy>zseisenc</cp:lastModifiedBy>
  <cp:revision>50</cp:revision>
  <cp:lastPrinted>2014-09-30T17:40:27Z</cp:lastPrinted>
  <dcterms:created xsi:type="dcterms:W3CDTF">2013-10-10T19:08:09Z</dcterms:created>
  <dcterms:modified xsi:type="dcterms:W3CDTF">2014-10-13T09:00:41Z</dcterms:modified>
</cp:coreProperties>
</file>