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7"/>
  </p:notesMasterIdLst>
  <p:sldIdLst>
    <p:sldId id="29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 varScale="1">
        <p:scale>
          <a:sx n="95" d="100"/>
          <a:sy n="95" d="100"/>
        </p:scale>
        <p:origin x="-3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F1221-02D5-4612-91E4-D2471F1F2DCA}" type="datetimeFigureOut">
              <a:rPr lang="de-DE" smtClean="0"/>
              <a:t>24.08.2015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68AEA-2B2D-4CFF-B186-E773FC8D40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94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2CB7C1-A347-4B1B-ADC4-63E2C8CD485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6400" y="2278800"/>
            <a:ext cx="8229600" cy="3577990"/>
          </a:xfrm>
        </p:spPr>
        <p:txBody>
          <a:bodyPr/>
          <a:lstStyle/>
          <a:p>
            <a:pPr lvl="0"/>
            <a:r>
              <a:rPr lang="de-DE" dirty="0" smtClean="0"/>
              <a:t>Textmasterformate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6495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BCF4F-02FD-4EA3-AACF-70BEE09C09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230188"/>
          </a:xfrm>
          <a:prstGeom prst="rect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winkliges Dreieck 2"/>
          <p:cNvSpPr/>
          <p:nvPr/>
        </p:nvSpPr>
        <p:spPr>
          <a:xfrm rot="5400000">
            <a:off x="7859226" y="6329850"/>
            <a:ext cx="231774" cy="180000"/>
          </a:xfrm>
          <a:prstGeom prst="rtTriangle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0" y="6300788"/>
            <a:ext cx="9144000" cy="1588"/>
          </a:xfrm>
          <a:prstGeom prst="line">
            <a:avLst/>
          </a:prstGeom>
          <a:ln w="6350" cap="flat" cmpd="sng" algn="ctr">
            <a:solidFill>
              <a:srgbClr val="DF1C1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htwinkliges Dreieck 5"/>
          <p:cNvSpPr/>
          <p:nvPr/>
        </p:nvSpPr>
        <p:spPr>
          <a:xfrm rot="5400000">
            <a:off x="7851490" y="195551"/>
            <a:ext cx="298448" cy="231203"/>
          </a:xfrm>
          <a:prstGeom prst="rtTriangle">
            <a:avLst/>
          </a:prstGeom>
          <a:solidFill>
            <a:srgbClr val="DF1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428625" y="1389063"/>
            <a:ext cx="8220075" cy="6574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smtClean="0"/>
              <a:t>Titel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42800" y="2278061"/>
            <a:ext cx="82296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7362826" y="6432550"/>
            <a:ext cx="600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rgbClr val="000000"/>
                </a:solidFill>
                <a:latin typeface="Klavika Basic Bold"/>
              </a:defRPr>
            </a:lvl1pPr>
          </a:lstStyle>
          <a:p>
            <a:fld id="{672CB7C1-A347-4B1B-ADC4-63E2C8CD485B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12" name="Grafik 11" descr="AK_Logo_OOE_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57200"/>
            <a:ext cx="84034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7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0000"/>
          </a:solidFill>
          <a:latin typeface="Klavika Basic Bold"/>
          <a:ea typeface="Klavika Basic Bold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13147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DF1C1D"/>
        </a:buClr>
        <a:buFontTx/>
        <a:buBlip>
          <a:blip r:embed="rId5"/>
        </a:buBlip>
        <a:defRPr sz="2400" kern="1200">
          <a:solidFill>
            <a:srgbClr val="000000"/>
          </a:solidFill>
          <a:latin typeface="Sabon Next Com Regular"/>
          <a:ea typeface="Sabon Next Com Regular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F1C1D"/>
        </a:buClr>
        <a:buFont typeface="Arial" pitchFamily="34" charset="0"/>
        <a:buChar char="•"/>
        <a:defRPr sz="2000" kern="1200">
          <a:solidFill>
            <a:srgbClr val="000000"/>
          </a:solidFill>
          <a:latin typeface="Sabon Next Com Regular"/>
          <a:ea typeface="Sabon Next Com Regular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F1C1D"/>
        </a:buClr>
        <a:buFont typeface="Arial" pitchFamily="34" charset="0"/>
        <a:buChar char="•"/>
        <a:defRPr sz="1800" kern="1200">
          <a:solidFill>
            <a:srgbClr val="000000"/>
          </a:solidFill>
          <a:latin typeface="Sabon Next Com Regular"/>
          <a:ea typeface="Sabon Next Com Regular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F1C1D"/>
        </a:buClr>
        <a:buFont typeface="Arial" pitchFamily="34" charset="0"/>
        <a:buChar char="•"/>
        <a:defRPr sz="1600" kern="1200">
          <a:solidFill>
            <a:srgbClr val="000000"/>
          </a:solidFill>
          <a:latin typeface="Sabon Next Com Regular"/>
          <a:ea typeface="Sabon Next Com Regular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F1C1D"/>
        </a:buClr>
        <a:buFont typeface="Arial" pitchFamily="34" charset="0"/>
        <a:buChar char="•"/>
        <a:defRPr sz="1400" kern="1200">
          <a:solidFill>
            <a:srgbClr val="000000"/>
          </a:solidFill>
          <a:latin typeface="Sabon Next Com Regular"/>
          <a:ea typeface="Sabon Next Com Regular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-349250"/>
            <a:ext cx="10533063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feld 1"/>
          <p:cNvSpPr txBox="1">
            <a:spLocks noChangeArrowheads="1"/>
          </p:cNvSpPr>
          <p:nvPr/>
        </p:nvSpPr>
        <p:spPr bwMode="auto">
          <a:xfrm>
            <a:off x="454025" y="3213100"/>
            <a:ext cx="77882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000">
                <a:solidFill>
                  <a:schemeClr val="bg1"/>
                </a:solidFill>
                <a:latin typeface="Century Gothic" pitchFamily="34" charset="0"/>
              </a:rPr>
              <a:t>Dr.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000" b="1">
                <a:solidFill>
                  <a:schemeClr val="bg1"/>
                </a:solidFill>
                <a:latin typeface="Century Gothic" pitchFamily="34" charset="0"/>
              </a:rPr>
              <a:t>Georg RATHWALLNER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100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000">
                <a:solidFill>
                  <a:schemeClr val="bg1"/>
                </a:solidFill>
                <a:latin typeface="Century Gothic" pitchFamily="34" charset="0"/>
              </a:rPr>
              <a:t>Geschäftsführer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000">
                <a:solidFill>
                  <a:schemeClr val="bg1"/>
                </a:solidFill>
                <a:latin typeface="Century Gothic" pitchFamily="34" charset="0"/>
              </a:rPr>
              <a:t>Konsumentenschutz OÖ</a:t>
            </a:r>
          </a:p>
        </p:txBody>
      </p:sp>
      <p:pic>
        <p:nvPicPr>
          <p:cNvPr id="2052" name="Picture 2" descr="vmk_logo_RZ_CMYK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823913"/>
            <a:ext cx="4344988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90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Leitbild </a:t>
            </a:r>
            <a:r>
              <a:rPr lang="de-DE" dirty="0"/>
              <a:t>des „mündigen“ Konsumenten</a:t>
            </a:r>
          </a:p>
          <a:p>
            <a:r>
              <a:rPr lang="de-DE" dirty="0" smtClean="0"/>
              <a:t>der </a:t>
            </a:r>
            <a:r>
              <a:rPr lang="de-DE" dirty="0"/>
              <a:t>selbst entscheiden kann, wenn er gut informiert ist</a:t>
            </a:r>
          </a:p>
          <a:p>
            <a:r>
              <a:rPr lang="de-DE" dirty="0" smtClean="0"/>
              <a:t>Konsequenz: eine </a:t>
            </a:r>
            <a:r>
              <a:rPr lang="de-DE" dirty="0"/>
              <a:t>Flut von Informationsverpflichtungen</a:t>
            </a:r>
          </a:p>
          <a:p>
            <a:r>
              <a:rPr lang="de-DE" dirty="0"/>
              <a:t>Bequem für </a:t>
            </a:r>
            <a:r>
              <a:rPr lang="de-DE" dirty="0" smtClean="0"/>
              <a:t>Politik</a:t>
            </a:r>
            <a:endParaRPr lang="de-DE" dirty="0"/>
          </a:p>
          <a:p>
            <a:r>
              <a:rPr lang="de-DE" dirty="0" smtClean="0"/>
              <a:t>keine </a:t>
            </a:r>
            <a:r>
              <a:rPr lang="de-DE" dirty="0"/>
              <a:t>Schutzvorschriften notwendig</a:t>
            </a:r>
          </a:p>
          <a:p>
            <a:r>
              <a:rPr lang="de-DE" dirty="0"/>
              <a:t>reduziert Auseinandersetzungen mit Interessensvertretungen 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88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Den „mündigen“ Konsumenten gibt es nicht!</a:t>
            </a:r>
          </a:p>
          <a:p>
            <a:r>
              <a:rPr lang="de-DE" dirty="0" smtClean="0"/>
              <a:t>typisch </a:t>
            </a:r>
            <a:r>
              <a:rPr lang="de-DE" dirty="0"/>
              <a:t>ist der „flüchtige“ </a:t>
            </a:r>
            <a:r>
              <a:rPr lang="de-DE" dirty="0" smtClean="0"/>
              <a:t>bzw. </a:t>
            </a:r>
            <a:r>
              <a:rPr lang="de-DE" dirty="0" smtClean="0"/>
              <a:t>der</a:t>
            </a:r>
          </a:p>
          <a:p>
            <a:r>
              <a:rPr lang="de-DE" dirty="0" smtClean="0"/>
              <a:t>„vertrauende</a:t>
            </a:r>
            <a:r>
              <a:rPr lang="de-DE" dirty="0"/>
              <a:t>“ </a:t>
            </a:r>
            <a:r>
              <a:rPr lang="de-DE" dirty="0" smtClean="0"/>
              <a:t>Konsument</a:t>
            </a:r>
          </a:p>
          <a:p>
            <a:r>
              <a:rPr lang="de-DE" dirty="0" smtClean="0"/>
              <a:t>„Wer, wenn nicht er?“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376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kein </a:t>
            </a:r>
            <a:r>
              <a:rPr lang="de-DE" dirty="0"/>
              <a:t>Konsument hat die </a:t>
            </a:r>
            <a:r>
              <a:rPr lang="de-DE" dirty="0" smtClean="0"/>
              <a:t>Zeit, </a:t>
            </a:r>
            <a:r>
              <a:rPr lang="de-DE" dirty="0" smtClean="0"/>
              <a:t>alle </a:t>
            </a:r>
            <a:r>
              <a:rPr lang="de-DE" dirty="0"/>
              <a:t>entscheidungsrelevanten Informationen aufzunehmen bzw. zu verarbeiten</a:t>
            </a:r>
          </a:p>
          <a:p>
            <a:r>
              <a:rPr lang="de-DE" dirty="0" smtClean="0"/>
              <a:t>er </a:t>
            </a:r>
            <a:r>
              <a:rPr lang="de-DE" dirty="0"/>
              <a:t>wird in der Werbung mit Pseudo-Informationen überschüttet</a:t>
            </a:r>
          </a:p>
          <a:p>
            <a:r>
              <a:rPr lang="de-DE" dirty="0" smtClean="0"/>
              <a:t>und </a:t>
            </a:r>
            <a:r>
              <a:rPr lang="de-DE" dirty="0"/>
              <a:t>soll  immer längere Vertragstexte lesen und </a:t>
            </a:r>
            <a:r>
              <a:rPr lang="de-DE" dirty="0" smtClean="0"/>
              <a:t>verstehen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161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Um Schutzvorschriften abzuwehren postulieren </a:t>
            </a:r>
            <a:r>
              <a:rPr lang="de-DE" dirty="0" smtClean="0"/>
              <a:t>Unternehmervertreter häufig </a:t>
            </a:r>
            <a:r>
              <a:rPr lang="de-DE" dirty="0"/>
              <a:t>den mündigen Konsumenten</a:t>
            </a:r>
          </a:p>
          <a:p>
            <a:r>
              <a:rPr lang="de-DE" dirty="0" smtClean="0"/>
              <a:t>nehmen </a:t>
            </a:r>
            <a:r>
              <a:rPr lang="de-DE" dirty="0"/>
              <a:t>aber das Leitbild selbst nicht besonders ernst</a:t>
            </a:r>
          </a:p>
          <a:p>
            <a:r>
              <a:rPr lang="de-DE" dirty="0"/>
              <a:t>Bsp:  Zustimmung (</a:t>
            </a:r>
            <a:r>
              <a:rPr lang="de-DE" dirty="0" err="1"/>
              <a:t>opt</a:t>
            </a:r>
            <a:r>
              <a:rPr lang="de-DE" dirty="0"/>
              <a:t>-in) oder Widerspruch(</a:t>
            </a:r>
            <a:r>
              <a:rPr lang="de-DE" dirty="0" err="1"/>
              <a:t>opt</a:t>
            </a:r>
            <a:r>
              <a:rPr lang="de-DE" dirty="0"/>
              <a:t>-out)</a:t>
            </a:r>
          </a:p>
          <a:p>
            <a:r>
              <a:rPr lang="de-DE" dirty="0"/>
              <a:t>Zustimmung würde Leitbild des mündigen Konsumenten entsprechen</a:t>
            </a:r>
          </a:p>
          <a:p>
            <a:r>
              <a:rPr lang="de-DE" dirty="0" smtClean="0"/>
              <a:t>dominierend </a:t>
            </a:r>
            <a:r>
              <a:rPr lang="de-DE" dirty="0"/>
              <a:t>ist bei den Angeboten aber die </a:t>
            </a:r>
            <a:r>
              <a:rPr lang="de-DE" dirty="0" err="1" smtClean="0"/>
              <a:t>opt</a:t>
            </a:r>
            <a:r>
              <a:rPr lang="de-DE" dirty="0" smtClean="0"/>
              <a:t>-out-Variante</a:t>
            </a:r>
            <a:endParaRPr lang="de-DE" dirty="0"/>
          </a:p>
          <a:p>
            <a:r>
              <a:rPr lang="de-DE" dirty="0"/>
              <a:t>Konsumenten folgen grundsätzlich </a:t>
            </a:r>
            <a:r>
              <a:rPr lang="de-DE" dirty="0" smtClean="0"/>
              <a:t>der </a:t>
            </a:r>
            <a:r>
              <a:rPr lang="de-DE" dirty="0"/>
              <a:t>voreingestellten </a:t>
            </a:r>
            <a:r>
              <a:rPr lang="de-DE" dirty="0" smtClean="0"/>
              <a:t>Alternative</a:t>
            </a:r>
          </a:p>
          <a:p>
            <a:r>
              <a:rPr lang="de-DE" dirty="0" smtClean="0"/>
              <a:t>§ 6c KSchG neu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184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Verhaltenswissenschaftliche Untersuchungen zeigen eindeutig:</a:t>
            </a:r>
          </a:p>
          <a:p>
            <a:r>
              <a:rPr lang="de-DE" dirty="0" smtClean="0"/>
              <a:t>je </a:t>
            </a:r>
            <a:r>
              <a:rPr lang="de-DE" dirty="0"/>
              <a:t>länger die Information (Vertragstext) umso geringer die </a:t>
            </a:r>
            <a:r>
              <a:rPr lang="de-DE" dirty="0" smtClean="0"/>
              <a:t>Wahrscheinlichkeit, dass </a:t>
            </a:r>
            <a:r>
              <a:rPr lang="de-DE" dirty="0"/>
              <a:t>sie ein Konsument liest.</a:t>
            </a:r>
          </a:p>
          <a:p>
            <a:r>
              <a:rPr lang="de-DE" dirty="0"/>
              <a:t>„</a:t>
            </a:r>
            <a:r>
              <a:rPr lang="de-DE" dirty="0" err="1"/>
              <a:t>Magical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Seven“ </a:t>
            </a:r>
            <a:r>
              <a:rPr lang="de-DE" dirty="0" smtClean="0"/>
              <a:t> der </a:t>
            </a:r>
            <a:r>
              <a:rPr lang="de-DE" dirty="0"/>
              <a:t>50ziger Jahre von Neuroökonomik nachgewiesen</a:t>
            </a:r>
          </a:p>
          <a:p>
            <a:r>
              <a:rPr lang="de-DE" dirty="0"/>
              <a:t>Konsumenten können gleichzeitig nur 7 Informationseinheiten  aufnehmen und verarbeiten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686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nicht </a:t>
            </a:r>
            <a:r>
              <a:rPr lang="de-DE" dirty="0"/>
              <a:t>mehr Informationen tragen zu einer rationalen Entscheidung bei</a:t>
            </a:r>
          </a:p>
          <a:p>
            <a:r>
              <a:rPr lang="de-DE" dirty="0" smtClean="0"/>
              <a:t>sondern </a:t>
            </a:r>
            <a:r>
              <a:rPr lang="de-DE" dirty="0"/>
              <a:t>wenige, entscheidungsrelevante Informationen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937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Information der Konsumenten ist wichtig</a:t>
            </a:r>
          </a:p>
          <a:p>
            <a:r>
              <a:rPr lang="de-DE" dirty="0"/>
              <a:t>„Allein die Dosis macht das Gift“</a:t>
            </a:r>
          </a:p>
          <a:p>
            <a:r>
              <a:rPr lang="de-DE" dirty="0"/>
              <a:t>Rücksicht dabei nehmen, was und wieviel Konsument helfen</a:t>
            </a:r>
          </a:p>
          <a:p>
            <a:r>
              <a:rPr lang="de-DE" dirty="0"/>
              <a:t>UK: Gemeinsame Studie von Office </a:t>
            </a:r>
            <a:r>
              <a:rPr lang="de-DE" dirty="0" err="1"/>
              <a:t>of</a:t>
            </a:r>
            <a:r>
              <a:rPr lang="de-DE" dirty="0"/>
              <a:t>  Fair Trading und National Consumer Council 2007 </a:t>
            </a:r>
          </a:p>
          <a:p>
            <a:r>
              <a:rPr lang="de-DE" dirty="0"/>
              <a:t>“</a:t>
            </a:r>
            <a:r>
              <a:rPr lang="de-DE" dirty="0" err="1"/>
              <a:t>Warning</a:t>
            </a:r>
            <a:r>
              <a:rPr lang="de-DE" dirty="0"/>
              <a:t>!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harm</a:t>
            </a:r>
            <a:r>
              <a:rPr lang="de-DE" dirty="0"/>
              <a:t>”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42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im </a:t>
            </a:r>
            <a:r>
              <a:rPr lang="de-DE" dirty="0"/>
              <a:t>Rest Europas glaubt die Politik </a:t>
            </a:r>
            <a:r>
              <a:rPr lang="de-DE" dirty="0" smtClean="0"/>
              <a:t>weiterhin, ihre </a:t>
            </a:r>
            <a:r>
              <a:rPr lang="de-DE" dirty="0"/>
              <a:t>Aufgabe mit mehr </a:t>
            </a:r>
            <a:r>
              <a:rPr lang="de-DE" dirty="0" smtClean="0"/>
              <a:t>Informationsvorschriften erfüllt </a:t>
            </a:r>
            <a:r>
              <a:rPr lang="de-DE" dirty="0"/>
              <a:t>zu haben</a:t>
            </a:r>
          </a:p>
          <a:p>
            <a:r>
              <a:rPr lang="de-DE" dirty="0" smtClean="0"/>
              <a:t>und </a:t>
            </a:r>
            <a:r>
              <a:rPr lang="de-DE" dirty="0"/>
              <a:t>liberalisiert die Märkte weiter nach den Lobbyinteressen der Unternehmen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8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Alternativen:</a:t>
            </a:r>
          </a:p>
          <a:p>
            <a:r>
              <a:rPr lang="de-DE" dirty="0" smtClean="0"/>
              <a:t>längere </a:t>
            </a:r>
            <a:r>
              <a:rPr lang="de-DE" dirty="0"/>
              <a:t>Rücktrittsfristen entsprechen mehr dem realistischen Konsumentenverhalten</a:t>
            </a:r>
          </a:p>
          <a:p>
            <a:r>
              <a:rPr lang="de-DE" dirty="0" smtClean="0"/>
              <a:t>und </a:t>
            </a:r>
            <a:r>
              <a:rPr lang="de-DE" dirty="0"/>
              <a:t>stellen eine kostengünstige Korrektur für Fehlentscheidungen dar</a:t>
            </a:r>
          </a:p>
          <a:p>
            <a:r>
              <a:rPr lang="de-DE" dirty="0" smtClean="0"/>
              <a:t>für </a:t>
            </a:r>
            <a:r>
              <a:rPr lang="de-DE" dirty="0"/>
              <a:t>Konsumenten und Anbieter!</a:t>
            </a:r>
          </a:p>
          <a:p>
            <a:r>
              <a:rPr lang="de-DE" dirty="0" smtClean="0"/>
              <a:t>diesen </a:t>
            </a:r>
            <a:r>
              <a:rPr lang="de-DE" dirty="0"/>
              <a:t>Weg hat die EU in letzter Zeit bereits beschritten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92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Klagen statt regulieren</a:t>
            </a:r>
          </a:p>
          <a:p>
            <a:r>
              <a:rPr lang="de-DE" dirty="0"/>
              <a:t>Verlagerung der Regelungsverantwortung auf die Judikative</a:t>
            </a:r>
          </a:p>
          <a:p>
            <a:r>
              <a:rPr lang="de-DE" dirty="0" smtClean="0"/>
              <a:t>damit </a:t>
            </a:r>
            <a:r>
              <a:rPr lang="de-DE" dirty="0"/>
              <a:t>spart sich der Gesetzgeber lästige Verhandlungen mit Interessensvertretungen</a:t>
            </a:r>
          </a:p>
          <a:p>
            <a:r>
              <a:rPr lang="de-DE" dirty="0"/>
              <a:t>Klagstätigkeit ist für Konsumentenorganisationen wichtig</a:t>
            </a:r>
          </a:p>
          <a:p>
            <a:r>
              <a:rPr lang="de-DE" dirty="0" smtClean="0"/>
              <a:t>ist </a:t>
            </a:r>
            <a:r>
              <a:rPr lang="de-DE" dirty="0"/>
              <a:t>aber nicht immer eine Alternative zur Gesetzgebung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64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möchte </a:t>
            </a:r>
            <a:r>
              <a:rPr lang="de-DE" dirty="0"/>
              <a:t>die Entwicklung im Konsumentenschutz der letzten 25 Jahre darstellen</a:t>
            </a:r>
          </a:p>
          <a:p>
            <a:r>
              <a:rPr lang="de-DE" dirty="0" smtClean="0"/>
              <a:t>den </a:t>
            </a:r>
            <a:r>
              <a:rPr lang="de-DE" dirty="0"/>
              <a:t>Wandel der Positionen der Konsumentenschutzorganisationen</a:t>
            </a:r>
          </a:p>
          <a:p>
            <a:r>
              <a:rPr lang="de-DE" dirty="0" smtClean="0"/>
              <a:t>der </a:t>
            </a:r>
            <a:r>
              <a:rPr lang="de-DE" dirty="0"/>
              <a:t>Politik und Unternehmerinteressensverbände</a:t>
            </a:r>
          </a:p>
          <a:p>
            <a:r>
              <a:rPr lang="de-DE" dirty="0" smtClean="0"/>
              <a:t>und </a:t>
            </a:r>
            <a:r>
              <a:rPr lang="de-DE" dirty="0"/>
              <a:t>der </a:t>
            </a:r>
            <a:r>
              <a:rPr lang="de-DE" dirty="0" smtClean="0"/>
              <a:t>Wissenschaft</a:t>
            </a:r>
          </a:p>
          <a:p>
            <a:r>
              <a:rPr lang="de-DE" dirty="0" smtClean="0"/>
              <a:t>keine </a:t>
            </a:r>
            <a:r>
              <a:rPr lang="de-DE" dirty="0"/>
              <a:t>wissenschaftliche Analyse – eher ein subjektives </a:t>
            </a:r>
            <a:r>
              <a:rPr lang="de-DE" dirty="0" smtClean="0"/>
              <a:t>Resümee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50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Gerichte  können nur sagen was nicht geht</a:t>
            </a:r>
          </a:p>
          <a:p>
            <a:r>
              <a:rPr lang="de-DE" dirty="0" smtClean="0"/>
              <a:t>aber </a:t>
            </a:r>
            <a:r>
              <a:rPr lang="de-DE" dirty="0"/>
              <a:t>nicht wie es geht!</a:t>
            </a:r>
          </a:p>
          <a:p>
            <a:r>
              <a:rPr lang="de-DE" dirty="0"/>
              <a:t>Beispiel Thermenregelung</a:t>
            </a:r>
          </a:p>
          <a:p>
            <a:r>
              <a:rPr lang="de-DE" dirty="0" smtClean="0"/>
              <a:t>merkwürdiges </a:t>
            </a:r>
            <a:r>
              <a:rPr lang="de-DE" dirty="0"/>
              <a:t>OGH-Urteil</a:t>
            </a:r>
          </a:p>
          <a:p>
            <a:r>
              <a:rPr lang="de-DE" dirty="0" smtClean="0"/>
              <a:t>mittlerweile </a:t>
            </a:r>
            <a:r>
              <a:rPr lang="de-DE" dirty="0"/>
              <a:t>gesetzlich repariert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182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Beraten statt Klagen</a:t>
            </a:r>
          </a:p>
          <a:p>
            <a:r>
              <a:rPr lang="de-DE" dirty="0" smtClean="0"/>
              <a:t>steht </a:t>
            </a:r>
            <a:r>
              <a:rPr lang="de-DE" dirty="0"/>
              <a:t>im Regierungsprogramm auf Wunsch der WK</a:t>
            </a:r>
          </a:p>
          <a:p>
            <a:r>
              <a:rPr lang="de-DE" dirty="0"/>
              <a:t>Anlass sind viele Klagsverfahren des VKI im Auftrag des BMSAK</a:t>
            </a:r>
          </a:p>
          <a:p>
            <a:r>
              <a:rPr lang="de-DE" dirty="0" smtClean="0"/>
              <a:t>ohne </a:t>
            </a:r>
            <a:r>
              <a:rPr lang="de-DE" dirty="0"/>
              <a:t>Klagstätigkeit ist Konsumentenschutz zahnlos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36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es </a:t>
            </a:r>
            <a:r>
              <a:rPr lang="de-DE" dirty="0"/>
              <a:t>gibt leider viele beratungsresistente Unternehmen</a:t>
            </a:r>
          </a:p>
          <a:p>
            <a:r>
              <a:rPr lang="de-DE" dirty="0" smtClean="0"/>
              <a:t>gesetzwidriges </a:t>
            </a:r>
            <a:r>
              <a:rPr lang="de-DE" dirty="0"/>
              <a:t>Verhalten verschafft den Unternehmen Wettbewerbsvorteile</a:t>
            </a:r>
          </a:p>
          <a:p>
            <a:r>
              <a:rPr lang="de-DE" dirty="0" smtClean="0"/>
              <a:t>gesetzeskonforme </a:t>
            </a:r>
            <a:r>
              <a:rPr lang="de-DE" dirty="0"/>
              <a:t>Firmen haben Nachteile</a:t>
            </a:r>
          </a:p>
          <a:p>
            <a:r>
              <a:rPr lang="de-DE" dirty="0" smtClean="0"/>
              <a:t>in </a:t>
            </a:r>
            <a:r>
              <a:rPr lang="de-DE" dirty="0"/>
              <a:t>vielen Fällen richten sich Klagen nicht gegen </a:t>
            </a:r>
            <a:r>
              <a:rPr lang="de-DE" dirty="0" smtClean="0"/>
              <a:t>Firmen, sondern </a:t>
            </a:r>
            <a:r>
              <a:rPr lang="de-DE" dirty="0"/>
              <a:t>dienen zur Klärung der Rechtslage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84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Aufdecken von irreführender Werbung</a:t>
            </a:r>
          </a:p>
          <a:p>
            <a:r>
              <a:rPr lang="de-DE" dirty="0"/>
              <a:t>Konsumenten verlieren damit viel Geld</a:t>
            </a:r>
          </a:p>
          <a:p>
            <a:r>
              <a:rPr lang="de-DE" dirty="0" smtClean="0"/>
              <a:t>in </a:t>
            </a:r>
            <a:r>
              <a:rPr lang="de-DE" dirty="0"/>
              <a:t>den Medien nicht immer kommunizierbar (Anzeigenkonflikt)</a:t>
            </a:r>
          </a:p>
          <a:p>
            <a:r>
              <a:rPr lang="de-DE" dirty="0" smtClean="0"/>
              <a:t>unsere </a:t>
            </a:r>
            <a:r>
              <a:rPr lang="de-DE" dirty="0"/>
              <a:t>Meldung kommt einmal</a:t>
            </a:r>
          </a:p>
          <a:p>
            <a:r>
              <a:rPr lang="de-DE" dirty="0" smtClean="0"/>
              <a:t>irreführende </a:t>
            </a:r>
            <a:r>
              <a:rPr lang="de-DE" dirty="0"/>
              <a:t>Werbung jeden Tag</a:t>
            </a:r>
          </a:p>
          <a:p>
            <a:r>
              <a:rPr lang="de-DE" dirty="0" smtClean="0"/>
              <a:t>Unterlassungsklagen </a:t>
            </a:r>
            <a:r>
              <a:rPr lang="de-DE" dirty="0"/>
              <a:t>sind notwendig, um fairen Wettbewerb zu </a:t>
            </a:r>
            <a:r>
              <a:rPr lang="de-DE" dirty="0" smtClean="0"/>
              <a:t>gewährleisten</a:t>
            </a:r>
          </a:p>
          <a:p>
            <a:r>
              <a:rPr lang="de-DE" dirty="0" smtClean="0"/>
              <a:t>Gruppenklagen, Musterklagen, Sammelklagen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864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verhandeln </a:t>
            </a:r>
            <a:r>
              <a:rPr lang="de-DE" dirty="0"/>
              <a:t>vor Klagen</a:t>
            </a:r>
          </a:p>
          <a:p>
            <a:r>
              <a:rPr lang="de-DE" dirty="0" smtClean="0"/>
              <a:t>in </a:t>
            </a:r>
            <a:r>
              <a:rPr lang="de-DE" dirty="0"/>
              <a:t>OÖ haben wir in der überwiegenden Zahl der Branchen Verhandlungspartner</a:t>
            </a:r>
          </a:p>
          <a:p>
            <a:r>
              <a:rPr lang="de-DE" dirty="0"/>
              <a:t>b</a:t>
            </a:r>
            <a:r>
              <a:rPr lang="de-DE" dirty="0" smtClean="0"/>
              <a:t>ei </a:t>
            </a:r>
            <a:r>
              <a:rPr lang="de-DE" dirty="0"/>
              <a:t>Problemen machen wir der Unternehmerseite Veränderungsvorschläge</a:t>
            </a:r>
          </a:p>
          <a:p>
            <a:r>
              <a:rPr lang="de-DE" dirty="0" smtClean="0"/>
              <a:t>manchmal </a:t>
            </a:r>
            <a:r>
              <a:rPr lang="de-DE" dirty="0"/>
              <a:t>mit Nachdruck durch Diskussion in den Medien</a:t>
            </a:r>
          </a:p>
          <a:p>
            <a:r>
              <a:rPr lang="de-DE" dirty="0"/>
              <a:t>Verbesserung der Rechtslage für Konsumenten</a:t>
            </a:r>
          </a:p>
          <a:p>
            <a:r>
              <a:rPr lang="de-DE" dirty="0" smtClean="0"/>
              <a:t>weniger </a:t>
            </a:r>
            <a:r>
              <a:rPr lang="de-DE" dirty="0"/>
              <a:t>Beschwerdefälle, weniger Reparatur</a:t>
            </a:r>
          </a:p>
          <a:p>
            <a:r>
              <a:rPr lang="de-DE" dirty="0" smtClean="0"/>
              <a:t>spart </a:t>
            </a:r>
            <a:r>
              <a:rPr lang="de-DE" dirty="0"/>
              <a:t>uns und den Unternehmen Kosten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752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funktionierender </a:t>
            </a:r>
            <a:r>
              <a:rPr lang="de-DE" dirty="0" smtClean="0"/>
              <a:t>Wettbewerb </a:t>
            </a:r>
            <a:r>
              <a:rPr lang="de-DE" dirty="0"/>
              <a:t>kann oft mehr für Konsumenten bringen als Regulierung</a:t>
            </a:r>
          </a:p>
          <a:p>
            <a:r>
              <a:rPr lang="de-DE" dirty="0"/>
              <a:t>Wettbewerbspolitik ist für uns ein wichtiges Thema</a:t>
            </a:r>
          </a:p>
          <a:p>
            <a:r>
              <a:rPr lang="de-DE" dirty="0"/>
              <a:t>Preisvergleiche sollen Preiswettbewerb intensivieren</a:t>
            </a:r>
          </a:p>
          <a:p>
            <a:r>
              <a:rPr lang="de-DE" dirty="0"/>
              <a:t>Tests den Qualitätswettbewerb</a:t>
            </a:r>
          </a:p>
          <a:p>
            <a:r>
              <a:rPr lang="de-DE" dirty="0"/>
              <a:t>Aufzeigen von unfairen Praktiken und irreführender Werbung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82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AGB-Check überwiegend einvernehmlich:</a:t>
            </a:r>
          </a:p>
          <a:p>
            <a:r>
              <a:rPr lang="de-DE" dirty="0"/>
              <a:t>Fertighausfirmen, Banken, Versicherungen, Wohnungsgenossenschaften, EVUs, Kabelbetreiber, Fitnessstudios</a:t>
            </a:r>
            <a:r>
              <a:rPr lang="de-DE" dirty="0" smtClean="0"/>
              <a:t>, Reiseveranstalter, Teleshops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Klagsfälle:</a:t>
            </a:r>
          </a:p>
          <a:p>
            <a:r>
              <a:rPr lang="de-DE" dirty="0" smtClean="0"/>
              <a:t>A1</a:t>
            </a:r>
            <a:r>
              <a:rPr lang="de-DE" dirty="0"/>
              <a:t>, BAWAG, ÖBB, </a:t>
            </a:r>
            <a:r>
              <a:rPr lang="de-DE" dirty="0" err="1"/>
              <a:t>BlueVest</a:t>
            </a:r>
            <a:r>
              <a:rPr lang="de-DE" dirty="0"/>
              <a:t>, KARMA, </a:t>
            </a:r>
            <a:r>
              <a:rPr lang="de-DE" dirty="0" err="1" smtClean="0"/>
              <a:t>Westbahn</a:t>
            </a:r>
            <a:r>
              <a:rPr lang="de-DE" dirty="0" smtClean="0"/>
              <a:t>, Condor, </a:t>
            </a:r>
            <a:r>
              <a:rPr lang="de-DE" dirty="0" err="1" smtClean="0"/>
              <a:t>Atlantiklux</a:t>
            </a:r>
            <a:endParaRPr lang="de-DE" dirty="0"/>
          </a:p>
          <a:p>
            <a:r>
              <a:rPr lang="de-DE" dirty="0" smtClean="0"/>
              <a:t>mehr </a:t>
            </a:r>
            <a:r>
              <a:rPr lang="de-DE" dirty="0"/>
              <a:t>Rechtssicherheit für Konsumenten</a:t>
            </a:r>
          </a:p>
          <a:p>
            <a:r>
              <a:rPr lang="de-DE" dirty="0" smtClean="0"/>
              <a:t>aber </a:t>
            </a:r>
            <a:r>
              <a:rPr lang="de-DE" dirty="0"/>
              <a:t>auch weniger Streitfälle für Unternehmen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837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Vernetzung auf europäischer Ebene wichtig</a:t>
            </a:r>
          </a:p>
          <a:p>
            <a:r>
              <a:rPr lang="de-DE" dirty="0"/>
              <a:t>NEPIM und FSO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78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Fair konsumieren</a:t>
            </a:r>
          </a:p>
          <a:p>
            <a:r>
              <a:rPr lang="de-DE" dirty="0" smtClean="0"/>
              <a:t>soziale </a:t>
            </a:r>
            <a:r>
              <a:rPr lang="de-DE" dirty="0"/>
              <a:t>Kriterien</a:t>
            </a:r>
          </a:p>
          <a:p>
            <a:r>
              <a:rPr lang="de-DE" dirty="0" smtClean="0"/>
              <a:t>ökologische </a:t>
            </a:r>
            <a:r>
              <a:rPr lang="de-DE" dirty="0"/>
              <a:t>Kriterien</a:t>
            </a:r>
          </a:p>
          <a:p>
            <a:r>
              <a:rPr lang="de-DE" dirty="0" smtClean="0"/>
              <a:t>ressourcenschonende </a:t>
            </a:r>
            <a:r>
              <a:rPr lang="de-DE" dirty="0"/>
              <a:t>Produktion</a:t>
            </a:r>
          </a:p>
          <a:p>
            <a:r>
              <a:rPr lang="de-DE" dirty="0" smtClean="0"/>
              <a:t>aber</a:t>
            </a:r>
            <a:r>
              <a:rPr lang="de-DE" dirty="0"/>
              <a:t>: Konsum kann Welt nicht verändern,</a:t>
            </a:r>
          </a:p>
          <a:p>
            <a:r>
              <a:rPr lang="de-DE" dirty="0"/>
              <a:t>auch nicht die Angebote fairer machen.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242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konzentrieren </a:t>
            </a:r>
            <a:r>
              <a:rPr lang="de-DE" dirty="0"/>
              <a:t>auf das Wesentliche</a:t>
            </a:r>
          </a:p>
          <a:p>
            <a:r>
              <a:rPr lang="de-DE" dirty="0" smtClean="0"/>
              <a:t>wir </a:t>
            </a:r>
            <a:r>
              <a:rPr lang="de-DE" dirty="0" smtClean="0"/>
              <a:t>beschäftigen </a:t>
            </a:r>
            <a:r>
              <a:rPr lang="de-DE" dirty="0"/>
              <a:t>uns in OÖ nicht mit </a:t>
            </a:r>
          </a:p>
          <a:p>
            <a:r>
              <a:rPr lang="de-DE" dirty="0"/>
              <a:t>Werbefahrten, </a:t>
            </a:r>
            <a:r>
              <a:rPr lang="de-DE" dirty="0" smtClean="0"/>
              <a:t>Tara-Taste</a:t>
            </a:r>
            <a:r>
              <a:rPr lang="de-DE" dirty="0"/>
              <a:t>, hohe Preise für Leitungswasser in der </a:t>
            </a:r>
            <a:r>
              <a:rPr lang="de-DE" dirty="0" smtClean="0"/>
              <a:t>Gastronomie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43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1991 war Konsumentenschutz Juristendomäne</a:t>
            </a:r>
          </a:p>
          <a:p>
            <a:r>
              <a:rPr lang="de-DE" dirty="0" smtClean="0"/>
              <a:t>jedem </a:t>
            </a:r>
            <a:r>
              <a:rPr lang="de-DE" dirty="0"/>
              <a:t>Problem das auftrat folgte die Forderung nach gesetzlichen Regelungen</a:t>
            </a:r>
          </a:p>
          <a:p>
            <a:r>
              <a:rPr lang="de-DE" dirty="0"/>
              <a:t>Wettbewerb spielte damals eine untergeordnete Rolle</a:t>
            </a:r>
          </a:p>
          <a:p>
            <a:r>
              <a:rPr lang="de-DE" dirty="0" smtClean="0"/>
              <a:t>Mit </a:t>
            </a:r>
            <a:r>
              <a:rPr lang="de-DE" dirty="0"/>
              <a:t>meiner Position, Konsumentenschutz durch Wettbewerbspolitik zu </a:t>
            </a:r>
            <a:r>
              <a:rPr lang="de-DE" dirty="0" smtClean="0"/>
              <a:t>machen, war </a:t>
            </a:r>
            <a:r>
              <a:rPr lang="de-DE" dirty="0"/>
              <a:t>ich ziemlich allein.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93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Erreichung bildungsferner Konsumenten</a:t>
            </a:r>
          </a:p>
          <a:p>
            <a:r>
              <a:rPr lang="de-DE" dirty="0" smtClean="0"/>
              <a:t>bei </a:t>
            </a:r>
            <a:r>
              <a:rPr lang="de-DE" dirty="0"/>
              <a:t>diesen funktioniert der Informationsansatz sicher nicht</a:t>
            </a:r>
          </a:p>
          <a:p>
            <a:r>
              <a:rPr lang="de-DE" dirty="0" smtClean="0"/>
              <a:t>und </a:t>
            </a:r>
            <a:r>
              <a:rPr lang="de-DE" dirty="0"/>
              <a:t>die erwischt es am Härtesten</a:t>
            </a:r>
          </a:p>
          <a:p>
            <a:r>
              <a:rPr lang="de-DE" dirty="0" smtClean="0"/>
              <a:t>besondere </a:t>
            </a:r>
            <a:r>
              <a:rPr lang="de-DE" dirty="0"/>
              <a:t>Informationskanäle notwendig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04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Rolle der Reparaturwerkstatt</a:t>
            </a:r>
          </a:p>
          <a:p>
            <a:r>
              <a:rPr lang="de-DE" dirty="0" smtClean="0"/>
              <a:t>präventiver </a:t>
            </a:r>
            <a:r>
              <a:rPr lang="de-DE" dirty="0"/>
              <a:t>Konsumentenschutz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3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wichtig </a:t>
            </a:r>
            <a:r>
              <a:rPr lang="de-DE" dirty="0"/>
              <a:t>ist eine solide öffentliche Finanzierung des Konsumentenschutzes</a:t>
            </a:r>
          </a:p>
          <a:p>
            <a:r>
              <a:rPr lang="de-DE" dirty="0"/>
              <a:t>Konsumentenschutz ist öffentliches Gut</a:t>
            </a:r>
          </a:p>
          <a:p>
            <a:r>
              <a:rPr lang="de-DE" dirty="0"/>
              <a:t>Problem „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rider</a:t>
            </a:r>
            <a:r>
              <a:rPr lang="de-DE" dirty="0"/>
              <a:t>“ bei individueller Verbandsorganisation</a:t>
            </a:r>
          </a:p>
          <a:p>
            <a:r>
              <a:rPr lang="de-DE" dirty="0" smtClean="0"/>
              <a:t>daher </a:t>
            </a:r>
            <a:r>
              <a:rPr lang="de-DE" dirty="0"/>
              <a:t>ist die solide Finanzbasis durch die Arbeiterkammern wichtig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168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4000" b="1" dirty="0" smtClean="0"/>
              <a:t>Danke </a:t>
            </a:r>
            <a:r>
              <a:rPr lang="de-DE" sz="4000" b="1" dirty="0"/>
              <a:t>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0208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Preisbildung erfolgte primär durch Regulierung, Marktpreisbildung </a:t>
            </a:r>
            <a:r>
              <a:rPr lang="de-DE" dirty="0" smtClean="0"/>
              <a:t>war </a:t>
            </a:r>
            <a:r>
              <a:rPr lang="de-DE" dirty="0"/>
              <a:t>Ausnahme</a:t>
            </a:r>
          </a:p>
          <a:p>
            <a:r>
              <a:rPr lang="de-DE" dirty="0"/>
              <a:t>Hauptausschuss des NR, </a:t>
            </a:r>
            <a:r>
              <a:rPr lang="de-DE" dirty="0" smtClean="0"/>
              <a:t>Paritätische Kommission </a:t>
            </a:r>
            <a:r>
              <a:rPr lang="de-DE" dirty="0"/>
              <a:t>und amtliche Preisregulierung</a:t>
            </a:r>
          </a:p>
          <a:p>
            <a:r>
              <a:rPr lang="de-DE" dirty="0"/>
              <a:t>Kartelle und Generalimporteure</a:t>
            </a:r>
          </a:p>
          <a:p>
            <a:r>
              <a:rPr lang="de-DE" dirty="0"/>
              <a:t>Österreich war Hochpreisland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32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Wettbewerbspolitik hat in Österreich nie große Rolle gespielt</a:t>
            </a:r>
          </a:p>
          <a:p>
            <a:r>
              <a:rPr lang="de-DE" dirty="0"/>
              <a:t>Sozialpartnerschaft – Regulierungspartnerschaft</a:t>
            </a:r>
          </a:p>
          <a:p>
            <a:r>
              <a:rPr lang="de-DE" dirty="0"/>
              <a:t>Produktionsorientiert – auf Kosten der Konsumenten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3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Liberalisierung  </a:t>
            </a:r>
            <a:r>
              <a:rPr lang="de-DE" dirty="0"/>
              <a:t>und Deregulierung</a:t>
            </a:r>
          </a:p>
          <a:p>
            <a:r>
              <a:rPr lang="de-DE" dirty="0"/>
              <a:t>Preisregulierung nur noch in Oasen</a:t>
            </a:r>
          </a:p>
          <a:p>
            <a:r>
              <a:rPr lang="de-DE" dirty="0" smtClean="0"/>
              <a:t>nicht </a:t>
            </a:r>
            <a:r>
              <a:rPr lang="de-DE" dirty="0"/>
              <a:t>überall hat sich aber  </a:t>
            </a:r>
            <a:r>
              <a:rPr lang="de-DE" dirty="0" smtClean="0"/>
              <a:t>funktionierender Wettbewerb </a:t>
            </a:r>
            <a:r>
              <a:rPr lang="de-DE" dirty="0"/>
              <a:t>durchgesetzt</a:t>
            </a:r>
          </a:p>
          <a:p>
            <a:r>
              <a:rPr lang="de-DE" dirty="0"/>
              <a:t>Erfahrung mit Kartellen und Absprachen aus der Nachkriegszeit prägend</a:t>
            </a:r>
          </a:p>
          <a:p>
            <a:r>
              <a:rPr lang="de-DE" dirty="0" smtClean="0"/>
              <a:t>auch</a:t>
            </a:r>
            <a:r>
              <a:rPr lang="de-DE" dirty="0"/>
              <a:t>: Konsumenten nutzen </a:t>
            </a:r>
            <a:r>
              <a:rPr lang="de-DE" dirty="0" smtClean="0"/>
              <a:t>Wahlfreiheit oft </a:t>
            </a:r>
            <a:r>
              <a:rPr lang="de-DE" dirty="0"/>
              <a:t>nicht</a:t>
            </a:r>
          </a:p>
          <a:p>
            <a:r>
              <a:rPr lang="de-DE" dirty="0"/>
              <a:t>Erfolg im Telekombereich</a:t>
            </a:r>
          </a:p>
          <a:p>
            <a:r>
              <a:rPr lang="de-DE" dirty="0" smtClean="0"/>
              <a:t>teilweise </a:t>
            </a:r>
            <a:r>
              <a:rPr lang="de-DE" dirty="0"/>
              <a:t>im </a:t>
            </a:r>
            <a:r>
              <a:rPr lang="de-DE" dirty="0" smtClean="0"/>
              <a:t>Versicherungs- </a:t>
            </a:r>
            <a:r>
              <a:rPr lang="de-DE" dirty="0"/>
              <a:t>und Bankenbereich</a:t>
            </a:r>
          </a:p>
          <a:p>
            <a:r>
              <a:rPr lang="de-DE" dirty="0" smtClean="0"/>
              <a:t>kaum </a:t>
            </a:r>
            <a:r>
              <a:rPr lang="de-DE" dirty="0"/>
              <a:t>im Energiebereich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EU-Beitritt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70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tabLst>
                <a:tab pos="1347788" algn="l"/>
                <a:tab pos="1878013" algn="l"/>
                <a:tab pos="2241550" algn="l"/>
              </a:tabLst>
            </a:pPr>
            <a:r>
              <a:rPr lang="de-DE" dirty="0" smtClean="0"/>
              <a:t>Strom:</a:t>
            </a:r>
            <a:br>
              <a:rPr lang="de-DE" dirty="0" smtClean="0"/>
            </a:br>
            <a:r>
              <a:rPr lang="de-DE" dirty="0" smtClean="0"/>
              <a:t>2014:	2,6	%	(VKI-Aktion)</a:t>
            </a:r>
            <a:br>
              <a:rPr lang="de-DE" dirty="0" smtClean="0"/>
            </a:br>
            <a:r>
              <a:rPr lang="de-DE" dirty="0" smtClean="0"/>
              <a:t>2013:	1,9	%</a:t>
            </a:r>
            <a:br>
              <a:rPr lang="de-DE" dirty="0" smtClean="0"/>
            </a:br>
            <a:endParaRPr lang="de-DE" dirty="0"/>
          </a:p>
          <a:p>
            <a:pPr>
              <a:tabLst>
                <a:tab pos="1347788" algn="l"/>
                <a:tab pos="1878013" algn="l"/>
                <a:tab pos="2241550" algn="l"/>
              </a:tabLst>
            </a:pPr>
            <a:r>
              <a:rPr lang="de-DE" dirty="0" smtClean="0"/>
              <a:t>Gas</a:t>
            </a:r>
            <a:br>
              <a:rPr lang="de-DE" dirty="0" smtClean="0"/>
            </a:br>
            <a:r>
              <a:rPr lang="de-DE" dirty="0" smtClean="0"/>
              <a:t>2014:	3,5	%	(VKI-Aktion)</a:t>
            </a:r>
            <a:br>
              <a:rPr lang="de-DE" dirty="0" smtClean="0"/>
            </a:br>
            <a:r>
              <a:rPr lang="de-DE" dirty="0" smtClean="0"/>
              <a:t>2013:	2,5	%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Wechselraten:</a:t>
            </a:r>
          </a:p>
        </p:txBody>
      </p:sp>
    </p:spTree>
    <p:extLst>
      <p:ext uri="{BB962C8B-B14F-4D97-AF65-F5344CB8AC3E}">
        <p14:creationId xmlns:p14="http://schemas.microsoft.com/office/powerpoint/2010/main" val="29573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Verschiebung der Gesetzgebungskompetenz nach Brüssel</a:t>
            </a:r>
          </a:p>
          <a:p>
            <a:r>
              <a:rPr lang="de-DE" dirty="0" smtClean="0"/>
              <a:t>auf </a:t>
            </a:r>
            <a:r>
              <a:rPr lang="de-DE" dirty="0"/>
              <a:t>Bundesebene immer mehr Anpassung an EU-Vorgaben</a:t>
            </a:r>
          </a:p>
          <a:p>
            <a:r>
              <a:rPr lang="de-DE" dirty="0" smtClean="0"/>
              <a:t>essentieller </a:t>
            </a:r>
            <a:r>
              <a:rPr lang="de-DE" dirty="0"/>
              <a:t>Fortschritt durch EU-Verordnungen </a:t>
            </a:r>
            <a:r>
              <a:rPr lang="de-DE" dirty="0" smtClean="0"/>
              <a:t>und </a:t>
            </a:r>
            <a:br>
              <a:rPr lang="de-DE" dirty="0" smtClean="0"/>
            </a:br>
            <a:r>
              <a:rPr lang="de-DE" dirty="0" smtClean="0"/>
              <a:t>EU-Richtlinien</a:t>
            </a:r>
            <a:endParaRPr lang="de-DE" dirty="0"/>
          </a:p>
          <a:p>
            <a:r>
              <a:rPr lang="de-DE" dirty="0"/>
              <a:t>Regelungen die in Österreich nicht </a:t>
            </a:r>
            <a:r>
              <a:rPr lang="de-DE" dirty="0" smtClean="0"/>
              <a:t>durchsetzbar </a:t>
            </a:r>
            <a:r>
              <a:rPr lang="de-DE" dirty="0"/>
              <a:t>waren </a:t>
            </a:r>
          </a:p>
          <a:p>
            <a:r>
              <a:rPr lang="de-DE" dirty="0"/>
              <a:t>EU hat besseren gesetzlichen Konsumentenschutz gebracht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98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9953F-3079-4C95-8375-DD59A49F1A2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Dann folgten europaweit 2 Entwicklungen, die den Konsumentenschutz schwächten</a:t>
            </a:r>
          </a:p>
          <a:p>
            <a:r>
              <a:rPr lang="de-DE" dirty="0" smtClean="0"/>
              <a:t>Leitbild </a:t>
            </a:r>
            <a:r>
              <a:rPr lang="de-DE" dirty="0"/>
              <a:t>des „mündigen“ Konsumenten trat in den Mittelpunkt der Politik europaweit</a:t>
            </a:r>
          </a:p>
          <a:p>
            <a:r>
              <a:rPr lang="de-DE" dirty="0" smtClean="0"/>
              <a:t>Verlagerung </a:t>
            </a:r>
            <a:r>
              <a:rPr lang="de-DE" dirty="0"/>
              <a:t>der Regelungsverantwortung auf die Judikative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98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KOÖ-Farben">
      <a:dk1>
        <a:srgbClr val="000000"/>
      </a:dk1>
      <a:lt1>
        <a:srgbClr val="FFFFFF"/>
      </a:lt1>
      <a:dk2>
        <a:srgbClr val="DF1C1D"/>
      </a:dk2>
      <a:lt2>
        <a:srgbClr val="9AB1BF"/>
      </a:lt2>
      <a:accent1>
        <a:srgbClr val="DF1C1D"/>
      </a:accent1>
      <a:accent2>
        <a:srgbClr val="D67C31"/>
      </a:accent2>
      <a:accent3>
        <a:srgbClr val="EBBA35"/>
      </a:accent3>
      <a:accent4>
        <a:srgbClr val="8CA168"/>
      </a:accent4>
      <a:accent5>
        <a:srgbClr val="C9C560"/>
      </a:accent5>
      <a:accent6>
        <a:srgbClr val="E6ECF0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>
          <a:solidFill>
            <a:srgbClr val="000000"/>
          </a:solidFill>
        </a:ln>
        <a:effectLst/>
      </a:spPr>
      <a:bodyPr rtlCol="0" anchor="ctr"/>
      <a:lstStyle>
        <a:defPPr algn="ctr">
          <a:defRPr sz="2000" dirty="0" err="1" smtClean="0">
            <a:solidFill>
              <a:schemeClr val="bg1"/>
            </a:solidFill>
            <a:latin typeface="Sabon Next Com Regular"/>
            <a:ea typeface="Verdana" pitchFamily="34" charset="0"/>
            <a:cs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noAutofit/>
      </a:bodyPr>
      <a:lstStyle>
        <a:defPPr>
          <a:defRPr dirty="0" err="1" smtClean="0">
            <a:latin typeface="Sabon Next Com Regular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>PräsentationsVorlage</Presentation>
    <Slide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lie" ma:contentTypeID="0x010100A22E315B1F3C42B49A0E90D2F9AB5AB100F9763816851955498977981158717D0D" ma:contentTypeVersion="1" ma:contentTypeDescription="Microsoft PowerPoint-Folie" ma:contentTypeScope="" ma:versionID="dfba128ee9b422db002ea66d1679ed4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1cda221e024a501b787038b66e7c9f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äsentation" ma:internalName="Presentation">
      <xsd:simpleType>
        <xsd:restriction base="dms:Text"/>
      </xsd:simpleType>
    </xsd:element>
    <xsd:element name="SlideDescription" ma:index="2" nillable="true" ma:displayName="Beschreibung" ma:internalName="SlideDescrip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8B8BEE-629F-4A4B-99B7-51CF4009EE18}">
  <ds:schemaRefs>
    <ds:schemaRef ds:uri="http://purl.org/dc/dcmitype/"/>
    <ds:schemaRef ds:uri="http://purl.org/dc/terms/"/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BC898FF-9AED-45D2-B488-63A0FB8C2D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924</Words>
  <Application>Microsoft Office PowerPoint</Application>
  <PresentationFormat>Bildschirmpräsentation (4:3)</PresentationFormat>
  <Paragraphs>178</Paragraphs>
  <Slides>33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blank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EU-Beitritt</vt:lpstr>
      <vt:lpstr>Wechselraten: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Arbeiterkammer Oberösterreich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</dc:title>
  <dc:creator>Hois Christian</dc:creator>
  <cp:lastModifiedBy>Pfabl Karin</cp:lastModifiedBy>
  <cp:revision>9</cp:revision>
  <cp:lastPrinted>2013-08-22T05:47:56Z</cp:lastPrinted>
  <dcterms:created xsi:type="dcterms:W3CDTF">2014-06-25T06:29:57Z</dcterms:created>
  <dcterms:modified xsi:type="dcterms:W3CDTF">2015-08-24T08:00:54Z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0x010100A22E315B1F3C42B49A0E90D2F9AB5AB100F9763816851955498977981158717D0D</vt:lpwstr>
  </property>
  <property fmtid="{D5CDD505-2E9C-101B-9397-08002B2CF9AE}" pid="3" name="ContentType">
    <vt:lpwstr>Folie</vt:lpwstr>
  </property>
  <property fmtid="{D5CDD505-2E9C-101B-9397-08002B2CF9AE}" pid="4" name="Presentation">
    <vt:lpwstr>PräsentationsVorlage</vt:lpwstr>
  </property>
  <property fmtid="{D5CDD505-2E9C-101B-9397-08002B2CF9AE}" pid="5" name="SlideDescription">
    <vt:lpwstr/>
  </property>
</Properties>
</file>