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396" r:id="rId2"/>
    <p:sldId id="331" r:id="rId3"/>
    <p:sldId id="383" r:id="rId4"/>
    <p:sldId id="384" r:id="rId5"/>
    <p:sldId id="387" r:id="rId6"/>
    <p:sldId id="390" r:id="rId7"/>
    <p:sldId id="391" r:id="rId8"/>
    <p:sldId id="392" r:id="rId9"/>
    <p:sldId id="393" r:id="rId10"/>
    <p:sldId id="388" r:id="rId11"/>
    <p:sldId id="394" r:id="rId1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825"/>
    <a:srgbClr val="B10015"/>
    <a:srgbClr val="FFF171"/>
    <a:srgbClr val="D2BE00"/>
    <a:srgbClr val="E9D500"/>
    <a:srgbClr val="CDE27E"/>
    <a:srgbClr val="B9D749"/>
    <a:srgbClr val="CD3333"/>
    <a:srgbClr val="DB6B6B"/>
    <a:srgbClr val="D88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7" autoAdjust="0"/>
    <p:restoredTop sz="94588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17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gmdc\daten\2_OGM\Projekte-IST\2015\AK98_WKO%20Versicherungsmakler%20Mystery%20Shopping\Feldarbeit\Kontaktliste%20Makl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gmdc\daten\2_OGM\Projekte-IST\2015\AK98_WKO%20Versicherungsmakler%20Mystery%20Shopping\Feldarbeit\Kontaktliste%20Makl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Tabelle2!$G$1</c:f>
              <c:strCache>
                <c:ptCount val="1"/>
                <c:pt idx="0">
                  <c:v>Agenten</c:v>
                </c:pt>
              </c:strCache>
            </c:strRef>
          </c:tx>
          <c:spPr>
            <a:solidFill>
              <a:srgbClr val="B10015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Tabelle2!$F$2:$F$6</c:f>
              <c:strCache>
                <c:ptCount val="5"/>
                <c:pt idx="0">
                  <c:v>30 Mio</c:v>
                </c:pt>
                <c:pt idx="1">
                  <c:v>25 Mio</c:v>
                </c:pt>
                <c:pt idx="2">
                  <c:v>20 Mio</c:v>
                </c:pt>
                <c:pt idx="3">
                  <c:v>15 Mio</c:v>
                </c:pt>
                <c:pt idx="4">
                  <c:v>10 Mio</c:v>
                </c:pt>
              </c:strCache>
            </c:strRef>
          </c:cat>
          <c:val>
            <c:numRef>
              <c:f>Tabelle2!$G$2:$G$6</c:f>
              <c:numCache>
                <c:formatCode>General</c:formatCode>
                <c:ptCount val="5"/>
                <c:pt idx="1">
                  <c:v>10</c:v>
                </c:pt>
                <c:pt idx="2">
                  <c:v>40</c:v>
                </c:pt>
                <c:pt idx="3">
                  <c:v>24</c:v>
                </c:pt>
                <c:pt idx="4">
                  <c:v>26</c:v>
                </c:pt>
              </c:numCache>
            </c:numRef>
          </c:val>
        </c:ser>
        <c:ser>
          <c:idx val="1"/>
          <c:order val="1"/>
          <c:tx>
            <c:strRef>
              <c:f>Tabelle2!$H$1</c:f>
              <c:strCache>
                <c:ptCount val="1"/>
                <c:pt idx="0">
                  <c:v>Makler</c:v>
                </c:pt>
              </c:strCache>
            </c:strRef>
          </c:tx>
          <c:spPr>
            <a:solidFill>
              <a:srgbClr val="8DA825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Tabelle2!$F$2:$F$6</c:f>
              <c:strCache>
                <c:ptCount val="5"/>
                <c:pt idx="0">
                  <c:v>30 Mio</c:v>
                </c:pt>
                <c:pt idx="1">
                  <c:v>25 Mio</c:v>
                </c:pt>
                <c:pt idx="2">
                  <c:v>20 Mio</c:v>
                </c:pt>
                <c:pt idx="3">
                  <c:v>15 Mio</c:v>
                </c:pt>
                <c:pt idx="4">
                  <c:v>10 Mio</c:v>
                </c:pt>
              </c:strCache>
            </c:strRef>
          </c:cat>
          <c:val>
            <c:numRef>
              <c:f>Tabelle2!$H$2:$H$6</c:f>
              <c:numCache>
                <c:formatCode>General</c:formatCode>
                <c:ptCount val="5"/>
                <c:pt idx="0">
                  <c:v>2</c:v>
                </c:pt>
                <c:pt idx="2">
                  <c:v>62</c:v>
                </c:pt>
                <c:pt idx="3">
                  <c:v>30</c:v>
                </c:pt>
                <c:pt idx="4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541248"/>
        <c:axId val="89608576"/>
      </c:barChart>
      <c:catAx>
        <c:axId val="895412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de-DE"/>
          </a:p>
        </c:txPr>
        <c:crossAx val="89608576"/>
        <c:crosses val="autoZero"/>
        <c:auto val="1"/>
        <c:lblAlgn val="ctr"/>
        <c:lblOffset val="100"/>
        <c:noMultiLvlLbl val="0"/>
      </c:catAx>
      <c:valAx>
        <c:axId val="89608576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89541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22429583295761"/>
          <c:y val="0.78005713453618919"/>
          <c:w val="8.5330665565461275E-2"/>
          <c:h val="9.937982003681311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'Tabelle2 (2)'!$G$1</c:f>
              <c:strCache>
                <c:ptCount val="1"/>
                <c:pt idx="0">
                  <c:v>Agenten</c:v>
                </c:pt>
              </c:strCache>
            </c:strRef>
          </c:tx>
          <c:spPr>
            <a:solidFill>
              <a:srgbClr val="B10015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'Tabelle2 (2)'!$F$2:$F$4</c:f>
              <c:strCache>
                <c:ptCount val="3"/>
                <c:pt idx="0">
                  <c:v>€ 350+</c:v>
                </c:pt>
                <c:pt idx="1">
                  <c:v>bis € 350</c:v>
                </c:pt>
                <c:pt idx="2">
                  <c:v>bis  € 300</c:v>
                </c:pt>
              </c:strCache>
            </c:strRef>
          </c:cat>
          <c:val>
            <c:numRef>
              <c:f>'Tabelle2 (2)'!$G$2:$G$4</c:f>
              <c:numCache>
                <c:formatCode>General</c:formatCode>
                <c:ptCount val="3"/>
                <c:pt idx="0">
                  <c:v>24</c:v>
                </c:pt>
                <c:pt idx="1">
                  <c:v>16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'Tabelle2 (2)'!$H$1</c:f>
              <c:strCache>
                <c:ptCount val="1"/>
                <c:pt idx="0">
                  <c:v>Makler</c:v>
                </c:pt>
              </c:strCache>
            </c:strRef>
          </c:tx>
          <c:spPr>
            <a:solidFill>
              <a:srgbClr val="8DA825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'Tabelle2 (2)'!$F$2:$F$4</c:f>
              <c:strCache>
                <c:ptCount val="3"/>
                <c:pt idx="0">
                  <c:v>€ 350+</c:v>
                </c:pt>
                <c:pt idx="1">
                  <c:v>bis € 350</c:v>
                </c:pt>
                <c:pt idx="2">
                  <c:v>bis  € 300</c:v>
                </c:pt>
              </c:strCache>
            </c:strRef>
          </c:cat>
          <c:val>
            <c:numRef>
              <c:f>'Tabelle2 (2)'!$H$2:$H$4</c:f>
              <c:numCache>
                <c:formatCode>General</c:formatCode>
                <c:ptCount val="3"/>
                <c:pt idx="0">
                  <c:v>2</c:v>
                </c:pt>
                <c:pt idx="1">
                  <c:v>56</c:v>
                </c:pt>
                <c:pt idx="2">
                  <c:v>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623936"/>
        <c:axId val="89654400"/>
      </c:barChart>
      <c:catAx>
        <c:axId val="896239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de-DE"/>
          </a:p>
        </c:txPr>
        <c:crossAx val="89654400"/>
        <c:crosses val="autoZero"/>
        <c:auto val="1"/>
        <c:lblAlgn val="ctr"/>
        <c:lblOffset val="100"/>
        <c:noMultiLvlLbl val="0"/>
      </c:catAx>
      <c:valAx>
        <c:axId val="8965440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89623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25023699339747"/>
          <c:y val="0.80011892027485099"/>
          <c:w val="8.4533182709709304E-2"/>
          <c:h val="9.698294701839928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60298-32D6-455E-83CA-159695A6188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9A33084-2A69-4606-A355-2D0FD0F663C9}">
      <dgm:prSet phldrT="[Text]" custT="1"/>
      <dgm:spPr/>
      <dgm:t>
        <a:bodyPr/>
        <a:lstStyle/>
        <a:p>
          <a:r>
            <a:rPr lang="de-AT" sz="3600" b="1" dirty="0" smtClean="0"/>
            <a:t>100 </a:t>
          </a:r>
          <a:r>
            <a:rPr lang="de-AT" sz="1800" dirty="0" smtClean="0"/>
            <a:t>Versicherungsmakler angeschrieben</a:t>
          </a:r>
          <a:endParaRPr lang="de-AT" sz="1800" dirty="0"/>
        </a:p>
      </dgm:t>
    </dgm:pt>
    <dgm:pt modelId="{DCF872D4-42CA-4907-8579-72ADCE125F89}" type="parTrans" cxnId="{6083E6B7-4194-4F6B-9890-3A84CE32365C}">
      <dgm:prSet/>
      <dgm:spPr/>
      <dgm:t>
        <a:bodyPr/>
        <a:lstStyle/>
        <a:p>
          <a:endParaRPr lang="de-AT"/>
        </a:p>
      </dgm:t>
    </dgm:pt>
    <dgm:pt modelId="{39E9C362-4E2E-4B64-A23D-E82E0092F62E}" type="sibTrans" cxnId="{6083E6B7-4194-4F6B-9890-3A84CE32365C}">
      <dgm:prSet/>
      <dgm:spPr/>
      <dgm:t>
        <a:bodyPr/>
        <a:lstStyle/>
        <a:p>
          <a:endParaRPr lang="de-AT"/>
        </a:p>
      </dgm:t>
    </dgm:pt>
    <dgm:pt modelId="{87F22B25-5CC9-45B5-B071-62A96EB3F5BC}">
      <dgm:prSet phldrT="[Text]" custT="1"/>
      <dgm:spPr>
        <a:solidFill>
          <a:srgbClr val="B10015"/>
        </a:solidFill>
      </dgm:spPr>
      <dgm:t>
        <a:bodyPr/>
        <a:lstStyle/>
        <a:p>
          <a:r>
            <a:rPr lang="de-AT" sz="3300" b="1" dirty="0" smtClean="0"/>
            <a:t>23           </a:t>
          </a:r>
          <a:r>
            <a:rPr lang="de-AT" sz="3300" dirty="0" smtClean="0"/>
            <a:t> </a:t>
          </a:r>
          <a:r>
            <a:rPr lang="de-AT" sz="1800" dirty="0" smtClean="0"/>
            <a:t>keine Reaktion</a:t>
          </a:r>
          <a:endParaRPr lang="de-AT" sz="1800" dirty="0"/>
        </a:p>
      </dgm:t>
    </dgm:pt>
    <dgm:pt modelId="{87214B51-2A2B-45D3-89C5-CDDABD8291CA}" type="parTrans" cxnId="{619E3CA9-A208-4D64-A694-F335E94088DE}">
      <dgm:prSet/>
      <dgm:spPr/>
      <dgm:t>
        <a:bodyPr/>
        <a:lstStyle/>
        <a:p>
          <a:endParaRPr lang="de-AT"/>
        </a:p>
      </dgm:t>
    </dgm:pt>
    <dgm:pt modelId="{F7434044-958F-4A52-830B-D83E66D6FC7A}" type="sibTrans" cxnId="{619E3CA9-A208-4D64-A694-F335E94088DE}">
      <dgm:prSet/>
      <dgm:spPr/>
      <dgm:t>
        <a:bodyPr/>
        <a:lstStyle/>
        <a:p>
          <a:endParaRPr lang="de-AT"/>
        </a:p>
      </dgm:t>
    </dgm:pt>
    <dgm:pt modelId="{1FDE7F18-98AA-4E5F-91C6-419A0304CC98}">
      <dgm:prSet phldrT="[Text]" custT="1"/>
      <dgm:spPr>
        <a:solidFill>
          <a:srgbClr val="D2BE00"/>
        </a:solidFill>
      </dgm:spPr>
      <dgm:t>
        <a:bodyPr/>
        <a:lstStyle/>
        <a:p>
          <a:r>
            <a:rPr lang="de-AT" sz="3600" b="1" dirty="0" smtClean="0"/>
            <a:t>27    </a:t>
          </a:r>
          <a:r>
            <a:rPr lang="de-AT" sz="1800" dirty="0" smtClean="0"/>
            <a:t>Rückmeldungen ohne Angebot</a:t>
          </a:r>
          <a:endParaRPr lang="de-AT" sz="1800" dirty="0"/>
        </a:p>
      </dgm:t>
    </dgm:pt>
    <dgm:pt modelId="{40C3C4EF-E135-4B9B-B223-6AE4EFC2ACBB}" type="parTrans" cxnId="{BE82D9B5-FD20-4B45-B8AD-8E7A94E530E6}">
      <dgm:prSet/>
      <dgm:spPr/>
      <dgm:t>
        <a:bodyPr/>
        <a:lstStyle/>
        <a:p>
          <a:endParaRPr lang="de-AT"/>
        </a:p>
      </dgm:t>
    </dgm:pt>
    <dgm:pt modelId="{C601D695-15CA-401D-9EE0-47FD55938D7B}" type="sibTrans" cxnId="{BE82D9B5-FD20-4B45-B8AD-8E7A94E530E6}">
      <dgm:prSet/>
      <dgm:spPr/>
      <dgm:t>
        <a:bodyPr/>
        <a:lstStyle/>
        <a:p>
          <a:endParaRPr lang="de-AT"/>
        </a:p>
      </dgm:t>
    </dgm:pt>
    <dgm:pt modelId="{8B7E1A54-25B6-41F0-AD69-97E5806AB892}">
      <dgm:prSet phldrT="[Text]" custT="1"/>
      <dgm:spPr>
        <a:solidFill>
          <a:srgbClr val="8DA825"/>
        </a:solidFill>
      </dgm:spPr>
      <dgm:t>
        <a:bodyPr/>
        <a:lstStyle/>
        <a:p>
          <a:r>
            <a:rPr lang="de-AT" sz="3600" b="1" dirty="0" smtClean="0"/>
            <a:t>50</a:t>
          </a:r>
          <a:r>
            <a:rPr lang="de-AT" sz="2200" dirty="0" smtClean="0"/>
            <a:t>          </a:t>
          </a:r>
          <a:r>
            <a:rPr lang="de-AT" sz="1800" dirty="0" smtClean="0"/>
            <a:t>Angebote erhalten</a:t>
          </a:r>
          <a:endParaRPr lang="de-AT" sz="1800" dirty="0"/>
        </a:p>
      </dgm:t>
    </dgm:pt>
    <dgm:pt modelId="{45D5A822-CA5E-41F0-AC89-8BE5B10704B2}" type="parTrans" cxnId="{7D3C53C4-3DEA-4452-9922-90F21B335306}">
      <dgm:prSet/>
      <dgm:spPr/>
      <dgm:t>
        <a:bodyPr/>
        <a:lstStyle/>
        <a:p>
          <a:endParaRPr lang="de-AT"/>
        </a:p>
      </dgm:t>
    </dgm:pt>
    <dgm:pt modelId="{35E38B48-7546-401C-8CD0-8A0EDB4AC3F5}" type="sibTrans" cxnId="{7D3C53C4-3DEA-4452-9922-90F21B335306}">
      <dgm:prSet/>
      <dgm:spPr/>
      <dgm:t>
        <a:bodyPr/>
        <a:lstStyle/>
        <a:p>
          <a:endParaRPr lang="de-AT"/>
        </a:p>
      </dgm:t>
    </dgm:pt>
    <dgm:pt modelId="{3364E4FB-B696-43B6-B461-6F573F0BF44F}" type="pres">
      <dgm:prSet presAssocID="{A3560298-32D6-455E-83CA-159695A618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B2050994-8BFA-4FF2-8B09-FF235F60C9E3}" type="pres">
      <dgm:prSet presAssocID="{09A33084-2A69-4606-A355-2D0FD0F663C9}" presName="hierRoot1" presStyleCnt="0">
        <dgm:presLayoutVars>
          <dgm:hierBranch val="init"/>
        </dgm:presLayoutVars>
      </dgm:prSet>
      <dgm:spPr/>
    </dgm:pt>
    <dgm:pt modelId="{2B794D78-B947-46D9-8869-F7D49CFADFBA}" type="pres">
      <dgm:prSet presAssocID="{09A33084-2A69-4606-A355-2D0FD0F663C9}" presName="rootComposite1" presStyleCnt="0"/>
      <dgm:spPr/>
    </dgm:pt>
    <dgm:pt modelId="{50F4A977-BAC6-442B-AB28-6E94C7FF9303}" type="pres">
      <dgm:prSet presAssocID="{09A33084-2A69-4606-A355-2D0FD0F663C9}" presName="rootText1" presStyleLbl="node0" presStyleIdx="0" presStyleCnt="1" custScaleX="119856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0E603E03-15AD-4ADE-B3F3-133B13564C24}" type="pres">
      <dgm:prSet presAssocID="{09A33084-2A69-4606-A355-2D0FD0F663C9}" presName="rootConnector1" presStyleLbl="node1" presStyleIdx="0" presStyleCnt="0"/>
      <dgm:spPr/>
      <dgm:t>
        <a:bodyPr/>
        <a:lstStyle/>
        <a:p>
          <a:endParaRPr lang="de-DE"/>
        </a:p>
      </dgm:t>
    </dgm:pt>
    <dgm:pt modelId="{FB943FDA-E2F4-4D38-84C6-05FBD5ABF413}" type="pres">
      <dgm:prSet presAssocID="{09A33084-2A69-4606-A355-2D0FD0F663C9}" presName="hierChild2" presStyleCnt="0"/>
      <dgm:spPr/>
    </dgm:pt>
    <dgm:pt modelId="{CCEE0EFC-2819-4501-9001-0FA4A76EE1A9}" type="pres">
      <dgm:prSet presAssocID="{87214B51-2A2B-45D3-89C5-CDDABD8291CA}" presName="Name37" presStyleLbl="parChTrans1D2" presStyleIdx="0" presStyleCnt="3"/>
      <dgm:spPr/>
      <dgm:t>
        <a:bodyPr/>
        <a:lstStyle/>
        <a:p>
          <a:endParaRPr lang="de-DE"/>
        </a:p>
      </dgm:t>
    </dgm:pt>
    <dgm:pt modelId="{24999AFE-71D6-4ED1-85DD-E4F8FB699DA5}" type="pres">
      <dgm:prSet presAssocID="{87F22B25-5CC9-45B5-B071-62A96EB3F5BC}" presName="hierRoot2" presStyleCnt="0">
        <dgm:presLayoutVars>
          <dgm:hierBranch val="init"/>
        </dgm:presLayoutVars>
      </dgm:prSet>
      <dgm:spPr/>
    </dgm:pt>
    <dgm:pt modelId="{8D492FF8-6C63-40B3-8678-B8DCD37FED6E}" type="pres">
      <dgm:prSet presAssocID="{87F22B25-5CC9-45B5-B071-62A96EB3F5BC}" presName="rootComposite" presStyleCnt="0"/>
      <dgm:spPr/>
    </dgm:pt>
    <dgm:pt modelId="{5E53E61D-BB5E-4B38-91B3-A670016C7180}" type="pres">
      <dgm:prSet presAssocID="{87F22B25-5CC9-45B5-B071-62A96EB3F5B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21A26614-E245-4826-B330-F489EA61F0C9}" type="pres">
      <dgm:prSet presAssocID="{87F22B25-5CC9-45B5-B071-62A96EB3F5BC}" presName="rootConnector" presStyleLbl="node2" presStyleIdx="0" presStyleCnt="3"/>
      <dgm:spPr/>
      <dgm:t>
        <a:bodyPr/>
        <a:lstStyle/>
        <a:p>
          <a:endParaRPr lang="de-DE"/>
        </a:p>
      </dgm:t>
    </dgm:pt>
    <dgm:pt modelId="{6ACD6742-F494-4D54-A3D0-400FBFA4CA69}" type="pres">
      <dgm:prSet presAssocID="{87F22B25-5CC9-45B5-B071-62A96EB3F5BC}" presName="hierChild4" presStyleCnt="0"/>
      <dgm:spPr/>
    </dgm:pt>
    <dgm:pt modelId="{05BFE421-6D77-4CE8-A76C-6A4120CBDFF8}" type="pres">
      <dgm:prSet presAssocID="{87F22B25-5CC9-45B5-B071-62A96EB3F5BC}" presName="hierChild5" presStyleCnt="0"/>
      <dgm:spPr/>
    </dgm:pt>
    <dgm:pt modelId="{B28AF35E-717D-4ADB-B053-863D88B4C6A3}" type="pres">
      <dgm:prSet presAssocID="{40C3C4EF-E135-4B9B-B223-6AE4EFC2ACBB}" presName="Name37" presStyleLbl="parChTrans1D2" presStyleIdx="1" presStyleCnt="3"/>
      <dgm:spPr/>
      <dgm:t>
        <a:bodyPr/>
        <a:lstStyle/>
        <a:p>
          <a:endParaRPr lang="de-DE"/>
        </a:p>
      </dgm:t>
    </dgm:pt>
    <dgm:pt modelId="{A524AA85-7CA3-4580-9088-775DA3D85B3F}" type="pres">
      <dgm:prSet presAssocID="{1FDE7F18-98AA-4E5F-91C6-419A0304CC98}" presName="hierRoot2" presStyleCnt="0">
        <dgm:presLayoutVars>
          <dgm:hierBranch val="init"/>
        </dgm:presLayoutVars>
      </dgm:prSet>
      <dgm:spPr/>
    </dgm:pt>
    <dgm:pt modelId="{2707639B-F89D-4148-BB59-093573988448}" type="pres">
      <dgm:prSet presAssocID="{1FDE7F18-98AA-4E5F-91C6-419A0304CC98}" presName="rootComposite" presStyleCnt="0"/>
      <dgm:spPr/>
    </dgm:pt>
    <dgm:pt modelId="{B14D4AAA-3A4A-445A-978A-F9BAFE017088}" type="pres">
      <dgm:prSet presAssocID="{1FDE7F18-98AA-4E5F-91C6-419A0304CC9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C8489466-FB0F-4D8C-9F5B-39EBA5C0D4E8}" type="pres">
      <dgm:prSet presAssocID="{1FDE7F18-98AA-4E5F-91C6-419A0304CC98}" presName="rootConnector" presStyleLbl="node2" presStyleIdx="1" presStyleCnt="3"/>
      <dgm:spPr/>
      <dgm:t>
        <a:bodyPr/>
        <a:lstStyle/>
        <a:p>
          <a:endParaRPr lang="de-DE"/>
        </a:p>
      </dgm:t>
    </dgm:pt>
    <dgm:pt modelId="{EB81F8C8-96F9-4F5A-913A-457EE22C29EC}" type="pres">
      <dgm:prSet presAssocID="{1FDE7F18-98AA-4E5F-91C6-419A0304CC98}" presName="hierChild4" presStyleCnt="0"/>
      <dgm:spPr/>
    </dgm:pt>
    <dgm:pt modelId="{B130F3B0-9DCA-4669-8E8A-38885220024F}" type="pres">
      <dgm:prSet presAssocID="{1FDE7F18-98AA-4E5F-91C6-419A0304CC98}" presName="hierChild5" presStyleCnt="0"/>
      <dgm:spPr/>
    </dgm:pt>
    <dgm:pt modelId="{B0D0F1D3-7CE7-4BD4-9E97-6C78FC0E58FD}" type="pres">
      <dgm:prSet presAssocID="{45D5A822-CA5E-41F0-AC89-8BE5B10704B2}" presName="Name37" presStyleLbl="parChTrans1D2" presStyleIdx="2" presStyleCnt="3"/>
      <dgm:spPr/>
      <dgm:t>
        <a:bodyPr/>
        <a:lstStyle/>
        <a:p>
          <a:endParaRPr lang="de-DE"/>
        </a:p>
      </dgm:t>
    </dgm:pt>
    <dgm:pt modelId="{E89A5BC9-CBEF-4ACD-9EC5-67D4363E1092}" type="pres">
      <dgm:prSet presAssocID="{8B7E1A54-25B6-41F0-AD69-97E5806AB892}" presName="hierRoot2" presStyleCnt="0">
        <dgm:presLayoutVars>
          <dgm:hierBranch val="init"/>
        </dgm:presLayoutVars>
      </dgm:prSet>
      <dgm:spPr/>
    </dgm:pt>
    <dgm:pt modelId="{255B56E3-26FD-4109-8AC2-851BBBDB3BC8}" type="pres">
      <dgm:prSet presAssocID="{8B7E1A54-25B6-41F0-AD69-97E5806AB892}" presName="rootComposite" presStyleCnt="0"/>
      <dgm:spPr/>
    </dgm:pt>
    <dgm:pt modelId="{5DDFC916-47E5-4FD2-A885-26AC3CAB6A77}" type="pres">
      <dgm:prSet presAssocID="{8B7E1A54-25B6-41F0-AD69-97E5806AB89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CD12686A-35CF-45E4-803F-DA409AC7B529}" type="pres">
      <dgm:prSet presAssocID="{8B7E1A54-25B6-41F0-AD69-97E5806AB892}" presName="rootConnector" presStyleLbl="node2" presStyleIdx="2" presStyleCnt="3"/>
      <dgm:spPr/>
      <dgm:t>
        <a:bodyPr/>
        <a:lstStyle/>
        <a:p>
          <a:endParaRPr lang="de-DE"/>
        </a:p>
      </dgm:t>
    </dgm:pt>
    <dgm:pt modelId="{9FA03B59-06A3-43FA-A1B7-ABE45459DFA1}" type="pres">
      <dgm:prSet presAssocID="{8B7E1A54-25B6-41F0-AD69-97E5806AB892}" presName="hierChild4" presStyleCnt="0"/>
      <dgm:spPr/>
    </dgm:pt>
    <dgm:pt modelId="{C5CBCBA0-5077-4D3E-8521-04DCF149A4FC}" type="pres">
      <dgm:prSet presAssocID="{8B7E1A54-25B6-41F0-AD69-97E5806AB892}" presName="hierChild5" presStyleCnt="0"/>
      <dgm:spPr/>
    </dgm:pt>
    <dgm:pt modelId="{1C0DA437-9E57-4DB3-BD9A-9E510A19A241}" type="pres">
      <dgm:prSet presAssocID="{09A33084-2A69-4606-A355-2D0FD0F663C9}" presName="hierChild3" presStyleCnt="0"/>
      <dgm:spPr/>
    </dgm:pt>
  </dgm:ptLst>
  <dgm:cxnLst>
    <dgm:cxn modelId="{471757AA-5BE4-425A-8DEB-F266BAC2E40D}" type="presOf" srcId="{40C3C4EF-E135-4B9B-B223-6AE4EFC2ACBB}" destId="{B28AF35E-717D-4ADB-B053-863D88B4C6A3}" srcOrd="0" destOrd="0" presId="urn:microsoft.com/office/officeart/2005/8/layout/orgChart1"/>
    <dgm:cxn modelId="{07E5139B-4542-4C66-AF9E-CB3E447FD2C7}" type="presOf" srcId="{87214B51-2A2B-45D3-89C5-CDDABD8291CA}" destId="{CCEE0EFC-2819-4501-9001-0FA4A76EE1A9}" srcOrd="0" destOrd="0" presId="urn:microsoft.com/office/officeart/2005/8/layout/orgChart1"/>
    <dgm:cxn modelId="{4A383B27-480A-4735-984E-CC84CC6F1951}" type="presOf" srcId="{8B7E1A54-25B6-41F0-AD69-97E5806AB892}" destId="{5DDFC916-47E5-4FD2-A885-26AC3CAB6A77}" srcOrd="0" destOrd="0" presId="urn:microsoft.com/office/officeart/2005/8/layout/orgChart1"/>
    <dgm:cxn modelId="{DBE47E60-7B82-4E55-B730-3C0305A40BE8}" type="presOf" srcId="{09A33084-2A69-4606-A355-2D0FD0F663C9}" destId="{50F4A977-BAC6-442B-AB28-6E94C7FF9303}" srcOrd="0" destOrd="0" presId="urn:microsoft.com/office/officeart/2005/8/layout/orgChart1"/>
    <dgm:cxn modelId="{54AC3326-8550-43FD-A139-FE677CBB0A89}" type="presOf" srcId="{8B7E1A54-25B6-41F0-AD69-97E5806AB892}" destId="{CD12686A-35CF-45E4-803F-DA409AC7B529}" srcOrd="1" destOrd="0" presId="urn:microsoft.com/office/officeart/2005/8/layout/orgChart1"/>
    <dgm:cxn modelId="{F0BB1E55-67F2-4995-A247-A9E6A39C7A5D}" type="presOf" srcId="{45D5A822-CA5E-41F0-AC89-8BE5B10704B2}" destId="{B0D0F1D3-7CE7-4BD4-9E97-6C78FC0E58FD}" srcOrd="0" destOrd="0" presId="urn:microsoft.com/office/officeart/2005/8/layout/orgChart1"/>
    <dgm:cxn modelId="{6AA3630B-5528-43F6-AEA3-189D819E6100}" type="presOf" srcId="{1FDE7F18-98AA-4E5F-91C6-419A0304CC98}" destId="{C8489466-FB0F-4D8C-9F5B-39EBA5C0D4E8}" srcOrd="1" destOrd="0" presId="urn:microsoft.com/office/officeart/2005/8/layout/orgChart1"/>
    <dgm:cxn modelId="{A8F5E8FB-514D-4168-84DF-F8CE0DA820C6}" type="presOf" srcId="{87F22B25-5CC9-45B5-B071-62A96EB3F5BC}" destId="{5E53E61D-BB5E-4B38-91B3-A670016C7180}" srcOrd="0" destOrd="0" presId="urn:microsoft.com/office/officeart/2005/8/layout/orgChart1"/>
    <dgm:cxn modelId="{619E3CA9-A208-4D64-A694-F335E94088DE}" srcId="{09A33084-2A69-4606-A355-2D0FD0F663C9}" destId="{87F22B25-5CC9-45B5-B071-62A96EB3F5BC}" srcOrd="0" destOrd="0" parTransId="{87214B51-2A2B-45D3-89C5-CDDABD8291CA}" sibTransId="{F7434044-958F-4A52-830B-D83E66D6FC7A}"/>
    <dgm:cxn modelId="{E5C51CEA-1F7A-4D35-971B-B304531CCFC7}" type="presOf" srcId="{1FDE7F18-98AA-4E5F-91C6-419A0304CC98}" destId="{B14D4AAA-3A4A-445A-978A-F9BAFE017088}" srcOrd="0" destOrd="0" presId="urn:microsoft.com/office/officeart/2005/8/layout/orgChart1"/>
    <dgm:cxn modelId="{7D3C53C4-3DEA-4452-9922-90F21B335306}" srcId="{09A33084-2A69-4606-A355-2D0FD0F663C9}" destId="{8B7E1A54-25B6-41F0-AD69-97E5806AB892}" srcOrd="2" destOrd="0" parTransId="{45D5A822-CA5E-41F0-AC89-8BE5B10704B2}" sibTransId="{35E38B48-7546-401C-8CD0-8A0EDB4AC3F5}"/>
    <dgm:cxn modelId="{BE82D9B5-FD20-4B45-B8AD-8E7A94E530E6}" srcId="{09A33084-2A69-4606-A355-2D0FD0F663C9}" destId="{1FDE7F18-98AA-4E5F-91C6-419A0304CC98}" srcOrd="1" destOrd="0" parTransId="{40C3C4EF-E135-4B9B-B223-6AE4EFC2ACBB}" sibTransId="{C601D695-15CA-401D-9EE0-47FD55938D7B}"/>
    <dgm:cxn modelId="{DCD06D9C-E72E-4435-9EE2-9C84E6626EFF}" type="presOf" srcId="{87F22B25-5CC9-45B5-B071-62A96EB3F5BC}" destId="{21A26614-E245-4826-B330-F489EA61F0C9}" srcOrd="1" destOrd="0" presId="urn:microsoft.com/office/officeart/2005/8/layout/orgChart1"/>
    <dgm:cxn modelId="{6083E6B7-4194-4F6B-9890-3A84CE32365C}" srcId="{A3560298-32D6-455E-83CA-159695A6188A}" destId="{09A33084-2A69-4606-A355-2D0FD0F663C9}" srcOrd="0" destOrd="0" parTransId="{DCF872D4-42CA-4907-8579-72ADCE125F89}" sibTransId="{39E9C362-4E2E-4B64-A23D-E82E0092F62E}"/>
    <dgm:cxn modelId="{DCE66A11-EA40-41AB-BB82-731E6F91C8F1}" type="presOf" srcId="{A3560298-32D6-455E-83CA-159695A6188A}" destId="{3364E4FB-B696-43B6-B461-6F573F0BF44F}" srcOrd="0" destOrd="0" presId="urn:microsoft.com/office/officeart/2005/8/layout/orgChart1"/>
    <dgm:cxn modelId="{AA8313D9-C7D4-4574-8F18-91D54B78AC4A}" type="presOf" srcId="{09A33084-2A69-4606-A355-2D0FD0F663C9}" destId="{0E603E03-15AD-4ADE-B3F3-133B13564C24}" srcOrd="1" destOrd="0" presId="urn:microsoft.com/office/officeart/2005/8/layout/orgChart1"/>
    <dgm:cxn modelId="{13101F90-93FF-4E30-A4DB-CB40030117B5}" type="presParOf" srcId="{3364E4FB-B696-43B6-B461-6F573F0BF44F}" destId="{B2050994-8BFA-4FF2-8B09-FF235F60C9E3}" srcOrd="0" destOrd="0" presId="urn:microsoft.com/office/officeart/2005/8/layout/orgChart1"/>
    <dgm:cxn modelId="{D49AE43F-DFA4-4EC4-A757-B3E944EA51FA}" type="presParOf" srcId="{B2050994-8BFA-4FF2-8B09-FF235F60C9E3}" destId="{2B794D78-B947-46D9-8869-F7D49CFADFBA}" srcOrd="0" destOrd="0" presId="urn:microsoft.com/office/officeart/2005/8/layout/orgChart1"/>
    <dgm:cxn modelId="{B9F0286C-7276-4B26-BA16-E71970BAB5F2}" type="presParOf" srcId="{2B794D78-B947-46D9-8869-F7D49CFADFBA}" destId="{50F4A977-BAC6-442B-AB28-6E94C7FF9303}" srcOrd="0" destOrd="0" presId="urn:microsoft.com/office/officeart/2005/8/layout/orgChart1"/>
    <dgm:cxn modelId="{900C35F5-F452-40D5-A3EC-7FA317BB435C}" type="presParOf" srcId="{2B794D78-B947-46D9-8869-F7D49CFADFBA}" destId="{0E603E03-15AD-4ADE-B3F3-133B13564C24}" srcOrd="1" destOrd="0" presId="urn:microsoft.com/office/officeart/2005/8/layout/orgChart1"/>
    <dgm:cxn modelId="{EBF5D832-E89F-47F6-92C6-1D1B96D9F8C3}" type="presParOf" srcId="{B2050994-8BFA-4FF2-8B09-FF235F60C9E3}" destId="{FB943FDA-E2F4-4D38-84C6-05FBD5ABF413}" srcOrd="1" destOrd="0" presId="urn:microsoft.com/office/officeart/2005/8/layout/orgChart1"/>
    <dgm:cxn modelId="{0270B23E-15B1-4BB5-89D2-C12C6B0D773A}" type="presParOf" srcId="{FB943FDA-E2F4-4D38-84C6-05FBD5ABF413}" destId="{CCEE0EFC-2819-4501-9001-0FA4A76EE1A9}" srcOrd="0" destOrd="0" presId="urn:microsoft.com/office/officeart/2005/8/layout/orgChart1"/>
    <dgm:cxn modelId="{5FFC37C6-F1D3-40E3-AE68-86C9FC3BE672}" type="presParOf" srcId="{FB943FDA-E2F4-4D38-84C6-05FBD5ABF413}" destId="{24999AFE-71D6-4ED1-85DD-E4F8FB699DA5}" srcOrd="1" destOrd="0" presId="urn:microsoft.com/office/officeart/2005/8/layout/orgChart1"/>
    <dgm:cxn modelId="{D4113C31-EA2A-466F-BC02-E6FFB732F127}" type="presParOf" srcId="{24999AFE-71D6-4ED1-85DD-E4F8FB699DA5}" destId="{8D492FF8-6C63-40B3-8678-B8DCD37FED6E}" srcOrd="0" destOrd="0" presId="urn:microsoft.com/office/officeart/2005/8/layout/orgChart1"/>
    <dgm:cxn modelId="{36F77946-C1E4-46A6-9C90-639F463644D5}" type="presParOf" srcId="{8D492FF8-6C63-40B3-8678-B8DCD37FED6E}" destId="{5E53E61D-BB5E-4B38-91B3-A670016C7180}" srcOrd="0" destOrd="0" presId="urn:microsoft.com/office/officeart/2005/8/layout/orgChart1"/>
    <dgm:cxn modelId="{08F46D73-9F99-4D21-B6A9-591C53B91009}" type="presParOf" srcId="{8D492FF8-6C63-40B3-8678-B8DCD37FED6E}" destId="{21A26614-E245-4826-B330-F489EA61F0C9}" srcOrd="1" destOrd="0" presId="urn:microsoft.com/office/officeart/2005/8/layout/orgChart1"/>
    <dgm:cxn modelId="{D15BE1ED-265E-4AA6-AD07-6105DD768718}" type="presParOf" srcId="{24999AFE-71D6-4ED1-85DD-E4F8FB699DA5}" destId="{6ACD6742-F494-4D54-A3D0-400FBFA4CA69}" srcOrd="1" destOrd="0" presId="urn:microsoft.com/office/officeart/2005/8/layout/orgChart1"/>
    <dgm:cxn modelId="{4FAB12DA-096D-4170-90C2-C175A915DD49}" type="presParOf" srcId="{24999AFE-71D6-4ED1-85DD-E4F8FB699DA5}" destId="{05BFE421-6D77-4CE8-A76C-6A4120CBDFF8}" srcOrd="2" destOrd="0" presId="urn:microsoft.com/office/officeart/2005/8/layout/orgChart1"/>
    <dgm:cxn modelId="{379C9618-E842-422F-8DB6-DB07A2141B6E}" type="presParOf" srcId="{FB943FDA-E2F4-4D38-84C6-05FBD5ABF413}" destId="{B28AF35E-717D-4ADB-B053-863D88B4C6A3}" srcOrd="2" destOrd="0" presId="urn:microsoft.com/office/officeart/2005/8/layout/orgChart1"/>
    <dgm:cxn modelId="{7B8E8968-E25B-4D4E-A487-AA21941485C0}" type="presParOf" srcId="{FB943FDA-E2F4-4D38-84C6-05FBD5ABF413}" destId="{A524AA85-7CA3-4580-9088-775DA3D85B3F}" srcOrd="3" destOrd="0" presId="urn:microsoft.com/office/officeart/2005/8/layout/orgChart1"/>
    <dgm:cxn modelId="{AFE4E71F-6A41-4E66-949B-1A3BA562C33B}" type="presParOf" srcId="{A524AA85-7CA3-4580-9088-775DA3D85B3F}" destId="{2707639B-F89D-4148-BB59-093573988448}" srcOrd="0" destOrd="0" presId="urn:microsoft.com/office/officeart/2005/8/layout/orgChart1"/>
    <dgm:cxn modelId="{E8280895-45B1-4725-8CF0-5554527725C9}" type="presParOf" srcId="{2707639B-F89D-4148-BB59-093573988448}" destId="{B14D4AAA-3A4A-445A-978A-F9BAFE017088}" srcOrd="0" destOrd="0" presId="urn:microsoft.com/office/officeart/2005/8/layout/orgChart1"/>
    <dgm:cxn modelId="{EE38D4BE-D707-4AAE-9CA6-DA9C6C0B43B6}" type="presParOf" srcId="{2707639B-F89D-4148-BB59-093573988448}" destId="{C8489466-FB0F-4D8C-9F5B-39EBA5C0D4E8}" srcOrd="1" destOrd="0" presId="urn:microsoft.com/office/officeart/2005/8/layout/orgChart1"/>
    <dgm:cxn modelId="{F4720BE0-F053-4F81-BEB2-A2D171496B89}" type="presParOf" srcId="{A524AA85-7CA3-4580-9088-775DA3D85B3F}" destId="{EB81F8C8-96F9-4F5A-913A-457EE22C29EC}" srcOrd="1" destOrd="0" presId="urn:microsoft.com/office/officeart/2005/8/layout/orgChart1"/>
    <dgm:cxn modelId="{175671C4-F611-4862-8C5E-8EDC1A38D124}" type="presParOf" srcId="{A524AA85-7CA3-4580-9088-775DA3D85B3F}" destId="{B130F3B0-9DCA-4669-8E8A-38885220024F}" srcOrd="2" destOrd="0" presId="urn:microsoft.com/office/officeart/2005/8/layout/orgChart1"/>
    <dgm:cxn modelId="{1EB252BB-2C0B-4BEF-9D9A-F3DC62F42BFE}" type="presParOf" srcId="{FB943FDA-E2F4-4D38-84C6-05FBD5ABF413}" destId="{B0D0F1D3-7CE7-4BD4-9E97-6C78FC0E58FD}" srcOrd="4" destOrd="0" presId="urn:microsoft.com/office/officeart/2005/8/layout/orgChart1"/>
    <dgm:cxn modelId="{729FAD59-F960-4926-A71F-3D7A652FD7BD}" type="presParOf" srcId="{FB943FDA-E2F4-4D38-84C6-05FBD5ABF413}" destId="{E89A5BC9-CBEF-4ACD-9EC5-67D4363E1092}" srcOrd="5" destOrd="0" presId="urn:microsoft.com/office/officeart/2005/8/layout/orgChart1"/>
    <dgm:cxn modelId="{463DFB3F-171D-4AB7-A80C-64007B09EBD5}" type="presParOf" srcId="{E89A5BC9-CBEF-4ACD-9EC5-67D4363E1092}" destId="{255B56E3-26FD-4109-8AC2-851BBBDB3BC8}" srcOrd="0" destOrd="0" presId="urn:microsoft.com/office/officeart/2005/8/layout/orgChart1"/>
    <dgm:cxn modelId="{4463C82A-EAD0-4F42-A49C-B52C8BB31839}" type="presParOf" srcId="{255B56E3-26FD-4109-8AC2-851BBBDB3BC8}" destId="{5DDFC916-47E5-4FD2-A885-26AC3CAB6A77}" srcOrd="0" destOrd="0" presId="urn:microsoft.com/office/officeart/2005/8/layout/orgChart1"/>
    <dgm:cxn modelId="{DFEDF20F-2D9F-4162-B2C8-E0EF7D8191D3}" type="presParOf" srcId="{255B56E3-26FD-4109-8AC2-851BBBDB3BC8}" destId="{CD12686A-35CF-45E4-803F-DA409AC7B529}" srcOrd="1" destOrd="0" presId="urn:microsoft.com/office/officeart/2005/8/layout/orgChart1"/>
    <dgm:cxn modelId="{2E16D809-2ADA-4FDB-866E-B8EA111A1FF2}" type="presParOf" srcId="{E89A5BC9-CBEF-4ACD-9EC5-67D4363E1092}" destId="{9FA03B59-06A3-43FA-A1B7-ABE45459DFA1}" srcOrd="1" destOrd="0" presId="urn:microsoft.com/office/officeart/2005/8/layout/orgChart1"/>
    <dgm:cxn modelId="{E11A2B8B-1CEC-4E79-BEBC-139948391F3B}" type="presParOf" srcId="{E89A5BC9-CBEF-4ACD-9EC5-67D4363E1092}" destId="{C5CBCBA0-5077-4D3E-8521-04DCF149A4FC}" srcOrd="2" destOrd="0" presId="urn:microsoft.com/office/officeart/2005/8/layout/orgChart1"/>
    <dgm:cxn modelId="{E2CDEB9F-A55D-40E9-98E1-77403326265E}" type="presParOf" srcId="{B2050994-8BFA-4FF2-8B09-FF235F60C9E3}" destId="{1C0DA437-9E57-4DB3-BD9A-9E510A19A2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60298-32D6-455E-83CA-159695A6188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9A33084-2A69-4606-A355-2D0FD0F663C9}">
      <dgm:prSet phldrT="[Text]" custT="1"/>
      <dgm:spPr/>
      <dgm:t>
        <a:bodyPr/>
        <a:lstStyle/>
        <a:p>
          <a:r>
            <a:rPr lang="de-AT" sz="3600" b="1" dirty="0" smtClean="0"/>
            <a:t>106       </a:t>
          </a:r>
          <a:r>
            <a:rPr lang="de-AT" sz="1800" b="0" dirty="0" smtClean="0"/>
            <a:t>Agenten</a:t>
          </a:r>
          <a:r>
            <a:rPr lang="de-AT" sz="1800" b="1" dirty="0" smtClean="0"/>
            <a:t> </a:t>
          </a:r>
          <a:r>
            <a:rPr lang="de-AT" sz="1800" dirty="0" smtClean="0"/>
            <a:t>angeschrieben</a:t>
          </a:r>
          <a:endParaRPr lang="de-AT" sz="1800" dirty="0"/>
        </a:p>
      </dgm:t>
    </dgm:pt>
    <dgm:pt modelId="{DCF872D4-42CA-4907-8579-72ADCE125F89}" type="parTrans" cxnId="{6083E6B7-4194-4F6B-9890-3A84CE32365C}">
      <dgm:prSet/>
      <dgm:spPr/>
      <dgm:t>
        <a:bodyPr/>
        <a:lstStyle/>
        <a:p>
          <a:endParaRPr lang="de-AT"/>
        </a:p>
      </dgm:t>
    </dgm:pt>
    <dgm:pt modelId="{39E9C362-4E2E-4B64-A23D-E82E0092F62E}" type="sibTrans" cxnId="{6083E6B7-4194-4F6B-9890-3A84CE32365C}">
      <dgm:prSet/>
      <dgm:spPr/>
      <dgm:t>
        <a:bodyPr/>
        <a:lstStyle/>
        <a:p>
          <a:endParaRPr lang="de-AT"/>
        </a:p>
      </dgm:t>
    </dgm:pt>
    <dgm:pt modelId="{87F22B25-5CC9-45B5-B071-62A96EB3F5BC}">
      <dgm:prSet phldrT="[Text]" custT="1"/>
      <dgm:spPr>
        <a:solidFill>
          <a:srgbClr val="B10015"/>
        </a:solidFill>
      </dgm:spPr>
      <dgm:t>
        <a:bodyPr/>
        <a:lstStyle/>
        <a:p>
          <a:r>
            <a:rPr lang="de-AT" sz="3300" b="1" dirty="0" smtClean="0"/>
            <a:t>56           </a:t>
          </a:r>
          <a:r>
            <a:rPr lang="de-AT" sz="3300" dirty="0" smtClean="0"/>
            <a:t> </a:t>
          </a:r>
          <a:r>
            <a:rPr lang="de-AT" sz="1800" dirty="0" smtClean="0"/>
            <a:t>keine Reaktion</a:t>
          </a:r>
          <a:endParaRPr lang="de-AT" sz="1800" dirty="0"/>
        </a:p>
      </dgm:t>
    </dgm:pt>
    <dgm:pt modelId="{87214B51-2A2B-45D3-89C5-CDDABD8291CA}" type="parTrans" cxnId="{619E3CA9-A208-4D64-A694-F335E94088DE}">
      <dgm:prSet/>
      <dgm:spPr/>
      <dgm:t>
        <a:bodyPr/>
        <a:lstStyle/>
        <a:p>
          <a:endParaRPr lang="de-AT"/>
        </a:p>
      </dgm:t>
    </dgm:pt>
    <dgm:pt modelId="{F7434044-958F-4A52-830B-D83E66D6FC7A}" type="sibTrans" cxnId="{619E3CA9-A208-4D64-A694-F335E94088DE}">
      <dgm:prSet/>
      <dgm:spPr/>
      <dgm:t>
        <a:bodyPr/>
        <a:lstStyle/>
        <a:p>
          <a:endParaRPr lang="de-AT"/>
        </a:p>
      </dgm:t>
    </dgm:pt>
    <dgm:pt modelId="{1FDE7F18-98AA-4E5F-91C6-419A0304CC98}">
      <dgm:prSet phldrT="[Text]" custT="1"/>
      <dgm:spPr>
        <a:solidFill>
          <a:srgbClr val="D2BE00"/>
        </a:solidFill>
      </dgm:spPr>
      <dgm:t>
        <a:bodyPr/>
        <a:lstStyle/>
        <a:p>
          <a:r>
            <a:rPr lang="de-AT" sz="3600" b="1" dirty="0" smtClean="0"/>
            <a:t>0   </a:t>
          </a:r>
          <a:r>
            <a:rPr lang="de-AT" sz="1800" dirty="0" smtClean="0"/>
            <a:t>Rückmeldungen ohne Angebot</a:t>
          </a:r>
          <a:endParaRPr lang="de-AT" sz="1800" dirty="0"/>
        </a:p>
      </dgm:t>
    </dgm:pt>
    <dgm:pt modelId="{40C3C4EF-E135-4B9B-B223-6AE4EFC2ACBB}" type="parTrans" cxnId="{BE82D9B5-FD20-4B45-B8AD-8E7A94E530E6}">
      <dgm:prSet/>
      <dgm:spPr/>
      <dgm:t>
        <a:bodyPr/>
        <a:lstStyle/>
        <a:p>
          <a:endParaRPr lang="de-AT"/>
        </a:p>
      </dgm:t>
    </dgm:pt>
    <dgm:pt modelId="{C601D695-15CA-401D-9EE0-47FD55938D7B}" type="sibTrans" cxnId="{BE82D9B5-FD20-4B45-B8AD-8E7A94E530E6}">
      <dgm:prSet/>
      <dgm:spPr/>
      <dgm:t>
        <a:bodyPr/>
        <a:lstStyle/>
        <a:p>
          <a:endParaRPr lang="de-AT"/>
        </a:p>
      </dgm:t>
    </dgm:pt>
    <dgm:pt modelId="{8B7E1A54-25B6-41F0-AD69-97E5806AB892}">
      <dgm:prSet phldrT="[Text]" custT="1"/>
      <dgm:spPr>
        <a:solidFill>
          <a:srgbClr val="8DA825"/>
        </a:solidFill>
      </dgm:spPr>
      <dgm:t>
        <a:bodyPr/>
        <a:lstStyle/>
        <a:p>
          <a:r>
            <a:rPr lang="de-AT" sz="3600" b="1" dirty="0" smtClean="0"/>
            <a:t>50</a:t>
          </a:r>
          <a:r>
            <a:rPr lang="de-AT" sz="2200" dirty="0" smtClean="0"/>
            <a:t>          </a:t>
          </a:r>
          <a:r>
            <a:rPr lang="de-AT" sz="1800" dirty="0" smtClean="0"/>
            <a:t>Angebote erhalten</a:t>
          </a:r>
          <a:endParaRPr lang="de-AT" sz="1800" dirty="0"/>
        </a:p>
      </dgm:t>
    </dgm:pt>
    <dgm:pt modelId="{45D5A822-CA5E-41F0-AC89-8BE5B10704B2}" type="parTrans" cxnId="{7D3C53C4-3DEA-4452-9922-90F21B335306}">
      <dgm:prSet/>
      <dgm:spPr/>
      <dgm:t>
        <a:bodyPr/>
        <a:lstStyle/>
        <a:p>
          <a:endParaRPr lang="de-AT"/>
        </a:p>
      </dgm:t>
    </dgm:pt>
    <dgm:pt modelId="{35E38B48-7546-401C-8CD0-8A0EDB4AC3F5}" type="sibTrans" cxnId="{7D3C53C4-3DEA-4452-9922-90F21B335306}">
      <dgm:prSet/>
      <dgm:spPr/>
      <dgm:t>
        <a:bodyPr/>
        <a:lstStyle/>
        <a:p>
          <a:endParaRPr lang="de-AT"/>
        </a:p>
      </dgm:t>
    </dgm:pt>
    <dgm:pt modelId="{3364E4FB-B696-43B6-B461-6F573F0BF44F}" type="pres">
      <dgm:prSet presAssocID="{A3560298-32D6-455E-83CA-159695A618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B2050994-8BFA-4FF2-8B09-FF235F60C9E3}" type="pres">
      <dgm:prSet presAssocID="{09A33084-2A69-4606-A355-2D0FD0F663C9}" presName="hierRoot1" presStyleCnt="0">
        <dgm:presLayoutVars>
          <dgm:hierBranch val="init"/>
        </dgm:presLayoutVars>
      </dgm:prSet>
      <dgm:spPr/>
    </dgm:pt>
    <dgm:pt modelId="{2B794D78-B947-46D9-8869-F7D49CFADFBA}" type="pres">
      <dgm:prSet presAssocID="{09A33084-2A69-4606-A355-2D0FD0F663C9}" presName="rootComposite1" presStyleCnt="0"/>
      <dgm:spPr/>
    </dgm:pt>
    <dgm:pt modelId="{50F4A977-BAC6-442B-AB28-6E94C7FF9303}" type="pres">
      <dgm:prSet presAssocID="{09A33084-2A69-4606-A355-2D0FD0F663C9}" presName="rootText1" presStyleLbl="node0" presStyleIdx="0" presStyleCnt="1" custScaleX="105332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0E603E03-15AD-4ADE-B3F3-133B13564C24}" type="pres">
      <dgm:prSet presAssocID="{09A33084-2A69-4606-A355-2D0FD0F663C9}" presName="rootConnector1" presStyleLbl="node1" presStyleIdx="0" presStyleCnt="0"/>
      <dgm:spPr/>
      <dgm:t>
        <a:bodyPr/>
        <a:lstStyle/>
        <a:p>
          <a:endParaRPr lang="de-DE"/>
        </a:p>
      </dgm:t>
    </dgm:pt>
    <dgm:pt modelId="{FB943FDA-E2F4-4D38-84C6-05FBD5ABF413}" type="pres">
      <dgm:prSet presAssocID="{09A33084-2A69-4606-A355-2D0FD0F663C9}" presName="hierChild2" presStyleCnt="0"/>
      <dgm:spPr/>
    </dgm:pt>
    <dgm:pt modelId="{CCEE0EFC-2819-4501-9001-0FA4A76EE1A9}" type="pres">
      <dgm:prSet presAssocID="{87214B51-2A2B-45D3-89C5-CDDABD8291CA}" presName="Name37" presStyleLbl="parChTrans1D2" presStyleIdx="0" presStyleCnt="3"/>
      <dgm:spPr/>
      <dgm:t>
        <a:bodyPr/>
        <a:lstStyle/>
        <a:p>
          <a:endParaRPr lang="de-DE"/>
        </a:p>
      </dgm:t>
    </dgm:pt>
    <dgm:pt modelId="{24999AFE-71D6-4ED1-85DD-E4F8FB699DA5}" type="pres">
      <dgm:prSet presAssocID="{87F22B25-5CC9-45B5-B071-62A96EB3F5BC}" presName="hierRoot2" presStyleCnt="0">
        <dgm:presLayoutVars>
          <dgm:hierBranch val="init"/>
        </dgm:presLayoutVars>
      </dgm:prSet>
      <dgm:spPr/>
    </dgm:pt>
    <dgm:pt modelId="{8D492FF8-6C63-40B3-8678-B8DCD37FED6E}" type="pres">
      <dgm:prSet presAssocID="{87F22B25-5CC9-45B5-B071-62A96EB3F5BC}" presName="rootComposite" presStyleCnt="0"/>
      <dgm:spPr/>
    </dgm:pt>
    <dgm:pt modelId="{5E53E61D-BB5E-4B38-91B3-A670016C7180}" type="pres">
      <dgm:prSet presAssocID="{87F22B25-5CC9-45B5-B071-62A96EB3F5B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21A26614-E245-4826-B330-F489EA61F0C9}" type="pres">
      <dgm:prSet presAssocID="{87F22B25-5CC9-45B5-B071-62A96EB3F5BC}" presName="rootConnector" presStyleLbl="node2" presStyleIdx="0" presStyleCnt="3"/>
      <dgm:spPr/>
      <dgm:t>
        <a:bodyPr/>
        <a:lstStyle/>
        <a:p>
          <a:endParaRPr lang="de-DE"/>
        </a:p>
      </dgm:t>
    </dgm:pt>
    <dgm:pt modelId="{6ACD6742-F494-4D54-A3D0-400FBFA4CA69}" type="pres">
      <dgm:prSet presAssocID="{87F22B25-5CC9-45B5-B071-62A96EB3F5BC}" presName="hierChild4" presStyleCnt="0"/>
      <dgm:spPr/>
    </dgm:pt>
    <dgm:pt modelId="{05BFE421-6D77-4CE8-A76C-6A4120CBDFF8}" type="pres">
      <dgm:prSet presAssocID="{87F22B25-5CC9-45B5-B071-62A96EB3F5BC}" presName="hierChild5" presStyleCnt="0"/>
      <dgm:spPr/>
    </dgm:pt>
    <dgm:pt modelId="{B28AF35E-717D-4ADB-B053-863D88B4C6A3}" type="pres">
      <dgm:prSet presAssocID="{40C3C4EF-E135-4B9B-B223-6AE4EFC2ACBB}" presName="Name37" presStyleLbl="parChTrans1D2" presStyleIdx="1" presStyleCnt="3"/>
      <dgm:spPr/>
      <dgm:t>
        <a:bodyPr/>
        <a:lstStyle/>
        <a:p>
          <a:endParaRPr lang="de-DE"/>
        </a:p>
      </dgm:t>
    </dgm:pt>
    <dgm:pt modelId="{A524AA85-7CA3-4580-9088-775DA3D85B3F}" type="pres">
      <dgm:prSet presAssocID="{1FDE7F18-98AA-4E5F-91C6-419A0304CC98}" presName="hierRoot2" presStyleCnt="0">
        <dgm:presLayoutVars>
          <dgm:hierBranch val="init"/>
        </dgm:presLayoutVars>
      </dgm:prSet>
      <dgm:spPr/>
    </dgm:pt>
    <dgm:pt modelId="{2707639B-F89D-4148-BB59-093573988448}" type="pres">
      <dgm:prSet presAssocID="{1FDE7F18-98AA-4E5F-91C6-419A0304CC98}" presName="rootComposite" presStyleCnt="0"/>
      <dgm:spPr/>
    </dgm:pt>
    <dgm:pt modelId="{B14D4AAA-3A4A-445A-978A-F9BAFE017088}" type="pres">
      <dgm:prSet presAssocID="{1FDE7F18-98AA-4E5F-91C6-419A0304CC9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C8489466-FB0F-4D8C-9F5B-39EBA5C0D4E8}" type="pres">
      <dgm:prSet presAssocID="{1FDE7F18-98AA-4E5F-91C6-419A0304CC98}" presName="rootConnector" presStyleLbl="node2" presStyleIdx="1" presStyleCnt="3"/>
      <dgm:spPr/>
      <dgm:t>
        <a:bodyPr/>
        <a:lstStyle/>
        <a:p>
          <a:endParaRPr lang="de-DE"/>
        </a:p>
      </dgm:t>
    </dgm:pt>
    <dgm:pt modelId="{EB81F8C8-96F9-4F5A-913A-457EE22C29EC}" type="pres">
      <dgm:prSet presAssocID="{1FDE7F18-98AA-4E5F-91C6-419A0304CC98}" presName="hierChild4" presStyleCnt="0"/>
      <dgm:spPr/>
    </dgm:pt>
    <dgm:pt modelId="{B130F3B0-9DCA-4669-8E8A-38885220024F}" type="pres">
      <dgm:prSet presAssocID="{1FDE7F18-98AA-4E5F-91C6-419A0304CC98}" presName="hierChild5" presStyleCnt="0"/>
      <dgm:spPr/>
    </dgm:pt>
    <dgm:pt modelId="{B0D0F1D3-7CE7-4BD4-9E97-6C78FC0E58FD}" type="pres">
      <dgm:prSet presAssocID="{45D5A822-CA5E-41F0-AC89-8BE5B10704B2}" presName="Name37" presStyleLbl="parChTrans1D2" presStyleIdx="2" presStyleCnt="3"/>
      <dgm:spPr/>
      <dgm:t>
        <a:bodyPr/>
        <a:lstStyle/>
        <a:p>
          <a:endParaRPr lang="de-DE"/>
        </a:p>
      </dgm:t>
    </dgm:pt>
    <dgm:pt modelId="{E89A5BC9-CBEF-4ACD-9EC5-67D4363E1092}" type="pres">
      <dgm:prSet presAssocID="{8B7E1A54-25B6-41F0-AD69-97E5806AB892}" presName="hierRoot2" presStyleCnt="0">
        <dgm:presLayoutVars>
          <dgm:hierBranch val="init"/>
        </dgm:presLayoutVars>
      </dgm:prSet>
      <dgm:spPr/>
    </dgm:pt>
    <dgm:pt modelId="{255B56E3-26FD-4109-8AC2-851BBBDB3BC8}" type="pres">
      <dgm:prSet presAssocID="{8B7E1A54-25B6-41F0-AD69-97E5806AB892}" presName="rootComposite" presStyleCnt="0"/>
      <dgm:spPr/>
    </dgm:pt>
    <dgm:pt modelId="{5DDFC916-47E5-4FD2-A885-26AC3CAB6A77}" type="pres">
      <dgm:prSet presAssocID="{8B7E1A54-25B6-41F0-AD69-97E5806AB89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CD12686A-35CF-45E4-803F-DA409AC7B529}" type="pres">
      <dgm:prSet presAssocID="{8B7E1A54-25B6-41F0-AD69-97E5806AB892}" presName="rootConnector" presStyleLbl="node2" presStyleIdx="2" presStyleCnt="3"/>
      <dgm:spPr/>
      <dgm:t>
        <a:bodyPr/>
        <a:lstStyle/>
        <a:p>
          <a:endParaRPr lang="de-DE"/>
        </a:p>
      </dgm:t>
    </dgm:pt>
    <dgm:pt modelId="{9FA03B59-06A3-43FA-A1B7-ABE45459DFA1}" type="pres">
      <dgm:prSet presAssocID="{8B7E1A54-25B6-41F0-AD69-97E5806AB892}" presName="hierChild4" presStyleCnt="0"/>
      <dgm:spPr/>
    </dgm:pt>
    <dgm:pt modelId="{C5CBCBA0-5077-4D3E-8521-04DCF149A4FC}" type="pres">
      <dgm:prSet presAssocID="{8B7E1A54-25B6-41F0-AD69-97E5806AB892}" presName="hierChild5" presStyleCnt="0"/>
      <dgm:spPr/>
    </dgm:pt>
    <dgm:pt modelId="{1C0DA437-9E57-4DB3-BD9A-9E510A19A241}" type="pres">
      <dgm:prSet presAssocID="{09A33084-2A69-4606-A355-2D0FD0F663C9}" presName="hierChild3" presStyleCnt="0"/>
      <dgm:spPr/>
    </dgm:pt>
  </dgm:ptLst>
  <dgm:cxnLst>
    <dgm:cxn modelId="{7D3C53C4-3DEA-4452-9922-90F21B335306}" srcId="{09A33084-2A69-4606-A355-2D0FD0F663C9}" destId="{8B7E1A54-25B6-41F0-AD69-97E5806AB892}" srcOrd="2" destOrd="0" parTransId="{45D5A822-CA5E-41F0-AC89-8BE5B10704B2}" sibTransId="{35E38B48-7546-401C-8CD0-8A0EDB4AC3F5}"/>
    <dgm:cxn modelId="{1A142C06-3518-4B1A-9B19-CE42A3CD07B6}" type="presOf" srcId="{09A33084-2A69-4606-A355-2D0FD0F663C9}" destId="{50F4A977-BAC6-442B-AB28-6E94C7FF9303}" srcOrd="0" destOrd="0" presId="urn:microsoft.com/office/officeart/2005/8/layout/orgChart1"/>
    <dgm:cxn modelId="{5D9A6A34-0294-4D06-A32D-7A6368491EBF}" type="presOf" srcId="{40C3C4EF-E135-4B9B-B223-6AE4EFC2ACBB}" destId="{B28AF35E-717D-4ADB-B053-863D88B4C6A3}" srcOrd="0" destOrd="0" presId="urn:microsoft.com/office/officeart/2005/8/layout/orgChart1"/>
    <dgm:cxn modelId="{34CFF8E5-6EF8-4E49-A082-F48E406C7FA2}" type="presOf" srcId="{87214B51-2A2B-45D3-89C5-CDDABD8291CA}" destId="{CCEE0EFC-2819-4501-9001-0FA4A76EE1A9}" srcOrd="0" destOrd="0" presId="urn:microsoft.com/office/officeart/2005/8/layout/orgChart1"/>
    <dgm:cxn modelId="{4597EE61-02BC-4F15-9DE2-4D92F3D6EAC2}" type="presOf" srcId="{1FDE7F18-98AA-4E5F-91C6-419A0304CC98}" destId="{B14D4AAA-3A4A-445A-978A-F9BAFE017088}" srcOrd="0" destOrd="0" presId="urn:microsoft.com/office/officeart/2005/8/layout/orgChart1"/>
    <dgm:cxn modelId="{37BD6DDF-6FBC-40F0-A2B5-66700C88FD0A}" type="presOf" srcId="{8B7E1A54-25B6-41F0-AD69-97E5806AB892}" destId="{CD12686A-35CF-45E4-803F-DA409AC7B529}" srcOrd="1" destOrd="0" presId="urn:microsoft.com/office/officeart/2005/8/layout/orgChart1"/>
    <dgm:cxn modelId="{0EE4A5C5-335C-4E4D-8152-ABAA501A33CA}" type="presOf" srcId="{09A33084-2A69-4606-A355-2D0FD0F663C9}" destId="{0E603E03-15AD-4ADE-B3F3-133B13564C24}" srcOrd="1" destOrd="0" presId="urn:microsoft.com/office/officeart/2005/8/layout/orgChart1"/>
    <dgm:cxn modelId="{FB0DA6CD-D5B6-4477-BFB8-E5A860562446}" type="presOf" srcId="{8B7E1A54-25B6-41F0-AD69-97E5806AB892}" destId="{5DDFC916-47E5-4FD2-A885-26AC3CAB6A77}" srcOrd="0" destOrd="0" presId="urn:microsoft.com/office/officeart/2005/8/layout/orgChart1"/>
    <dgm:cxn modelId="{3EAE8836-80B0-48BC-9D79-4D278A4E5FFC}" type="presOf" srcId="{45D5A822-CA5E-41F0-AC89-8BE5B10704B2}" destId="{B0D0F1D3-7CE7-4BD4-9E97-6C78FC0E58FD}" srcOrd="0" destOrd="0" presId="urn:microsoft.com/office/officeart/2005/8/layout/orgChart1"/>
    <dgm:cxn modelId="{51FF5427-A2D9-4FF4-9373-E55D09D59CD5}" type="presOf" srcId="{1FDE7F18-98AA-4E5F-91C6-419A0304CC98}" destId="{C8489466-FB0F-4D8C-9F5B-39EBA5C0D4E8}" srcOrd="1" destOrd="0" presId="urn:microsoft.com/office/officeart/2005/8/layout/orgChart1"/>
    <dgm:cxn modelId="{E6143404-FAAB-4542-9E0B-9CDE330A8B34}" type="presOf" srcId="{87F22B25-5CC9-45B5-B071-62A96EB3F5BC}" destId="{21A26614-E245-4826-B330-F489EA61F0C9}" srcOrd="1" destOrd="0" presId="urn:microsoft.com/office/officeart/2005/8/layout/orgChart1"/>
    <dgm:cxn modelId="{1B05CDD1-31E8-4679-9353-2C102BC9231A}" type="presOf" srcId="{A3560298-32D6-455E-83CA-159695A6188A}" destId="{3364E4FB-B696-43B6-B461-6F573F0BF44F}" srcOrd="0" destOrd="0" presId="urn:microsoft.com/office/officeart/2005/8/layout/orgChart1"/>
    <dgm:cxn modelId="{619E3CA9-A208-4D64-A694-F335E94088DE}" srcId="{09A33084-2A69-4606-A355-2D0FD0F663C9}" destId="{87F22B25-5CC9-45B5-B071-62A96EB3F5BC}" srcOrd="0" destOrd="0" parTransId="{87214B51-2A2B-45D3-89C5-CDDABD8291CA}" sibTransId="{F7434044-958F-4A52-830B-D83E66D6FC7A}"/>
    <dgm:cxn modelId="{224EC126-42FD-4A46-92E4-74E25E44CA57}" type="presOf" srcId="{87F22B25-5CC9-45B5-B071-62A96EB3F5BC}" destId="{5E53E61D-BB5E-4B38-91B3-A670016C7180}" srcOrd="0" destOrd="0" presId="urn:microsoft.com/office/officeart/2005/8/layout/orgChart1"/>
    <dgm:cxn modelId="{BE82D9B5-FD20-4B45-B8AD-8E7A94E530E6}" srcId="{09A33084-2A69-4606-A355-2D0FD0F663C9}" destId="{1FDE7F18-98AA-4E5F-91C6-419A0304CC98}" srcOrd="1" destOrd="0" parTransId="{40C3C4EF-E135-4B9B-B223-6AE4EFC2ACBB}" sibTransId="{C601D695-15CA-401D-9EE0-47FD55938D7B}"/>
    <dgm:cxn modelId="{6083E6B7-4194-4F6B-9890-3A84CE32365C}" srcId="{A3560298-32D6-455E-83CA-159695A6188A}" destId="{09A33084-2A69-4606-A355-2D0FD0F663C9}" srcOrd="0" destOrd="0" parTransId="{DCF872D4-42CA-4907-8579-72ADCE125F89}" sibTransId="{39E9C362-4E2E-4B64-A23D-E82E0092F62E}"/>
    <dgm:cxn modelId="{D47586C1-5F81-4B57-BE97-06E0B7340842}" type="presParOf" srcId="{3364E4FB-B696-43B6-B461-6F573F0BF44F}" destId="{B2050994-8BFA-4FF2-8B09-FF235F60C9E3}" srcOrd="0" destOrd="0" presId="urn:microsoft.com/office/officeart/2005/8/layout/orgChart1"/>
    <dgm:cxn modelId="{1685C998-2BFD-4241-80A9-1294B41B6F1A}" type="presParOf" srcId="{B2050994-8BFA-4FF2-8B09-FF235F60C9E3}" destId="{2B794D78-B947-46D9-8869-F7D49CFADFBA}" srcOrd="0" destOrd="0" presId="urn:microsoft.com/office/officeart/2005/8/layout/orgChart1"/>
    <dgm:cxn modelId="{42BAD915-FC67-4EBD-8B3A-9F04FB6EFE26}" type="presParOf" srcId="{2B794D78-B947-46D9-8869-F7D49CFADFBA}" destId="{50F4A977-BAC6-442B-AB28-6E94C7FF9303}" srcOrd="0" destOrd="0" presId="urn:microsoft.com/office/officeart/2005/8/layout/orgChart1"/>
    <dgm:cxn modelId="{FAF6B563-A916-4149-8B79-2EEBB2C1FEF6}" type="presParOf" srcId="{2B794D78-B947-46D9-8869-F7D49CFADFBA}" destId="{0E603E03-15AD-4ADE-B3F3-133B13564C24}" srcOrd="1" destOrd="0" presId="urn:microsoft.com/office/officeart/2005/8/layout/orgChart1"/>
    <dgm:cxn modelId="{F37EBAFD-378F-4C7A-B8A0-6ED3CC32F1D0}" type="presParOf" srcId="{B2050994-8BFA-4FF2-8B09-FF235F60C9E3}" destId="{FB943FDA-E2F4-4D38-84C6-05FBD5ABF413}" srcOrd="1" destOrd="0" presId="urn:microsoft.com/office/officeart/2005/8/layout/orgChart1"/>
    <dgm:cxn modelId="{28DF814D-DCF1-43FB-905E-AE997B0DC670}" type="presParOf" srcId="{FB943FDA-E2F4-4D38-84C6-05FBD5ABF413}" destId="{CCEE0EFC-2819-4501-9001-0FA4A76EE1A9}" srcOrd="0" destOrd="0" presId="urn:microsoft.com/office/officeart/2005/8/layout/orgChart1"/>
    <dgm:cxn modelId="{DA3152A2-C2C2-4BE5-A5E6-8DE804AE419E}" type="presParOf" srcId="{FB943FDA-E2F4-4D38-84C6-05FBD5ABF413}" destId="{24999AFE-71D6-4ED1-85DD-E4F8FB699DA5}" srcOrd="1" destOrd="0" presId="urn:microsoft.com/office/officeart/2005/8/layout/orgChart1"/>
    <dgm:cxn modelId="{0A93B9AD-E9C1-4281-8CC1-751744D221F0}" type="presParOf" srcId="{24999AFE-71D6-4ED1-85DD-E4F8FB699DA5}" destId="{8D492FF8-6C63-40B3-8678-B8DCD37FED6E}" srcOrd="0" destOrd="0" presId="urn:microsoft.com/office/officeart/2005/8/layout/orgChart1"/>
    <dgm:cxn modelId="{B0285B81-5FBD-4E2F-86FF-4E9FBB94CA26}" type="presParOf" srcId="{8D492FF8-6C63-40B3-8678-B8DCD37FED6E}" destId="{5E53E61D-BB5E-4B38-91B3-A670016C7180}" srcOrd="0" destOrd="0" presId="urn:microsoft.com/office/officeart/2005/8/layout/orgChart1"/>
    <dgm:cxn modelId="{FB1ABE0B-BB20-404F-98C5-81837DC91A48}" type="presParOf" srcId="{8D492FF8-6C63-40B3-8678-B8DCD37FED6E}" destId="{21A26614-E245-4826-B330-F489EA61F0C9}" srcOrd="1" destOrd="0" presId="urn:microsoft.com/office/officeart/2005/8/layout/orgChart1"/>
    <dgm:cxn modelId="{F95FBBB6-848C-4B3F-9A43-DF73EE60411F}" type="presParOf" srcId="{24999AFE-71D6-4ED1-85DD-E4F8FB699DA5}" destId="{6ACD6742-F494-4D54-A3D0-400FBFA4CA69}" srcOrd="1" destOrd="0" presId="urn:microsoft.com/office/officeart/2005/8/layout/orgChart1"/>
    <dgm:cxn modelId="{FE274480-E3BD-404B-BF3A-3F1ACE5AEA30}" type="presParOf" srcId="{24999AFE-71D6-4ED1-85DD-E4F8FB699DA5}" destId="{05BFE421-6D77-4CE8-A76C-6A4120CBDFF8}" srcOrd="2" destOrd="0" presId="urn:microsoft.com/office/officeart/2005/8/layout/orgChart1"/>
    <dgm:cxn modelId="{6C725520-4418-4A3E-AAD0-ABA606D5240A}" type="presParOf" srcId="{FB943FDA-E2F4-4D38-84C6-05FBD5ABF413}" destId="{B28AF35E-717D-4ADB-B053-863D88B4C6A3}" srcOrd="2" destOrd="0" presId="urn:microsoft.com/office/officeart/2005/8/layout/orgChart1"/>
    <dgm:cxn modelId="{8050A345-D5F8-45F0-B1F8-4241BA5B3535}" type="presParOf" srcId="{FB943FDA-E2F4-4D38-84C6-05FBD5ABF413}" destId="{A524AA85-7CA3-4580-9088-775DA3D85B3F}" srcOrd="3" destOrd="0" presId="urn:microsoft.com/office/officeart/2005/8/layout/orgChart1"/>
    <dgm:cxn modelId="{26E59D2C-0BC1-4B0F-8C4B-26D5699CD68E}" type="presParOf" srcId="{A524AA85-7CA3-4580-9088-775DA3D85B3F}" destId="{2707639B-F89D-4148-BB59-093573988448}" srcOrd="0" destOrd="0" presId="urn:microsoft.com/office/officeart/2005/8/layout/orgChart1"/>
    <dgm:cxn modelId="{EE8D14B5-D75F-4350-BC0A-E5D73F96453A}" type="presParOf" srcId="{2707639B-F89D-4148-BB59-093573988448}" destId="{B14D4AAA-3A4A-445A-978A-F9BAFE017088}" srcOrd="0" destOrd="0" presId="urn:microsoft.com/office/officeart/2005/8/layout/orgChart1"/>
    <dgm:cxn modelId="{BBEC34C5-AB97-4B34-B51C-A195CCF2D737}" type="presParOf" srcId="{2707639B-F89D-4148-BB59-093573988448}" destId="{C8489466-FB0F-4D8C-9F5B-39EBA5C0D4E8}" srcOrd="1" destOrd="0" presId="urn:microsoft.com/office/officeart/2005/8/layout/orgChart1"/>
    <dgm:cxn modelId="{37850F8E-31AC-412E-85EB-1F2F8D16B2FB}" type="presParOf" srcId="{A524AA85-7CA3-4580-9088-775DA3D85B3F}" destId="{EB81F8C8-96F9-4F5A-913A-457EE22C29EC}" srcOrd="1" destOrd="0" presId="urn:microsoft.com/office/officeart/2005/8/layout/orgChart1"/>
    <dgm:cxn modelId="{52D8570D-D0CC-40CF-BFA3-E51EC178B077}" type="presParOf" srcId="{A524AA85-7CA3-4580-9088-775DA3D85B3F}" destId="{B130F3B0-9DCA-4669-8E8A-38885220024F}" srcOrd="2" destOrd="0" presId="urn:microsoft.com/office/officeart/2005/8/layout/orgChart1"/>
    <dgm:cxn modelId="{017C5AB2-9C34-41F6-BCDF-254D2C368BDF}" type="presParOf" srcId="{FB943FDA-E2F4-4D38-84C6-05FBD5ABF413}" destId="{B0D0F1D3-7CE7-4BD4-9E97-6C78FC0E58FD}" srcOrd="4" destOrd="0" presId="urn:microsoft.com/office/officeart/2005/8/layout/orgChart1"/>
    <dgm:cxn modelId="{E225FCC2-9AD2-4371-85B3-534077EEED59}" type="presParOf" srcId="{FB943FDA-E2F4-4D38-84C6-05FBD5ABF413}" destId="{E89A5BC9-CBEF-4ACD-9EC5-67D4363E1092}" srcOrd="5" destOrd="0" presId="urn:microsoft.com/office/officeart/2005/8/layout/orgChart1"/>
    <dgm:cxn modelId="{A132C6AA-FAFF-4FEF-8B71-B46402EEC7E8}" type="presParOf" srcId="{E89A5BC9-CBEF-4ACD-9EC5-67D4363E1092}" destId="{255B56E3-26FD-4109-8AC2-851BBBDB3BC8}" srcOrd="0" destOrd="0" presId="urn:microsoft.com/office/officeart/2005/8/layout/orgChart1"/>
    <dgm:cxn modelId="{532DE0E4-A27D-4FF1-BF06-34CA03CFBD7A}" type="presParOf" srcId="{255B56E3-26FD-4109-8AC2-851BBBDB3BC8}" destId="{5DDFC916-47E5-4FD2-A885-26AC3CAB6A77}" srcOrd="0" destOrd="0" presId="urn:microsoft.com/office/officeart/2005/8/layout/orgChart1"/>
    <dgm:cxn modelId="{290C744F-ED69-450C-8608-324FC276DB18}" type="presParOf" srcId="{255B56E3-26FD-4109-8AC2-851BBBDB3BC8}" destId="{CD12686A-35CF-45E4-803F-DA409AC7B529}" srcOrd="1" destOrd="0" presId="urn:microsoft.com/office/officeart/2005/8/layout/orgChart1"/>
    <dgm:cxn modelId="{B053BD0C-26B9-4AD4-A77E-0E4DDAE54478}" type="presParOf" srcId="{E89A5BC9-CBEF-4ACD-9EC5-67D4363E1092}" destId="{9FA03B59-06A3-43FA-A1B7-ABE45459DFA1}" srcOrd="1" destOrd="0" presId="urn:microsoft.com/office/officeart/2005/8/layout/orgChart1"/>
    <dgm:cxn modelId="{B703BEB8-E484-4E2B-9AEA-3DE6EE481B13}" type="presParOf" srcId="{E89A5BC9-CBEF-4ACD-9EC5-67D4363E1092}" destId="{C5CBCBA0-5077-4D3E-8521-04DCF149A4FC}" srcOrd="2" destOrd="0" presId="urn:microsoft.com/office/officeart/2005/8/layout/orgChart1"/>
    <dgm:cxn modelId="{473ED8CC-7D83-454B-9C4C-9054962DB1EF}" type="presParOf" srcId="{B2050994-8BFA-4FF2-8B09-FF235F60C9E3}" destId="{1C0DA437-9E57-4DB3-BD9A-9E510A19A2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0F1D3-7CE7-4BD4-9E97-6C78FC0E58FD}">
      <dsp:nvSpPr>
        <dsp:cNvPr id="0" name=""/>
        <dsp:cNvSpPr/>
      </dsp:nvSpPr>
      <dsp:spPr>
        <a:xfrm>
          <a:off x="3924113" y="992075"/>
          <a:ext cx="2399591" cy="416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29"/>
              </a:lnTo>
              <a:lnTo>
                <a:pt x="2399591" y="208229"/>
              </a:lnTo>
              <a:lnTo>
                <a:pt x="2399591" y="416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AF35E-717D-4ADB-B053-863D88B4C6A3}">
      <dsp:nvSpPr>
        <dsp:cNvPr id="0" name=""/>
        <dsp:cNvSpPr/>
      </dsp:nvSpPr>
      <dsp:spPr>
        <a:xfrm>
          <a:off x="3878393" y="992075"/>
          <a:ext cx="91440" cy="416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E0EFC-2819-4501-9001-0FA4A76EE1A9}">
      <dsp:nvSpPr>
        <dsp:cNvPr id="0" name=""/>
        <dsp:cNvSpPr/>
      </dsp:nvSpPr>
      <dsp:spPr>
        <a:xfrm>
          <a:off x="1524521" y="992075"/>
          <a:ext cx="2399591" cy="416458"/>
        </a:xfrm>
        <a:custGeom>
          <a:avLst/>
          <a:gdLst/>
          <a:ahLst/>
          <a:cxnLst/>
          <a:rect l="0" t="0" r="0" b="0"/>
          <a:pathLst>
            <a:path>
              <a:moveTo>
                <a:pt x="2399591" y="0"/>
              </a:moveTo>
              <a:lnTo>
                <a:pt x="2399591" y="208229"/>
              </a:lnTo>
              <a:lnTo>
                <a:pt x="0" y="208229"/>
              </a:lnTo>
              <a:lnTo>
                <a:pt x="0" y="416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4A977-BAC6-442B-AB28-6E94C7FF9303}">
      <dsp:nvSpPr>
        <dsp:cNvPr id="0" name=""/>
        <dsp:cNvSpPr/>
      </dsp:nvSpPr>
      <dsp:spPr>
        <a:xfrm>
          <a:off x="2735661" y="508"/>
          <a:ext cx="2376904" cy="991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600" b="1" kern="1200" dirty="0" smtClean="0"/>
            <a:t>100 </a:t>
          </a:r>
          <a:r>
            <a:rPr lang="de-AT" sz="1800" kern="1200" dirty="0" smtClean="0"/>
            <a:t>Versicherungsmakler angeschrieben</a:t>
          </a:r>
          <a:endParaRPr lang="de-AT" sz="1800" kern="1200" dirty="0"/>
        </a:p>
      </dsp:txBody>
      <dsp:txXfrm>
        <a:off x="2735661" y="508"/>
        <a:ext cx="2376904" cy="991566"/>
      </dsp:txXfrm>
    </dsp:sp>
    <dsp:sp modelId="{5E53E61D-BB5E-4B38-91B3-A670016C7180}">
      <dsp:nvSpPr>
        <dsp:cNvPr id="0" name=""/>
        <dsp:cNvSpPr/>
      </dsp:nvSpPr>
      <dsp:spPr>
        <a:xfrm>
          <a:off x="532955" y="1408533"/>
          <a:ext cx="1983133" cy="991566"/>
        </a:xfrm>
        <a:prstGeom prst="rect">
          <a:avLst/>
        </a:prstGeom>
        <a:solidFill>
          <a:srgbClr val="B100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300" b="1" kern="1200" dirty="0" smtClean="0"/>
            <a:t>23           </a:t>
          </a:r>
          <a:r>
            <a:rPr lang="de-AT" sz="3300" kern="1200" dirty="0" smtClean="0"/>
            <a:t> </a:t>
          </a:r>
          <a:r>
            <a:rPr lang="de-AT" sz="1800" kern="1200" dirty="0" smtClean="0"/>
            <a:t>keine Reaktion</a:t>
          </a:r>
          <a:endParaRPr lang="de-AT" sz="1800" kern="1200" dirty="0"/>
        </a:p>
      </dsp:txBody>
      <dsp:txXfrm>
        <a:off x="532955" y="1408533"/>
        <a:ext cx="1983133" cy="991566"/>
      </dsp:txXfrm>
    </dsp:sp>
    <dsp:sp modelId="{B14D4AAA-3A4A-445A-978A-F9BAFE017088}">
      <dsp:nvSpPr>
        <dsp:cNvPr id="0" name=""/>
        <dsp:cNvSpPr/>
      </dsp:nvSpPr>
      <dsp:spPr>
        <a:xfrm>
          <a:off x="2932546" y="1408533"/>
          <a:ext cx="1983133" cy="991566"/>
        </a:xfrm>
        <a:prstGeom prst="rect">
          <a:avLst/>
        </a:prstGeom>
        <a:solidFill>
          <a:srgbClr val="D2B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600" b="1" kern="1200" dirty="0" smtClean="0"/>
            <a:t>27    </a:t>
          </a:r>
          <a:r>
            <a:rPr lang="de-AT" sz="1800" kern="1200" dirty="0" smtClean="0"/>
            <a:t>Rückmeldungen ohne Angebot</a:t>
          </a:r>
          <a:endParaRPr lang="de-AT" sz="1800" kern="1200" dirty="0"/>
        </a:p>
      </dsp:txBody>
      <dsp:txXfrm>
        <a:off x="2932546" y="1408533"/>
        <a:ext cx="1983133" cy="991566"/>
      </dsp:txXfrm>
    </dsp:sp>
    <dsp:sp modelId="{5DDFC916-47E5-4FD2-A885-26AC3CAB6A77}">
      <dsp:nvSpPr>
        <dsp:cNvPr id="0" name=""/>
        <dsp:cNvSpPr/>
      </dsp:nvSpPr>
      <dsp:spPr>
        <a:xfrm>
          <a:off x="5332138" y="1408533"/>
          <a:ext cx="1983133" cy="991566"/>
        </a:xfrm>
        <a:prstGeom prst="rect">
          <a:avLst/>
        </a:prstGeom>
        <a:solidFill>
          <a:srgbClr val="8DA8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600" b="1" kern="1200" dirty="0" smtClean="0"/>
            <a:t>50</a:t>
          </a:r>
          <a:r>
            <a:rPr lang="de-AT" sz="2200" kern="1200" dirty="0" smtClean="0"/>
            <a:t>          </a:t>
          </a:r>
          <a:r>
            <a:rPr lang="de-AT" sz="1800" kern="1200" dirty="0" smtClean="0"/>
            <a:t>Angebote erhalten</a:t>
          </a:r>
          <a:endParaRPr lang="de-AT" sz="1800" kern="1200" dirty="0"/>
        </a:p>
      </dsp:txBody>
      <dsp:txXfrm>
        <a:off x="5332138" y="1408533"/>
        <a:ext cx="1983133" cy="991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0F1D3-7CE7-4BD4-9E97-6C78FC0E58FD}">
      <dsp:nvSpPr>
        <dsp:cNvPr id="0" name=""/>
        <dsp:cNvSpPr/>
      </dsp:nvSpPr>
      <dsp:spPr>
        <a:xfrm>
          <a:off x="3924113" y="992075"/>
          <a:ext cx="2399591" cy="416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29"/>
              </a:lnTo>
              <a:lnTo>
                <a:pt x="2399591" y="208229"/>
              </a:lnTo>
              <a:lnTo>
                <a:pt x="2399591" y="416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AF35E-717D-4ADB-B053-863D88B4C6A3}">
      <dsp:nvSpPr>
        <dsp:cNvPr id="0" name=""/>
        <dsp:cNvSpPr/>
      </dsp:nvSpPr>
      <dsp:spPr>
        <a:xfrm>
          <a:off x="3878393" y="992075"/>
          <a:ext cx="91440" cy="416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E0EFC-2819-4501-9001-0FA4A76EE1A9}">
      <dsp:nvSpPr>
        <dsp:cNvPr id="0" name=""/>
        <dsp:cNvSpPr/>
      </dsp:nvSpPr>
      <dsp:spPr>
        <a:xfrm>
          <a:off x="1524521" y="992075"/>
          <a:ext cx="2399591" cy="416458"/>
        </a:xfrm>
        <a:custGeom>
          <a:avLst/>
          <a:gdLst/>
          <a:ahLst/>
          <a:cxnLst/>
          <a:rect l="0" t="0" r="0" b="0"/>
          <a:pathLst>
            <a:path>
              <a:moveTo>
                <a:pt x="2399591" y="0"/>
              </a:moveTo>
              <a:lnTo>
                <a:pt x="2399591" y="208229"/>
              </a:lnTo>
              <a:lnTo>
                <a:pt x="0" y="208229"/>
              </a:lnTo>
              <a:lnTo>
                <a:pt x="0" y="416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4A977-BAC6-442B-AB28-6E94C7FF9303}">
      <dsp:nvSpPr>
        <dsp:cNvPr id="0" name=""/>
        <dsp:cNvSpPr/>
      </dsp:nvSpPr>
      <dsp:spPr>
        <a:xfrm>
          <a:off x="2879676" y="508"/>
          <a:ext cx="2088874" cy="991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600" b="1" kern="1200" dirty="0" smtClean="0"/>
            <a:t>106       </a:t>
          </a:r>
          <a:r>
            <a:rPr lang="de-AT" sz="1800" b="0" kern="1200" dirty="0" smtClean="0"/>
            <a:t>Agenten</a:t>
          </a:r>
          <a:r>
            <a:rPr lang="de-AT" sz="1800" b="1" kern="1200" dirty="0" smtClean="0"/>
            <a:t> </a:t>
          </a:r>
          <a:r>
            <a:rPr lang="de-AT" sz="1800" kern="1200" dirty="0" smtClean="0"/>
            <a:t>angeschrieben</a:t>
          </a:r>
          <a:endParaRPr lang="de-AT" sz="1800" kern="1200" dirty="0"/>
        </a:p>
      </dsp:txBody>
      <dsp:txXfrm>
        <a:off x="2879676" y="508"/>
        <a:ext cx="2088874" cy="991566"/>
      </dsp:txXfrm>
    </dsp:sp>
    <dsp:sp modelId="{5E53E61D-BB5E-4B38-91B3-A670016C7180}">
      <dsp:nvSpPr>
        <dsp:cNvPr id="0" name=""/>
        <dsp:cNvSpPr/>
      </dsp:nvSpPr>
      <dsp:spPr>
        <a:xfrm>
          <a:off x="532955" y="1408533"/>
          <a:ext cx="1983133" cy="991566"/>
        </a:xfrm>
        <a:prstGeom prst="rect">
          <a:avLst/>
        </a:prstGeom>
        <a:solidFill>
          <a:srgbClr val="B100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300" b="1" kern="1200" dirty="0" smtClean="0"/>
            <a:t>56           </a:t>
          </a:r>
          <a:r>
            <a:rPr lang="de-AT" sz="3300" kern="1200" dirty="0" smtClean="0"/>
            <a:t> </a:t>
          </a:r>
          <a:r>
            <a:rPr lang="de-AT" sz="1800" kern="1200" dirty="0" smtClean="0"/>
            <a:t>keine Reaktion</a:t>
          </a:r>
          <a:endParaRPr lang="de-AT" sz="1800" kern="1200" dirty="0"/>
        </a:p>
      </dsp:txBody>
      <dsp:txXfrm>
        <a:off x="532955" y="1408533"/>
        <a:ext cx="1983133" cy="991566"/>
      </dsp:txXfrm>
    </dsp:sp>
    <dsp:sp modelId="{B14D4AAA-3A4A-445A-978A-F9BAFE017088}">
      <dsp:nvSpPr>
        <dsp:cNvPr id="0" name=""/>
        <dsp:cNvSpPr/>
      </dsp:nvSpPr>
      <dsp:spPr>
        <a:xfrm>
          <a:off x="2932546" y="1408533"/>
          <a:ext cx="1983133" cy="991566"/>
        </a:xfrm>
        <a:prstGeom prst="rect">
          <a:avLst/>
        </a:prstGeom>
        <a:solidFill>
          <a:srgbClr val="D2B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600" b="1" kern="1200" dirty="0" smtClean="0"/>
            <a:t>0   </a:t>
          </a:r>
          <a:r>
            <a:rPr lang="de-AT" sz="1800" kern="1200" dirty="0" smtClean="0"/>
            <a:t>Rückmeldungen ohne Angebot</a:t>
          </a:r>
          <a:endParaRPr lang="de-AT" sz="1800" kern="1200" dirty="0"/>
        </a:p>
      </dsp:txBody>
      <dsp:txXfrm>
        <a:off x="2932546" y="1408533"/>
        <a:ext cx="1983133" cy="991566"/>
      </dsp:txXfrm>
    </dsp:sp>
    <dsp:sp modelId="{5DDFC916-47E5-4FD2-A885-26AC3CAB6A77}">
      <dsp:nvSpPr>
        <dsp:cNvPr id="0" name=""/>
        <dsp:cNvSpPr/>
      </dsp:nvSpPr>
      <dsp:spPr>
        <a:xfrm>
          <a:off x="5332138" y="1408533"/>
          <a:ext cx="1983133" cy="991566"/>
        </a:xfrm>
        <a:prstGeom prst="rect">
          <a:avLst/>
        </a:prstGeom>
        <a:solidFill>
          <a:srgbClr val="8DA8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600" b="1" kern="1200" dirty="0" smtClean="0"/>
            <a:t>50</a:t>
          </a:r>
          <a:r>
            <a:rPr lang="de-AT" sz="2200" kern="1200" dirty="0" smtClean="0"/>
            <a:t>          </a:t>
          </a:r>
          <a:r>
            <a:rPr lang="de-AT" sz="1800" kern="1200" dirty="0" smtClean="0"/>
            <a:t>Angebote erhalten</a:t>
          </a:r>
          <a:endParaRPr lang="de-AT" sz="1800" kern="1200" dirty="0"/>
        </a:p>
      </dsp:txBody>
      <dsp:txXfrm>
        <a:off x="5332138" y="1408533"/>
        <a:ext cx="1983133" cy="991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3"/>
          </a:xfrm>
          <a:prstGeom prst="rect">
            <a:avLst/>
          </a:prstGeom>
        </p:spPr>
        <p:txBody>
          <a:bodyPr vert="horz" lIns="89463" tIns="44732" rIns="89463" bIns="44732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3"/>
          </a:xfrm>
          <a:prstGeom prst="rect">
            <a:avLst/>
          </a:prstGeom>
        </p:spPr>
        <p:txBody>
          <a:bodyPr vert="horz" lIns="89463" tIns="44732" rIns="89463" bIns="44732" rtlCol="0"/>
          <a:lstStyle>
            <a:lvl1pPr algn="r">
              <a:defRPr sz="1100"/>
            </a:lvl1pPr>
          </a:lstStyle>
          <a:p>
            <a:fld id="{2BB41B2B-326E-46CF-A251-0F23CD67E647}" type="datetimeFigureOut">
              <a:rPr lang="de-DE" smtClean="0"/>
              <a:pPr/>
              <a:t>21.08.2015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89463" tIns="44732" rIns="89463" bIns="44732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89463" tIns="44732" rIns="89463" bIns="44732" rtlCol="0" anchor="b"/>
          <a:lstStyle>
            <a:lvl1pPr algn="r">
              <a:defRPr sz="1100"/>
            </a:lvl1pPr>
          </a:lstStyle>
          <a:p>
            <a:fld id="{E7A38AC4-1066-46F6-A6B5-A616AC7D4AE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43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3"/>
          </a:xfrm>
          <a:prstGeom prst="rect">
            <a:avLst/>
          </a:prstGeom>
        </p:spPr>
        <p:txBody>
          <a:bodyPr vert="horz" lIns="89463" tIns="44732" rIns="89463" bIns="44732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3"/>
          </a:xfrm>
          <a:prstGeom prst="rect">
            <a:avLst/>
          </a:prstGeom>
        </p:spPr>
        <p:txBody>
          <a:bodyPr vert="horz" lIns="89463" tIns="44732" rIns="89463" bIns="44732" rtlCol="0"/>
          <a:lstStyle>
            <a:lvl1pPr algn="r">
              <a:defRPr sz="1100"/>
            </a:lvl1pPr>
          </a:lstStyle>
          <a:p>
            <a:fld id="{DDDF5B89-DB36-417D-BC73-3AEC541B03AE}" type="datetimeFigureOut">
              <a:rPr lang="de-DE" smtClean="0"/>
              <a:pPr/>
              <a:t>21.08.2015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63" tIns="44732" rIns="89463" bIns="4473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9" y="4715155"/>
            <a:ext cx="5438140" cy="4466988"/>
          </a:xfrm>
          <a:prstGeom prst="rect">
            <a:avLst/>
          </a:prstGeom>
        </p:spPr>
        <p:txBody>
          <a:bodyPr vert="horz" lIns="89463" tIns="44732" rIns="89463" bIns="44732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89463" tIns="44732" rIns="89463" bIns="44732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89463" tIns="44732" rIns="89463" bIns="44732" rtlCol="0" anchor="b"/>
          <a:lstStyle>
            <a:lvl1pPr algn="r">
              <a:defRPr sz="1100"/>
            </a:lvl1pPr>
          </a:lstStyle>
          <a:p>
            <a:fld id="{0E5FAF01-484A-489D-BB1C-AC5D0EFC01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893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AF01-484A-489D-BB1C-AC5D0EFC015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3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cap="sm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61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500066"/>
          </a:xfrm>
          <a:prstGeom prst="rect">
            <a:avLst/>
          </a:prstGeom>
          <a:solidFill>
            <a:srgbClr val="E2E2E2">
              <a:alpha val="80000"/>
            </a:srgbClr>
          </a:solidFill>
        </p:spPr>
        <p:txBody>
          <a:bodyPr anchor="b" anchorCtr="0">
            <a:normAutofit/>
          </a:bodyPr>
          <a:lstStyle>
            <a:lvl1pPr marL="358775" indent="0">
              <a:defRPr sz="2400" cap="small" baseline="0"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7"/>
          </p:nvPr>
        </p:nvSpPr>
        <p:spPr>
          <a:xfrm>
            <a:off x="395536" y="1988840"/>
            <a:ext cx="4032000" cy="406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03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3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8"/>
          </p:nvPr>
        </p:nvSpPr>
        <p:spPr>
          <a:xfrm>
            <a:off x="4644008" y="1988840"/>
            <a:ext cx="4032448" cy="406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9" name="Gerade Verbindung 18"/>
          <p:cNvCxnSpPr/>
          <p:nvPr userDrawn="1"/>
        </p:nvCxnSpPr>
        <p:spPr>
          <a:xfrm>
            <a:off x="0" y="1000108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-32" y="50004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ußzeilenplatzhalter 13"/>
          <p:cNvSpPr>
            <a:spLocks noGrp="1"/>
          </p:cNvSpPr>
          <p:nvPr>
            <p:ph type="ftr" sz="quarter" idx="19"/>
          </p:nvPr>
        </p:nvSpPr>
        <p:spPr>
          <a:xfrm>
            <a:off x="14284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14284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42844" y="6357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93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0"/>
          </p:nvPr>
        </p:nvSpPr>
        <p:spPr>
          <a:xfrm>
            <a:off x="683568" y="1412776"/>
            <a:ext cx="8208912" cy="48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32" y="50004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51520" y="570903"/>
            <a:ext cx="8892480" cy="414000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358775" indent="0">
              <a:defRPr sz="2400" cap="small" baseline="0">
                <a:solidFill>
                  <a:srgbClr val="C00000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08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3960440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32040" y="1412776"/>
            <a:ext cx="3960000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-32" y="50004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51520" y="570903"/>
            <a:ext cx="8892480" cy="414000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358775" indent="0">
              <a:defRPr sz="2400" cap="small" baseline="0">
                <a:solidFill>
                  <a:srgbClr val="C00000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735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51488" y="566700"/>
            <a:ext cx="8892480" cy="414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 anchorCtr="0">
            <a:normAutofit/>
          </a:bodyPr>
          <a:lstStyle>
            <a:lvl1pPr marL="358775" indent="0">
              <a:defRPr sz="2400" cap="small" baseline="0">
                <a:solidFill>
                  <a:srgbClr val="C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7"/>
          </p:nvPr>
        </p:nvSpPr>
        <p:spPr>
          <a:xfrm>
            <a:off x="612000" y="1988840"/>
            <a:ext cx="3960000" cy="432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268760"/>
            <a:ext cx="39600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sm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932040" y="1268760"/>
            <a:ext cx="39600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de-DE" sz="1600" b="1" kern="1200" cap="sm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dirty="0" smtClean="0"/>
              <a:t>Textmasterformate durch Klicken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8"/>
          </p:nvPr>
        </p:nvSpPr>
        <p:spPr>
          <a:xfrm>
            <a:off x="4932040" y="1988840"/>
            <a:ext cx="3960000" cy="432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-32" y="50004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80920" cy="414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 anchorCtr="0">
            <a:normAutofit/>
          </a:bodyPr>
          <a:lstStyle>
            <a:lvl1pPr marL="358775" indent="0">
              <a:defRPr sz="2400" cap="small" baseline="0">
                <a:solidFill>
                  <a:srgbClr val="C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7"/>
          </p:nvPr>
        </p:nvSpPr>
        <p:spPr>
          <a:xfrm>
            <a:off x="791768" y="1988840"/>
            <a:ext cx="7560400" cy="432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1768" y="1268760"/>
            <a:ext cx="75604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cap="sm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-32" y="50004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70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43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100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500066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358775" indent="0">
              <a:defRPr sz="2400" cap="small" baseline="0"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0"/>
          </p:nvPr>
        </p:nvSpPr>
        <p:spPr>
          <a:xfrm>
            <a:off x="428596" y="1214422"/>
            <a:ext cx="8175852" cy="4806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32" y="50004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 userDrawn="1"/>
        </p:nvSpPr>
        <p:spPr>
          <a:xfrm>
            <a:off x="0" y="11967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4038600" cy="4643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1822" y="1357298"/>
            <a:ext cx="4038600" cy="4643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1000108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-32" y="50004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500066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358775" indent="0">
              <a:defRPr sz="2400" cap="small" baseline="0"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14284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081" descr="mail1"/>
          <p:cNvPicPr>
            <a:picLocks noChangeAspect="1" noChangeArrowheads="1"/>
          </p:cNvPicPr>
          <p:nvPr/>
        </p:nvPicPr>
        <p:blipFill>
          <a:blip r:embed="rId14" cstate="print"/>
          <a:srcRect l="43333"/>
          <a:stretch>
            <a:fillRect/>
          </a:stretch>
        </p:blipFill>
        <p:spPr bwMode="auto">
          <a:xfrm>
            <a:off x="-32" y="-24"/>
            <a:ext cx="914403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1600" y="1772816"/>
            <a:ext cx="79312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Grafik 10" descr="ogm_invers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429520" y="71414"/>
            <a:ext cx="1571604" cy="432672"/>
          </a:xfrm>
          <a:prstGeom prst="rect">
            <a:avLst/>
          </a:prstGeom>
        </p:spPr>
      </p:pic>
      <p:pic>
        <p:nvPicPr>
          <p:cNvPr id="7" name="Picture 3081" descr="mail1"/>
          <p:cNvPicPr>
            <a:picLocks noChangeAspect="1" noChangeArrowheads="1"/>
          </p:cNvPicPr>
          <p:nvPr/>
        </p:nvPicPr>
        <p:blipFill>
          <a:blip r:embed="rId14" cstate="print"/>
          <a:srcRect l="43333"/>
          <a:stretch>
            <a:fillRect/>
          </a:stretch>
        </p:blipFill>
        <p:spPr bwMode="auto">
          <a:xfrm>
            <a:off x="5500694" y="0"/>
            <a:ext cx="364330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89214615"/>
              </p:ext>
            </p:extLst>
          </p:nvPr>
        </p:nvGraphicFramePr>
        <p:xfrm>
          <a:off x="1" y="6519672"/>
          <a:ext cx="1260000" cy="252000"/>
        </p:xfrm>
        <a:graphic>
          <a:graphicData uri="http://schemas.openxmlformats.org/drawingml/2006/table">
            <a:tbl>
              <a:tblPr/>
              <a:tblGrid>
                <a:gridCol w="1260000"/>
              </a:tblGrid>
              <a:tr h="252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0793" marR="60793" marT="0" marB="0" anchor="ctr">
                    <a:lnL w="12700" cap="flat" cmpd="sng" algn="ctr">
                      <a:solidFill>
                        <a:srgbClr val="CD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3333"/>
                    </a:solidFill>
                  </a:tcPr>
                </a:tc>
              </a:tr>
            </a:tbl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7812360" y="6491494"/>
            <a:ext cx="1044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August 2015</a:t>
            </a:r>
            <a:endParaRPr lang="de-AT" sz="1000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27584" y="651131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F1213D9-0D31-4CA1-B64B-869749764E1A}" type="slidenum">
              <a:rPr lang="de-AT" sz="1000" smtClean="0"/>
              <a:t>‹Nr.›</a:t>
            </a:fld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28882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4" r:id="rId5"/>
    <p:sldLayoutId id="2147483662" r:id="rId6"/>
    <p:sldLayoutId id="2147483663" r:id="rId7"/>
    <p:sldLayoutId id="2147483650" r:id="rId8"/>
    <p:sldLayoutId id="2147483652" r:id="rId9"/>
    <p:sldLayoutId id="2147483653" r:id="rId10"/>
    <p:sldLayoutId id="2147483655" r:id="rId11"/>
    <p:sldLayoutId id="214748365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m.at/" TargetMode="External"/><Relationship Id="rId2" Type="http://schemas.openxmlformats.org/officeDocument/2006/relationships/hyperlink" Target="mailto:office@ogm.a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-349250"/>
            <a:ext cx="10533063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feld 1"/>
          <p:cNvSpPr txBox="1">
            <a:spLocks noChangeArrowheads="1"/>
          </p:cNvSpPr>
          <p:nvPr/>
        </p:nvSpPr>
        <p:spPr bwMode="auto">
          <a:xfrm>
            <a:off x="479425" y="3302000"/>
            <a:ext cx="69754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de-AT" altLang="de-DE" sz="4000" b="1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None/>
            </a:pPr>
            <a:r>
              <a:rPr lang="de-AT" altLang="de-DE" sz="4000" b="1" dirty="0">
                <a:solidFill>
                  <a:schemeClr val="bg1"/>
                </a:solidFill>
                <a:latin typeface="Century Gothic" pitchFamily="34" charset="0"/>
              </a:rPr>
              <a:t>Wolfgang BACHMAYER</a:t>
            </a:r>
            <a:endParaRPr lang="de-AT" altLang="de-DE" sz="40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None/>
            </a:pPr>
            <a:r>
              <a:rPr lang="de-AT" altLang="de-DE" sz="4000" dirty="0">
                <a:solidFill>
                  <a:schemeClr val="bg1"/>
                </a:solidFill>
                <a:latin typeface="Century Gothic" pitchFamily="34" charset="0"/>
              </a:rPr>
              <a:t>Geschäftsführer OGM</a:t>
            </a:r>
          </a:p>
        </p:txBody>
      </p:sp>
      <p:pic>
        <p:nvPicPr>
          <p:cNvPr id="2052" name="Picture 2" descr="vmk_logo_RZ_CMYK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823913"/>
            <a:ext cx="4344988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" name="Gerade Verbindung 1023"/>
          <p:cNvCxnSpPr/>
          <p:nvPr/>
        </p:nvCxnSpPr>
        <p:spPr>
          <a:xfrm>
            <a:off x="-108520" y="3356992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feld 1024"/>
          <p:cNvSpPr txBox="1"/>
          <p:nvPr/>
        </p:nvSpPr>
        <p:spPr>
          <a:xfrm>
            <a:off x="611560" y="1115452"/>
            <a:ext cx="21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8DA825"/>
                </a:solidFill>
              </a:rPr>
              <a:t>Versicherungsmakler</a:t>
            </a:r>
            <a:endParaRPr lang="de-AT" dirty="0">
              <a:solidFill>
                <a:srgbClr val="8DA825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11560" y="3645024"/>
            <a:ext cx="234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Versicherungsagenten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19672" y="1131709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Prämie pro Jahr (Median): </a:t>
            </a:r>
          </a:p>
          <a:p>
            <a:pPr algn="ctr"/>
            <a:endParaRPr lang="de-DE" dirty="0" smtClean="0">
              <a:solidFill>
                <a:srgbClr val="000000"/>
              </a:solidFill>
            </a:endParaRPr>
          </a:p>
          <a:p>
            <a:pPr algn="ctr"/>
            <a:endParaRPr lang="de-DE" dirty="0" smtClean="0">
              <a:solidFill>
                <a:srgbClr val="000000"/>
              </a:solidFill>
            </a:endParaRPr>
          </a:p>
          <a:p>
            <a:pPr algn="ctr"/>
            <a:endParaRPr lang="de-DE" dirty="0">
              <a:solidFill>
                <a:srgbClr val="000000"/>
              </a:solidFill>
            </a:endParaRPr>
          </a:p>
          <a:p>
            <a:pPr algn="ctr"/>
            <a:endParaRPr lang="de-DE" dirty="0" smtClean="0">
              <a:solidFill>
                <a:srgbClr val="000000"/>
              </a:solidFill>
            </a:endParaRPr>
          </a:p>
          <a:p>
            <a:pPr algn="ctr"/>
            <a:endParaRPr lang="de-DE" dirty="0" smtClean="0">
              <a:solidFill>
                <a:srgbClr val="000000"/>
              </a:solidFill>
            </a:endParaRPr>
          </a:p>
          <a:p>
            <a:pPr algn="ctr"/>
            <a:r>
              <a:rPr lang="de-DE" dirty="0" smtClean="0">
                <a:solidFill>
                  <a:srgbClr val="000000"/>
                </a:solidFill>
              </a:rPr>
              <a:t>Günstigste Prämie gesamt 1.732,-, </a:t>
            </a:r>
            <a:r>
              <a:rPr lang="de-DE" dirty="0">
                <a:solidFill>
                  <a:srgbClr val="000000"/>
                </a:solidFill>
              </a:rPr>
              <a:t>t</a:t>
            </a:r>
            <a:r>
              <a:rPr lang="de-DE" dirty="0" smtClean="0">
                <a:solidFill>
                  <a:srgbClr val="000000"/>
                </a:solidFill>
              </a:rPr>
              <a:t>euerste 3.158,-/Jahr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Angebotsvergleich – Prämienhöhe/Jahr VW Passat 103 kW Bonusstufe 9</a:t>
            </a:r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94783"/>
              </p:ext>
            </p:extLst>
          </p:nvPr>
        </p:nvGraphicFramePr>
        <p:xfrm>
          <a:off x="783515" y="1484784"/>
          <a:ext cx="7416824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4206"/>
                <a:gridCol w="1854206"/>
                <a:gridCol w="1854206"/>
                <a:gridCol w="18542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Haftplicht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Kasko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Motorbezogene </a:t>
                      </a:r>
                      <a:r>
                        <a:rPr lang="de-AT" dirty="0" err="1" smtClean="0"/>
                        <a:t>Vers.St</a:t>
                      </a:r>
                      <a:r>
                        <a:rPr lang="de-AT" dirty="0" smtClean="0"/>
                        <a:t>.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Summe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>
                          <a:solidFill>
                            <a:srgbClr val="8DA825"/>
                          </a:solidFill>
                        </a:rPr>
                        <a:t>486,-</a:t>
                      </a:r>
                      <a:endParaRPr lang="de-AT" sz="2800" dirty="0">
                        <a:solidFill>
                          <a:srgbClr val="8DA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>
                          <a:solidFill>
                            <a:srgbClr val="8DA825"/>
                          </a:solidFill>
                        </a:rPr>
                        <a:t>1.283,-</a:t>
                      </a:r>
                      <a:endParaRPr lang="de-AT" sz="2800" dirty="0">
                        <a:solidFill>
                          <a:srgbClr val="8DA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/>
                        <a:t>649,-</a:t>
                      </a:r>
                      <a:endParaRPr lang="de-A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>
                          <a:solidFill>
                            <a:srgbClr val="8DA825"/>
                          </a:solidFill>
                        </a:rPr>
                        <a:t>2.418,-</a:t>
                      </a:r>
                      <a:endParaRPr lang="de-AT" sz="2800" dirty="0">
                        <a:solidFill>
                          <a:srgbClr val="8DA82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755623" y="3645024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Prämie pro Jahr (Median): </a:t>
            </a:r>
          </a:p>
          <a:p>
            <a:pPr algn="ctr"/>
            <a:endParaRPr lang="de-DE" dirty="0" smtClean="0">
              <a:solidFill>
                <a:srgbClr val="000000"/>
              </a:solidFill>
            </a:endParaRPr>
          </a:p>
          <a:p>
            <a:pPr algn="ctr"/>
            <a:endParaRPr lang="de-DE" dirty="0" smtClean="0">
              <a:solidFill>
                <a:srgbClr val="000000"/>
              </a:solidFill>
            </a:endParaRPr>
          </a:p>
          <a:p>
            <a:pPr algn="ctr"/>
            <a:endParaRPr lang="de-DE" dirty="0">
              <a:solidFill>
                <a:srgbClr val="000000"/>
              </a:solidFill>
            </a:endParaRPr>
          </a:p>
          <a:p>
            <a:pPr algn="ctr"/>
            <a:endParaRPr lang="de-DE" dirty="0" smtClean="0">
              <a:solidFill>
                <a:srgbClr val="000000"/>
              </a:solidFill>
            </a:endParaRPr>
          </a:p>
          <a:p>
            <a:pPr algn="ctr"/>
            <a:endParaRPr lang="de-DE" dirty="0" smtClean="0">
              <a:solidFill>
                <a:srgbClr val="000000"/>
              </a:solidFill>
            </a:endParaRPr>
          </a:p>
          <a:p>
            <a:pPr algn="ctr"/>
            <a:r>
              <a:rPr lang="de-DE" dirty="0" smtClean="0">
                <a:solidFill>
                  <a:srgbClr val="000000"/>
                </a:solidFill>
              </a:rPr>
              <a:t>Günstigste Prämie gesamt 1.728,-, teuerste 4.083,-/Jahr</a:t>
            </a:r>
          </a:p>
          <a:p>
            <a:pPr algn="ctr"/>
            <a:endParaRPr lang="de-DE" dirty="0">
              <a:solidFill>
                <a:srgbClr val="000000"/>
              </a:solidFill>
            </a:endParaRPr>
          </a:p>
          <a:p>
            <a:pPr algn="ctr"/>
            <a:r>
              <a:rPr lang="de-DE" dirty="0" smtClean="0">
                <a:solidFill>
                  <a:srgbClr val="FF0000"/>
                </a:solidFill>
              </a:rPr>
              <a:t>Wurden mehrere Varianten angeboten, wurde immer die günstigste Variante für die Berechnung genommen!</a:t>
            </a:r>
            <a:endParaRPr lang="de-DE" dirty="0">
              <a:solidFill>
                <a:srgbClr val="FF0000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79320"/>
              </p:ext>
            </p:extLst>
          </p:nvPr>
        </p:nvGraphicFramePr>
        <p:xfrm>
          <a:off x="827584" y="4214976"/>
          <a:ext cx="7416824" cy="1086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4206"/>
                <a:gridCol w="1854206"/>
                <a:gridCol w="1854206"/>
                <a:gridCol w="18542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Haftplicht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Kasko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Motorbezogene </a:t>
                      </a:r>
                      <a:r>
                        <a:rPr lang="de-AT" dirty="0" err="1" smtClean="0"/>
                        <a:t>Vers.St</a:t>
                      </a:r>
                      <a:r>
                        <a:rPr lang="de-AT" dirty="0" smtClean="0"/>
                        <a:t>.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Summe</a:t>
                      </a:r>
                      <a:endParaRPr lang="de-AT" dirty="0"/>
                    </a:p>
                  </a:txBody>
                  <a:tcPr/>
                </a:tc>
              </a:tr>
              <a:tr h="44615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800" kern="1200" dirty="0" smtClean="0">
                          <a:solidFill>
                            <a:srgbClr val="B10015"/>
                          </a:solidFill>
                          <a:latin typeface="+mn-lt"/>
                          <a:ea typeface="+mn-ea"/>
                          <a:cs typeface="+mn-cs"/>
                        </a:rPr>
                        <a:t>634,-</a:t>
                      </a:r>
                      <a:endParaRPr lang="de-AT" sz="2800" kern="1200" dirty="0">
                        <a:solidFill>
                          <a:srgbClr val="B100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800" kern="1200" dirty="0" smtClean="0">
                          <a:solidFill>
                            <a:srgbClr val="B10015"/>
                          </a:solidFill>
                          <a:latin typeface="+mn-lt"/>
                          <a:ea typeface="+mn-ea"/>
                          <a:cs typeface="+mn-cs"/>
                        </a:rPr>
                        <a:t>1.503,-</a:t>
                      </a:r>
                      <a:endParaRPr lang="de-AT" sz="2800" kern="1200" dirty="0">
                        <a:solidFill>
                          <a:srgbClr val="B100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649,-</a:t>
                      </a:r>
                      <a:endParaRPr lang="de-AT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2800" kern="1200" dirty="0" smtClean="0">
                          <a:solidFill>
                            <a:srgbClr val="B10015"/>
                          </a:solidFill>
                          <a:latin typeface="+mn-lt"/>
                          <a:ea typeface="+mn-ea"/>
                          <a:cs typeface="+mn-cs"/>
                        </a:rPr>
                        <a:t>2.786,-</a:t>
                      </a:r>
                      <a:endParaRPr lang="de-AT" sz="2800" kern="1200" dirty="0">
                        <a:solidFill>
                          <a:srgbClr val="B100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08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214568"/>
            <a:ext cx="8892480" cy="985890"/>
          </a:xfrm>
        </p:spPr>
        <p:txBody>
          <a:bodyPr anchor="ctr">
            <a:noAutofit/>
          </a:bodyPr>
          <a:lstStyle/>
          <a:p>
            <a:r>
              <a:rPr lang="de-AT" sz="3200" dirty="0" smtClean="0"/>
              <a:t>Kurzfazit </a:t>
            </a:r>
            <a:r>
              <a:rPr lang="de-AT" sz="3200" smtClean="0"/>
              <a:t>Mystery Shopper</a:t>
            </a:r>
            <a:endParaRPr lang="de-AT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0"/>
          </p:nvPr>
        </p:nvSpPr>
        <p:spPr>
          <a:xfrm>
            <a:off x="683568" y="1412776"/>
            <a:ext cx="8208912" cy="468052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«"/>
            </a:pPr>
            <a:r>
              <a:rPr lang="de-AT" sz="1800" dirty="0" smtClean="0"/>
              <a:t>Jeweils die Hälfte der angefragten Makler und Agenten senden prompt Angebote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«"/>
            </a:pPr>
            <a:r>
              <a:rPr lang="de-AT" sz="1800" dirty="0" smtClean="0"/>
              <a:t>Makler bieten mehrere Versicherungsvarianten an, Agenten meist nur eine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«"/>
            </a:pPr>
            <a:r>
              <a:rPr lang="de-AT" sz="1800" dirty="0" smtClean="0"/>
              <a:t>Beide Gruppen bieten unaufgefordert bessere Bonus-Einstufung an.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«"/>
            </a:pPr>
            <a:r>
              <a:rPr lang="de-AT" sz="1800" dirty="0" smtClean="0"/>
              <a:t>Deckungssumme bei </a:t>
            </a:r>
            <a:r>
              <a:rPr lang="de-AT" sz="1800" dirty="0"/>
              <a:t>Maklern  </a:t>
            </a:r>
            <a:r>
              <a:rPr lang="de-AT" sz="1800" dirty="0" smtClean="0"/>
              <a:t>geringfügig höher, Selbstbehalt um 50,- höher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«"/>
            </a:pPr>
            <a:r>
              <a:rPr lang="de-AT" sz="1800" dirty="0" smtClean="0"/>
              <a:t>Angebotene Versicherungsprämien (Medianwerte) für Haftpflicht und Kasko bei Maklern geringer als bei Agenten. Streuung zwischen günstigen und teuren Angeboten bei Agenten höher als bei Maklern</a:t>
            </a:r>
            <a:r>
              <a:rPr lang="de-AT" sz="1800" dirty="0"/>
              <a:t>. 2/3 der Makler weisen auf günstigere Bonusstufe hin, nur knapp die Hälfte der </a:t>
            </a:r>
            <a:r>
              <a:rPr lang="de-AT" sz="1800" dirty="0" smtClean="0"/>
              <a:t>Agenten. Direkter  Vergleich der </a:t>
            </a:r>
            <a:r>
              <a:rPr lang="de-AT" sz="1800" dirty="0"/>
              <a:t>P</a:t>
            </a:r>
            <a:r>
              <a:rPr lang="de-AT" sz="1800" dirty="0" smtClean="0"/>
              <a:t>rämien bei Kasko wegen unterschiedlicher SB nur eingeschränkt möglich</a:t>
            </a:r>
            <a:r>
              <a:rPr lang="de-AT" sz="1800" dirty="0" smtClean="0"/>
              <a:t>.</a:t>
            </a:r>
            <a:endParaRPr lang="de-AT" sz="18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«"/>
            </a:pPr>
            <a:r>
              <a:rPr lang="de-AT" sz="1800" dirty="0" smtClean="0"/>
              <a:t>Weitere Beobachtungen </a:t>
            </a:r>
            <a:r>
              <a:rPr lang="de-AT" sz="1800" dirty="0"/>
              <a:t>und Hinweise</a:t>
            </a:r>
            <a:r>
              <a:rPr lang="de-AT" sz="1800" dirty="0" smtClean="0"/>
              <a:t>: Hauptargument </a:t>
            </a:r>
            <a:r>
              <a:rPr lang="de-AT" sz="1800" dirty="0"/>
              <a:t>ist die Prämienhöhe und bessere Bonusklasse. </a:t>
            </a:r>
            <a:r>
              <a:rPr lang="de-AT" sz="1800" dirty="0" smtClean="0"/>
              <a:t>Makler bieten mehr Varianten.  Eine echte Vergleichbarkeit ist für den Kunden wegen der Vielfalt der Angebotsfaktoren kaum gegeben. Nur knappe Hinweise zu Leistungen, </a:t>
            </a:r>
            <a:r>
              <a:rPr lang="de-AT" sz="1800" dirty="0" err="1" smtClean="0"/>
              <a:t>Vers.bedingungen</a:t>
            </a:r>
            <a:r>
              <a:rPr lang="de-AT" sz="1800" dirty="0" smtClean="0"/>
              <a:t> </a:t>
            </a:r>
            <a:r>
              <a:rPr lang="de-AT" sz="1800" dirty="0" smtClean="0"/>
              <a:t>oft als Anhang. Knapp 10 % bieten weitere (Personen)</a:t>
            </a:r>
            <a:r>
              <a:rPr lang="de-AT" sz="1800" dirty="0" err="1" smtClean="0"/>
              <a:t>Versg</a:t>
            </a:r>
            <a:r>
              <a:rPr lang="de-AT" sz="1800" dirty="0" smtClean="0"/>
              <a:t>. an, 5% fassen binnen drei Wochen aktiv nach.</a:t>
            </a:r>
            <a:endParaRPr lang="de-AT" sz="18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«"/>
            </a:pPr>
            <a:endParaRPr lang="de-AT" sz="18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«"/>
            </a:pPr>
            <a:endParaRPr lang="de-AT" sz="18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«"/>
            </a:pPr>
            <a:endParaRPr lang="de-AT" sz="1800" dirty="0" smtClean="0"/>
          </a:p>
        </p:txBody>
      </p:sp>
    </p:spTree>
    <p:extLst>
      <p:ext uri="{BB962C8B-B14F-4D97-AF65-F5344CB8AC3E}">
        <p14:creationId xmlns:p14="http://schemas.microsoft.com/office/powerpoint/2010/main" val="53505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424936" cy="2304256"/>
          </a:xfrm>
        </p:spPr>
        <p:txBody>
          <a:bodyPr/>
          <a:lstStyle/>
          <a:p>
            <a:pPr algn="ctr"/>
            <a:r>
              <a:rPr lang="de-AT" sz="3600" dirty="0">
                <a:solidFill>
                  <a:srgbClr val="B10015"/>
                </a:solidFill>
              </a:rPr>
              <a:t>Prämienvergleich zwischen </a:t>
            </a:r>
            <a:r>
              <a:rPr lang="de-AT" sz="3600" dirty="0" smtClean="0">
                <a:solidFill>
                  <a:srgbClr val="B10015"/>
                </a:solidFill>
              </a:rPr>
              <a:t/>
            </a:r>
            <a:br>
              <a:rPr lang="de-AT" sz="3600" dirty="0" smtClean="0">
                <a:solidFill>
                  <a:srgbClr val="B10015"/>
                </a:solidFill>
              </a:rPr>
            </a:br>
            <a:r>
              <a:rPr lang="de-AT" sz="3600" dirty="0" smtClean="0">
                <a:solidFill>
                  <a:srgbClr val="B10015"/>
                </a:solidFill>
              </a:rPr>
              <a:t>Makler </a:t>
            </a:r>
            <a:r>
              <a:rPr lang="de-AT" sz="3600" dirty="0">
                <a:solidFill>
                  <a:srgbClr val="B10015"/>
                </a:solidFill>
              </a:rPr>
              <a:t>und Agenten:</a:t>
            </a:r>
            <a:br>
              <a:rPr lang="de-AT" sz="3600" dirty="0">
                <a:solidFill>
                  <a:srgbClr val="B10015"/>
                </a:solidFill>
              </a:rPr>
            </a:br>
            <a:r>
              <a:rPr lang="de-AT" sz="2800" dirty="0" smtClean="0">
                <a:solidFill>
                  <a:srgbClr val="B10015"/>
                </a:solidFill>
              </a:rPr>
              <a:t>Mystery Shopping Test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DE" sz="3600" cap="none" dirty="0">
                <a:solidFill>
                  <a:srgbClr val="C00000"/>
                </a:solidFill>
                <a:latin typeface="+mn-lt"/>
              </a:rPr>
              <a:t/>
            </a:r>
            <a:br>
              <a:rPr lang="de-DE" sz="3600" cap="none" dirty="0">
                <a:solidFill>
                  <a:srgbClr val="C00000"/>
                </a:solidFill>
                <a:latin typeface="+mn-lt"/>
              </a:rPr>
            </a:br>
            <a:r>
              <a:rPr lang="de-DE" sz="2000" cap="none" dirty="0">
                <a:solidFill>
                  <a:srgbClr val="C00000"/>
                </a:solidFill>
                <a:latin typeface="+mn-lt"/>
              </a:rPr>
              <a:t/>
            </a:r>
            <a:br>
              <a:rPr lang="de-DE" sz="2000" cap="none" dirty="0">
                <a:solidFill>
                  <a:srgbClr val="C00000"/>
                </a:solidFill>
                <a:latin typeface="+mn-lt"/>
              </a:rPr>
            </a:br>
            <a:r>
              <a:rPr lang="de-DE" sz="2000" cap="none" dirty="0" smtClean="0">
                <a:solidFill>
                  <a:srgbClr val="C00000"/>
                </a:solidFill>
                <a:latin typeface="+mn-lt"/>
              </a:rPr>
              <a:t>Hauptergebnisse</a:t>
            </a:r>
            <a:br>
              <a:rPr lang="de-DE" sz="2000" cap="none" dirty="0" smtClean="0">
                <a:solidFill>
                  <a:srgbClr val="C00000"/>
                </a:solidFill>
                <a:latin typeface="+mn-lt"/>
              </a:rPr>
            </a:br>
            <a:r>
              <a:rPr lang="de-DE" sz="2000" cap="none" dirty="0" smtClean="0">
                <a:solidFill>
                  <a:srgbClr val="C00000"/>
                </a:solidFill>
                <a:latin typeface="+mn-lt"/>
              </a:rPr>
              <a:t>August</a:t>
            </a:r>
            <a:r>
              <a:rPr lang="de-DE" sz="2400" cap="none" dirty="0" smtClean="0">
                <a:solidFill>
                  <a:srgbClr val="C00000"/>
                </a:solidFill>
                <a:latin typeface="+mn-lt"/>
              </a:rPr>
              <a:t> 2015</a:t>
            </a:r>
            <a:r>
              <a:rPr lang="de-DE" sz="2800" cap="none" dirty="0">
                <a:solidFill>
                  <a:srgbClr val="C00000"/>
                </a:solidFill>
                <a:latin typeface="+mn-lt"/>
              </a:rPr>
              <a:t/>
            </a:r>
            <a:br>
              <a:rPr lang="de-DE" sz="2800" cap="none" dirty="0">
                <a:solidFill>
                  <a:srgbClr val="C00000"/>
                </a:solidFill>
                <a:latin typeface="+mn-lt"/>
              </a:rPr>
            </a:br>
            <a:r>
              <a:rPr lang="de-AT" sz="4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de-AT" sz="4800" dirty="0" smtClean="0">
                <a:solidFill>
                  <a:srgbClr val="C00000"/>
                </a:solidFill>
                <a:latin typeface="+mn-lt"/>
              </a:rPr>
            </a:br>
            <a:endParaRPr lang="de-AT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1600" y="4930774"/>
            <a:ext cx="4154691" cy="137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OGM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Österreichische Gesellschaft für Marketing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+43 1 50 650-0; Fax - 26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  <a:hlinkClick r:id="rId2"/>
              </a:rPr>
              <a:t>office@ogm.at</a:t>
            </a: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  <a:hlinkClick r:id="rId3"/>
              </a:rPr>
              <a:t>www.ogm.at</a:t>
            </a: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0"/>
          </p:nvPr>
        </p:nvSpPr>
        <p:spPr>
          <a:xfrm>
            <a:off x="683568" y="1196752"/>
            <a:ext cx="8208912" cy="48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cap="small" dirty="0"/>
              <a:t>Methodik und </a:t>
            </a:r>
            <a:r>
              <a:rPr lang="de-DE" b="1" cap="small" dirty="0" smtClean="0"/>
              <a:t>Vorgangsweise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2400" b="1" dirty="0" smtClean="0"/>
              <a:t>Zielgruppe</a:t>
            </a:r>
            <a:r>
              <a:rPr lang="de-DE" sz="2400" dirty="0"/>
              <a:t>: </a:t>
            </a:r>
            <a:br>
              <a:rPr lang="de-DE" sz="2400" dirty="0"/>
            </a:br>
            <a:r>
              <a:rPr lang="de-DE" sz="2400" dirty="0"/>
              <a:t>* Angestellte Versicherungsagenten </a:t>
            </a:r>
            <a:br>
              <a:rPr lang="de-DE" sz="2400" dirty="0"/>
            </a:br>
            <a:r>
              <a:rPr lang="de-DE" sz="2400" dirty="0"/>
              <a:t>* Selbständige </a:t>
            </a:r>
            <a:r>
              <a:rPr lang="de-DE" sz="2400" dirty="0" smtClean="0"/>
              <a:t>Versicherungsmakler</a:t>
            </a:r>
            <a:endParaRPr lang="de-DE" sz="2400" dirty="0"/>
          </a:p>
          <a:p>
            <a:pPr marL="0" indent="0">
              <a:buNone/>
            </a:pPr>
            <a:r>
              <a:rPr lang="de-DE" sz="2400" b="1" dirty="0" smtClean="0"/>
              <a:t>Anfragen/Angebote: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* Zufallsauswahl von </a:t>
            </a:r>
            <a:r>
              <a:rPr lang="de-DE" sz="2400" dirty="0" smtClean="0"/>
              <a:t>206 </a:t>
            </a:r>
            <a:r>
              <a:rPr lang="de-DE" sz="2400" dirty="0"/>
              <a:t>Agenten und </a:t>
            </a:r>
            <a:r>
              <a:rPr lang="de-DE" sz="2400" dirty="0" smtClean="0"/>
              <a:t>Maklern repräsentativ für Österreich, </a:t>
            </a:r>
            <a:r>
              <a:rPr lang="de-DE" sz="2400" dirty="0"/>
              <a:t>Versand einer </a:t>
            </a:r>
            <a:r>
              <a:rPr lang="de-DE" sz="2400" dirty="0" smtClean="0"/>
              <a:t>standardisierten Scheinkundenanfrage </a:t>
            </a:r>
            <a:r>
              <a:rPr lang="de-DE" sz="2400" dirty="0"/>
              <a:t>mit </a:t>
            </a:r>
            <a:r>
              <a:rPr lang="de-DE" sz="2400" dirty="0" smtClean="0"/>
              <a:t>dem Ziel von je 50 Angeboten </a:t>
            </a:r>
            <a:r>
              <a:rPr lang="de-DE" sz="2400" dirty="0"/>
              <a:t>für </a:t>
            </a:r>
            <a:r>
              <a:rPr lang="de-DE" sz="2400" dirty="0" smtClean="0"/>
              <a:t>Kfz-Haftpflicht und Kasko.</a:t>
            </a:r>
          </a:p>
          <a:p>
            <a:pPr>
              <a:buFont typeface="Arial" charset="0"/>
              <a:buChar char="•"/>
            </a:pPr>
            <a:r>
              <a:rPr lang="de-DE" sz="2400" dirty="0" smtClean="0"/>
              <a:t>Anfragen per mail </a:t>
            </a:r>
            <a:r>
              <a:rPr lang="de-DE" sz="2400" dirty="0"/>
              <a:t>für</a:t>
            </a:r>
            <a:r>
              <a:rPr lang="de-DE" sz="2400" dirty="0" smtClean="0"/>
              <a:t>: für </a:t>
            </a:r>
            <a:r>
              <a:rPr lang="de-DE" sz="2400" dirty="0"/>
              <a:t>Neuwagen VW Passat 103 </a:t>
            </a:r>
            <a:r>
              <a:rPr lang="de-DE" sz="2400" dirty="0" smtClean="0"/>
              <a:t>kW,  Bonusstufe </a:t>
            </a:r>
            <a:r>
              <a:rPr lang="de-DE" sz="2400" dirty="0"/>
              <a:t>9, </a:t>
            </a:r>
            <a:r>
              <a:rPr lang="de-DE" sz="2400" dirty="0" err="1" smtClean="0"/>
              <a:t>techn.Ang</a:t>
            </a:r>
            <a:r>
              <a:rPr lang="de-DE" sz="2400" dirty="0" smtClean="0"/>
              <a:t>., </a:t>
            </a:r>
            <a:r>
              <a:rPr lang="de-DE" sz="2400" dirty="0"/>
              <a:t>37 Jahre alt, </a:t>
            </a:r>
            <a:r>
              <a:rPr lang="de-DE" sz="2400" dirty="0" smtClean="0"/>
              <a:t>vorher Dienstwagen, Rückfragen wurden von den Testern prompt beantwortet.</a:t>
            </a:r>
          </a:p>
          <a:p>
            <a:pPr>
              <a:buFont typeface="Arial" charset="0"/>
              <a:buChar char="•"/>
            </a:pPr>
            <a:r>
              <a:rPr lang="de-DE" sz="2400" dirty="0" smtClean="0"/>
              <a:t>Versand der Anfragen Mitte Juli 2015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b="1" dirty="0" smtClean="0"/>
          </a:p>
          <a:p>
            <a:pPr marL="0" indent="0">
              <a:buNone/>
            </a:pPr>
            <a:endParaRPr lang="de-DE" sz="1600" cap="small" dirty="0"/>
          </a:p>
          <a:p>
            <a:pPr marL="0" indent="0">
              <a:buNone/>
            </a:pPr>
            <a:endParaRPr lang="de-DE" sz="1600" cap="small" dirty="0"/>
          </a:p>
          <a:p>
            <a:pPr marL="0" indent="0">
              <a:buNone/>
            </a:pPr>
            <a:endParaRPr lang="de-AT" sz="16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9083922" cy="72008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cap="small" dirty="0" smtClean="0"/>
              <a:t/>
            </a:r>
            <a:br>
              <a:rPr lang="de-DE" cap="small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de-DE" sz="2200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985890"/>
          </a:xfrm>
        </p:spPr>
        <p:txBody>
          <a:bodyPr anchor="ctr">
            <a:noAutofit/>
          </a:bodyPr>
          <a:lstStyle/>
          <a:p>
            <a:r>
              <a:rPr lang="de-AT" sz="3200" dirty="0" smtClean="0"/>
              <a:t>Rücklauf</a:t>
            </a:r>
            <a:endParaRPr lang="de-AT" sz="32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202895214"/>
              </p:ext>
            </p:extLst>
          </p:nvPr>
        </p:nvGraphicFramePr>
        <p:xfrm>
          <a:off x="683568" y="980728"/>
          <a:ext cx="7848227" cy="2400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823166"/>
              </p:ext>
            </p:extLst>
          </p:nvPr>
        </p:nvGraphicFramePr>
        <p:xfrm>
          <a:off x="755576" y="3933056"/>
          <a:ext cx="7848227" cy="2400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24" name="Gerade Verbindung 1023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feld 1024"/>
          <p:cNvSpPr txBox="1"/>
          <p:nvPr/>
        </p:nvSpPr>
        <p:spPr>
          <a:xfrm>
            <a:off x="683618" y="1002794"/>
            <a:ext cx="21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Versicherungsmakler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83568" y="3923764"/>
            <a:ext cx="234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Versicherungsagenten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>
            <a:off x="6012160" y="908720"/>
            <a:ext cx="2736304" cy="1183486"/>
          </a:xfrm>
          <a:prstGeom prst="wedgeRoundRectCallout">
            <a:avLst>
              <a:gd name="adj1" fmla="val -64414"/>
              <a:gd name="adj2" fmla="val 75066"/>
              <a:gd name="adj3" fmla="val 16667"/>
            </a:avLst>
          </a:prstGeom>
          <a:solidFill>
            <a:srgbClr val="D2BE00"/>
          </a:solidFill>
          <a:ln>
            <a:solidFill>
              <a:srgbClr val="D2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100" dirty="0">
                <a:solidFill>
                  <a:schemeClr val="bg1"/>
                </a:solidFill>
              </a:rPr>
              <a:t>14 stellen kein Angebot per mail, Angebot nur nach persönlichem Gespräch möglich</a:t>
            </a:r>
          </a:p>
          <a:p>
            <a:endParaRPr lang="de-AT" sz="1100" dirty="0">
              <a:solidFill>
                <a:schemeClr val="bg1"/>
              </a:solidFill>
            </a:endParaRPr>
          </a:p>
          <a:p>
            <a:r>
              <a:rPr lang="de-AT" sz="1100" dirty="0">
                <a:solidFill>
                  <a:schemeClr val="bg1"/>
                </a:solidFill>
              </a:rPr>
              <a:t>3 verlangen Aufwandsentschädigung für Angebotserstellung (von €42 bis €120)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31023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214568"/>
            <a:ext cx="8892480" cy="985890"/>
          </a:xfrm>
        </p:spPr>
        <p:txBody>
          <a:bodyPr anchor="ctr">
            <a:noAutofit/>
          </a:bodyPr>
          <a:lstStyle/>
          <a:p>
            <a:r>
              <a:rPr lang="de-AT" sz="3200" dirty="0" smtClean="0"/>
              <a:t>Dauer zwischen Anfrage und Angebot</a:t>
            </a:r>
            <a:endParaRPr lang="de-AT" sz="3200" dirty="0"/>
          </a:p>
        </p:txBody>
      </p:sp>
      <p:cxnSp>
        <p:nvCxnSpPr>
          <p:cNvPr id="1024" name="Gerade Verbindung 1023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feld 1024"/>
          <p:cNvSpPr txBox="1"/>
          <p:nvPr/>
        </p:nvSpPr>
        <p:spPr>
          <a:xfrm>
            <a:off x="683567" y="1002794"/>
            <a:ext cx="21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Versicherungsmakler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83568" y="3923764"/>
            <a:ext cx="234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Versicherungsagenten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03648" y="1628800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Angebot nach durchschnittlich </a:t>
            </a:r>
            <a:r>
              <a:rPr lang="de-DE" sz="4800" dirty="0" smtClean="0">
                <a:solidFill>
                  <a:srgbClr val="8DA825"/>
                </a:solidFill>
              </a:rPr>
              <a:t>3</a:t>
            </a:r>
            <a:r>
              <a:rPr lang="de-DE" dirty="0" smtClean="0">
                <a:solidFill>
                  <a:srgbClr val="000000"/>
                </a:solidFill>
              </a:rPr>
              <a:t> Werktagen erhalten</a:t>
            </a:r>
          </a:p>
          <a:p>
            <a:pPr algn="ctr"/>
            <a:endParaRPr lang="de-DE" dirty="0" smtClean="0">
              <a:solidFill>
                <a:srgbClr val="000000"/>
              </a:solidFill>
            </a:endParaRPr>
          </a:p>
          <a:p>
            <a:pPr algn="ctr"/>
            <a:r>
              <a:rPr lang="de-DE" dirty="0" smtClean="0">
                <a:solidFill>
                  <a:srgbClr val="000000"/>
                </a:solidFill>
              </a:rPr>
              <a:t>Schnellste Angebotsdauer: am selben Tag</a:t>
            </a:r>
          </a:p>
          <a:p>
            <a:pPr algn="ctr"/>
            <a:r>
              <a:rPr lang="de-DE" dirty="0" smtClean="0">
                <a:solidFill>
                  <a:srgbClr val="000000"/>
                </a:solidFill>
              </a:rPr>
              <a:t>Längste Angebotsdauer: 12 Werktage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475656" y="4365104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Angebot nach durchschnittlich </a:t>
            </a:r>
            <a:r>
              <a:rPr lang="de-DE" sz="4800" dirty="0">
                <a:solidFill>
                  <a:srgbClr val="B10015"/>
                </a:solidFill>
              </a:rPr>
              <a:t>2</a:t>
            </a:r>
            <a:r>
              <a:rPr lang="de-DE" dirty="0" smtClean="0">
                <a:solidFill>
                  <a:srgbClr val="000000"/>
                </a:solidFill>
              </a:rPr>
              <a:t> Werktagen erhalten</a:t>
            </a:r>
          </a:p>
          <a:p>
            <a:pPr algn="ctr"/>
            <a:endParaRPr lang="de-DE" dirty="0" smtClean="0">
              <a:solidFill>
                <a:srgbClr val="000000"/>
              </a:solidFill>
            </a:endParaRPr>
          </a:p>
          <a:p>
            <a:pPr algn="ctr"/>
            <a:r>
              <a:rPr lang="de-DE" dirty="0" smtClean="0">
                <a:solidFill>
                  <a:srgbClr val="000000"/>
                </a:solidFill>
              </a:rPr>
              <a:t>Schnellste Angebotsdauer: am selben Tag</a:t>
            </a:r>
          </a:p>
          <a:p>
            <a:pPr algn="ctr"/>
            <a:r>
              <a:rPr lang="de-DE" dirty="0" smtClean="0">
                <a:solidFill>
                  <a:srgbClr val="000000"/>
                </a:solidFill>
              </a:rPr>
              <a:t>Längste Angebotsdauer: 9 Werktage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0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0"/>
          </p:nvPr>
        </p:nvSpPr>
        <p:spPr>
          <a:xfrm>
            <a:off x="683568" y="1052736"/>
            <a:ext cx="8208912" cy="5112024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900" dirty="0" smtClean="0"/>
              <a:t>Genau die Hälfte sendet Angebot, jeweils ein Viertel sagen ab bzw. reagieren nicht.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900" dirty="0" smtClean="0"/>
              <a:t>94% der Angebote ohne vorherige Rückfragen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endParaRPr lang="de-AT" sz="19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900" dirty="0" smtClean="0"/>
              <a:t>2/3 der Angebote bieten mehr als eine Versicherungsvariante an (im Durchschnitt werden fünf Varianten angeboten, meist von verschiedenen Versicherungsgesellschaften)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endParaRPr lang="de-AT" sz="19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900" dirty="0" smtClean="0"/>
              <a:t>Die Angebote unterscheiden sich in Form und Aufbau je nach Versicherungsgesellschaft, die  häufig direkt übernommen und weiter geleitet werden. Vereinzelt händische Zusätze.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endParaRPr lang="de-AT" sz="19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900" dirty="0" smtClean="0"/>
              <a:t>2/3 stellen </a:t>
            </a:r>
            <a:r>
              <a:rPr lang="de-AT" sz="1900" dirty="0"/>
              <a:t>bei der Angebotszusendung konkrete </a:t>
            </a:r>
            <a:r>
              <a:rPr lang="de-AT" sz="1900" dirty="0" smtClean="0"/>
              <a:t>Fragen zum Antragsteller, (Wohnadresse, Zusatzlenker unter 23 Jahren, genaues Geburtsdatum, genauere </a:t>
            </a:r>
            <a:r>
              <a:rPr lang="de-AT" sz="1900" dirty="0" smtClean="0"/>
              <a:t>Berufsbezeichnung</a:t>
            </a:r>
            <a:r>
              <a:rPr lang="de-AT" sz="1900" dirty="0" smtClean="0"/>
              <a:t>, ….)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endParaRPr lang="de-AT" sz="19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900" dirty="0" smtClean="0"/>
              <a:t>Mehr als 2/3 weisen auf Möglichkeit für bessere Bonusstufe hin: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700" dirty="0" smtClean="0"/>
              <a:t>8% bieten von sich aus für Neukunden bessere Einstufung an (00 bzw. 06)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700" dirty="0" smtClean="0"/>
              <a:t>44% stellen bessere Bonusstufe bis 00 in Aussicht, wenn Dienstgeber bisherige Unfallfreiheit mit dem vorher genutzten Dienstwagen bestätigt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700" dirty="0" smtClean="0"/>
              <a:t>16% bieten bessere Bonusstufe an, wenn gleichzeitig noch ein anderes Versicherungsprodukt (Lebensversicherung, Rechtsschutz) gekauft wird (Angebot dazu mehrfach schon beiliegend)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endParaRPr lang="de-AT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Angebote allgemein – Versicherungsmakler 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193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0"/>
          </p:nvPr>
        </p:nvSpPr>
        <p:spPr>
          <a:xfrm>
            <a:off x="683568" y="1268760"/>
            <a:ext cx="8208912" cy="4896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800" dirty="0" smtClean="0"/>
              <a:t>Jeweils rund die Hälfte sendet ein Angebot bzw. reagiert nicht auf die Anfrage.  Alle Angebot ohne vorherige Rückfragen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endParaRPr lang="de-AT" sz="18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800" dirty="0" smtClean="0"/>
              <a:t>84% der Angebote ohne zusätzliche Varianten, 16% bieten mehr als eine Versicherungsalternative an (meistens verschiedene Höhe Selbstbehalt)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endParaRPr lang="de-AT" sz="18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800" dirty="0" smtClean="0"/>
              <a:t>20% </a:t>
            </a:r>
            <a:r>
              <a:rPr lang="de-AT" sz="1800" dirty="0"/>
              <a:t>stellen noch konkrete Fragen </a:t>
            </a:r>
            <a:r>
              <a:rPr lang="de-AT" sz="1800" dirty="0" smtClean="0"/>
              <a:t>zum Antragsteller bei </a:t>
            </a:r>
            <a:r>
              <a:rPr lang="de-AT" sz="1800" dirty="0"/>
              <a:t>der </a:t>
            </a:r>
            <a:r>
              <a:rPr lang="de-AT" sz="1800" dirty="0" smtClean="0"/>
              <a:t>Angebotszusendung</a:t>
            </a:r>
            <a:endParaRPr lang="de-AT" sz="18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endParaRPr lang="de-AT" sz="18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800" dirty="0" smtClean="0"/>
              <a:t>Knapp die Hälfte weist auf Möglichkeit für bessere Bonusstufe hin:</a:t>
            </a:r>
            <a:endParaRPr lang="de-AT" sz="18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600" dirty="0" smtClean="0"/>
              <a:t>12% </a:t>
            </a:r>
            <a:r>
              <a:rPr lang="de-AT" sz="1600" dirty="0"/>
              <a:t>bieten von sich aus für Neukunden bessere Einstufung an (00 bzw. </a:t>
            </a:r>
            <a:r>
              <a:rPr lang="de-AT" sz="1600" dirty="0" smtClean="0"/>
              <a:t>03, 06) </a:t>
            </a:r>
            <a:endParaRPr lang="de-AT" sz="16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600" dirty="0" smtClean="0"/>
              <a:t>10% </a:t>
            </a:r>
            <a:r>
              <a:rPr lang="de-AT" sz="1600" dirty="0"/>
              <a:t>stellen bessere (oder 00) Bonusstufe in Aussicht, wenn Bestätigung vom Dienstgeber nachgereicht wird, dass bisher unfallfrei </a:t>
            </a:r>
            <a:r>
              <a:rPr lang="de-AT" sz="1600" dirty="0" smtClean="0"/>
              <a:t>gefahren</a:t>
            </a:r>
            <a:endParaRPr lang="de-AT" sz="16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600" dirty="0" smtClean="0"/>
              <a:t>12% </a:t>
            </a:r>
            <a:r>
              <a:rPr lang="de-AT" sz="1600" dirty="0"/>
              <a:t>bieten bessere Bonusstufe an, wenn gleichzeitig noch ein anderes Versicherungsprodukt (Lebensversicherung, </a:t>
            </a:r>
            <a:r>
              <a:rPr lang="de-AT" sz="1600" dirty="0" smtClean="0"/>
              <a:t>Rechtsschutz) in Anspruch genommen wird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"/>
            </a:pPr>
            <a:r>
              <a:rPr lang="de-AT" sz="1600" dirty="0" smtClean="0"/>
              <a:t>12% stellen bessere Bonusstufe bei persönlichem Gespräch in Aussicht</a:t>
            </a:r>
            <a:endParaRPr lang="de-AT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Angebote allgemein – Versicherungsagenten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680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066596"/>
              </p:ext>
            </p:extLst>
          </p:nvPr>
        </p:nvGraphicFramePr>
        <p:xfrm>
          <a:off x="755576" y="1327556"/>
          <a:ext cx="7632848" cy="462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Inhaltsplatzhalter 1"/>
          <p:cNvSpPr>
            <a:spLocks noGrp="1"/>
          </p:cNvSpPr>
          <p:nvPr>
            <p:ph sz="half" idx="10"/>
          </p:nvPr>
        </p:nvSpPr>
        <p:spPr>
          <a:xfrm>
            <a:off x="683568" y="1268760"/>
            <a:ext cx="8208912" cy="4896000"/>
          </a:xfrm>
        </p:spPr>
        <p:txBody>
          <a:bodyPr>
            <a:normAutofit/>
          </a:bodyPr>
          <a:lstStyle/>
          <a:p>
            <a:pPr lvl="1">
              <a:buClr>
                <a:srgbClr val="C00000"/>
              </a:buClr>
              <a:buFont typeface="Wingdings" panose="05000000000000000000" pitchFamily="2" charset="2"/>
              <a:buChar char=""/>
            </a:pPr>
            <a:endParaRPr lang="de-AT" sz="16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endParaRPr lang="de-AT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Angebotsvergleiche – Versicherungssumme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547664" y="1196752"/>
            <a:ext cx="768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 smtClean="0"/>
              <a:t>In Prozent</a:t>
            </a:r>
            <a:endParaRPr lang="de-AT" sz="1050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5868144" y="1488155"/>
            <a:ext cx="2175173" cy="1016650"/>
          </a:xfrm>
          <a:prstGeom prst="wedgeRoundRectCallout">
            <a:avLst>
              <a:gd name="adj1" fmla="val -28277"/>
              <a:gd name="adj2" fmla="val 87796"/>
              <a:gd name="adj3" fmla="val 16667"/>
            </a:avLst>
          </a:prstGeom>
          <a:solidFill>
            <a:srgbClr val="8DA825"/>
          </a:solidFill>
          <a:ln>
            <a:solidFill>
              <a:srgbClr val="8DA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smtClean="0"/>
              <a:t>Durchschnitt Versicherungssumme:</a:t>
            </a:r>
          </a:p>
          <a:p>
            <a:pPr algn="ctr"/>
            <a:r>
              <a:rPr lang="de-AT" sz="1600" dirty="0" smtClean="0"/>
              <a:t>Makler: 20 </a:t>
            </a:r>
            <a:r>
              <a:rPr lang="de-AT" sz="1600" dirty="0" err="1" smtClean="0"/>
              <a:t>Mio</a:t>
            </a:r>
            <a:endParaRPr lang="de-AT" sz="1600" dirty="0" smtClean="0"/>
          </a:p>
          <a:p>
            <a:pPr algn="ctr"/>
            <a:r>
              <a:rPr lang="de-AT" sz="1600" dirty="0" smtClean="0"/>
              <a:t>Agenten: 17,5 </a:t>
            </a:r>
            <a:r>
              <a:rPr lang="de-AT" sz="1600" dirty="0" err="1" smtClean="0"/>
              <a:t>Mio</a:t>
            </a:r>
            <a:endParaRPr lang="de-AT" sz="1600" dirty="0" smtClean="0"/>
          </a:p>
        </p:txBody>
      </p:sp>
    </p:spTree>
    <p:extLst>
      <p:ext uri="{BB962C8B-B14F-4D97-AF65-F5344CB8AC3E}">
        <p14:creationId xmlns:p14="http://schemas.microsoft.com/office/powerpoint/2010/main" val="27258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76610"/>
              </p:ext>
            </p:extLst>
          </p:nvPr>
        </p:nvGraphicFramePr>
        <p:xfrm>
          <a:off x="755576" y="1357350"/>
          <a:ext cx="7704856" cy="473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Inhaltsplatzhalter 1"/>
          <p:cNvSpPr>
            <a:spLocks noGrp="1"/>
          </p:cNvSpPr>
          <p:nvPr>
            <p:ph sz="half" idx="10"/>
          </p:nvPr>
        </p:nvSpPr>
        <p:spPr>
          <a:xfrm>
            <a:off x="683568" y="1268760"/>
            <a:ext cx="8208912" cy="4896000"/>
          </a:xfrm>
        </p:spPr>
        <p:txBody>
          <a:bodyPr>
            <a:normAutofit/>
          </a:bodyPr>
          <a:lstStyle/>
          <a:p>
            <a:pPr lvl="1">
              <a:buClr>
                <a:srgbClr val="C00000"/>
              </a:buClr>
              <a:buFont typeface="Wingdings" panose="05000000000000000000" pitchFamily="2" charset="2"/>
              <a:buChar char=""/>
            </a:pPr>
            <a:endParaRPr lang="de-AT" sz="16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"/>
            </a:pPr>
            <a:endParaRPr lang="de-AT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Angebotsvergleiche – Selbstbehalt bei Kasko</a:t>
            </a:r>
            <a:endParaRPr lang="de-AT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5868144" y="1488155"/>
            <a:ext cx="2175173" cy="1016650"/>
          </a:xfrm>
          <a:prstGeom prst="wedgeRoundRectCallout">
            <a:avLst>
              <a:gd name="adj1" fmla="val -28277"/>
              <a:gd name="adj2" fmla="val 87796"/>
              <a:gd name="adj3" fmla="val 16667"/>
            </a:avLst>
          </a:prstGeom>
          <a:solidFill>
            <a:srgbClr val="8DA825"/>
          </a:solidFill>
          <a:ln>
            <a:solidFill>
              <a:srgbClr val="8DA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smtClean="0"/>
              <a:t>Durchschnitt Selbstbehalt:</a:t>
            </a:r>
          </a:p>
          <a:p>
            <a:pPr algn="ctr"/>
            <a:r>
              <a:rPr lang="de-AT" sz="1600" dirty="0" smtClean="0"/>
              <a:t>Makler: € 350</a:t>
            </a:r>
          </a:p>
          <a:p>
            <a:pPr algn="ctr"/>
            <a:r>
              <a:rPr lang="de-AT" sz="1600" dirty="0" smtClean="0"/>
              <a:t>Agenten: € 300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03648" y="1226545"/>
            <a:ext cx="768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 smtClean="0"/>
              <a:t>In Prozent</a:t>
            </a:r>
            <a:endParaRPr lang="de-AT" sz="1050" dirty="0"/>
          </a:p>
        </p:txBody>
      </p:sp>
    </p:spTree>
    <p:extLst>
      <p:ext uri="{BB962C8B-B14F-4D97-AF65-F5344CB8AC3E}">
        <p14:creationId xmlns:p14="http://schemas.microsoft.com/office/powerpoint/2010/main" val="3438801321"/>
      </p:ext>
    </p:extLst>
  </p:cSld>
  <p:clrMapOvr>
    <a:masterClrMapping/>
  </p:clrMapOvr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721</Words>
  <Application>Microsoft Office PowerPoint</Application>
  <PresentationFormat>Bildschirmpräsentation (4:3)</PresentationFormat>
  <Paragraphs>122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1_Larissa-Design</vt:lpstr>
      <vt:lpstr>PowerPoint-Präsentation</vt:lpstr>
      <vt:lpstr>Prämienvergleich zwischen  Makler und Agenten: Mystery Shopping Test   Hauptergebnisse August 2015  </vt:lpstr>
      <vt:lpstr>    </vt:lpstr>
      <vt:lpstr>Rücklauf</vt:lpstr>
      <vt:lpstr>Dauer zwischen Anfrage und Angebot</vt:lpstr>
      <vt:lpstr>Angebote allgemein – Versicherungsmakler I</vt:lpstr>
      <vt:lpstr>Angebote allgemein – Versicherungsagenten </vt:lpstr>
      <vt:lpstr>Angebotsvergleiche – Versicherungssumme</vt:lpstr>
      <vt:lpstr>Angebotsvergleiche – Selbstbehalt bei Kasko</vt:lpstr>
      <vt:lpstr>Angebotsvergleich – Prämienhöhe/Jahr VW Passat 103 kW Bonusstufe 9</vt:lpstr>
      <vt:lpstr>Kurzfazit Mystery Shopper</vt:lpstr>
    </vt:vector>
  </TitlesOfParts>
  <Company>Österreichische Gesellschaft für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Mag. Jennifer Willner</cp:lastModifiedBy>
  <cp:revision>1658</cp:revision>
  <cp:lastPrinted>2015-08-19T06:16:41Z</cp:lastPrinted>
  <dcterms:created xsi:type="dcterms:W3CDTF">2008-04-10T08:26:11Z</dcterms:created>
  <dcterms:modified xsi:type="dcterms:W3CDTF">2015-08-21T07:03:21Z</dcterms:modified>
</cp:coreProperties>
</file>